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1" r:id="rId3"/>
    <p:sldId id="262" r:id="rId4"/>
    <p:sldId id="263" r:id="rId5"/>
    <p:sldId id="277" r:id="rId6"/>
    <p:sldId id="264" r:id="rId7"/>
    <p:sldId id="265" r:id="rId8"/>
    <p:sldId id="266" r:id="rId9"/>
    <p:sldId id="267" r:id="rId10"/>
    <p:sldId id="275" r:id="rId11"/>
    <p:sldId id="268" r:id="rId12"/>
    <p:sldId id="269" r:id="rId13"/>
    <p:sldId id="278" r:id="rId14"/>
    <p:sldId id="270" r:id="rId15"/>
    <p:sldId id="271" r:id="rId16"/>
    <p:sldId id="283" r:id="rId17"/>
    <p:sldId id="279" r:id="rId18"/>
    <p:sldId id="280" r:id="rId19"/>
    <p:sldId id="281" r:id="rId20"/>
    <p:sldId id="282" r:id="rId21"/>
    <p:sldId id="284" r:id="rId22"/>
    <p:sldId id="285" r:id="rId23"/>
    <p:sldId id="286" r:id="rId24"/>
    <p:sldId id="287" r:id="rId25"/>
    <p:sldId id="288" r:id="rId26"/>
    <p:sldId id="273" r:id="rId27"/>
    <p:sldId id="27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2796672985321279"/>
          <c:y val="8.9691629955947136E-2"/>
          <c:w val="0.43975308641975308"/>
          <c:h val="0.8368869309838472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осведомлённость о вреде никтина</c:v>
                </c:pt>
              </c:strCache>
            </c:strRef>
          </c:tx>
          <c:cat>
            <c:strRef>
              <c:f>Лист1!$A$2:$A$4</c:f>
              <c:strCache>
                <c:ptCount val="2"/>
                <c:pt idx="0">
                  <c:v>осведомлены</c:v>
                </c:pt>
                <c:pt idx="1">
                  <c:v>не осведомлены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употребление никотина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употребляют</c:v>
                </c:pt>
                <c:pt idx="1">
                  <c:v>не употребляют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</c:v>
                </c:pt>
                <c:pt idx="1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употребление никотина родителями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употребляют</c:v>
                </c:pt>
                <c:pt idx="1">
                  <c:v>не употребляют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83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осведомлённость </a:t>
            </a:r>
            <a:r>
              <a:rPr lang="ru-RU" dirty="0"/>
              <a:t>о положительном влиянии никотина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осведемлённость о положительном влиянии никотина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 осведомлены</c:v>
                </c:pt>
                <c:pt idx="1">
                  <c:v>не осведомлены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употребление никотина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употребляют</c:v>
                </c:pt>
                <c:pt idx="1">
                  <c:v>не употребляют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</c:v>
                </c:pt>
                <c:pt idx="1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плохое состояние,вызванное употреблением никотина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жалобы на самочувствие</c:v>
                </c:pt>
                <c:pt idx="1">
                  <c:v>отсутствие жалоб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</c:v>
                </c:pt>
                <c:pt idx="1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осведомлённость о положительном влиянии никотина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осведомлемы</c:v>
                </c:pt>
                <c:pt idx="1">
                  <c:v>не осведомлемы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88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желание избавиться от этой вредной привычки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желают избавиться</c:v>
                </c:pt>
                <c:pt idx="1">
                  <c:v>не желают избавляться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4E33E77-D818-4246-8315-79EDAD64891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FD7CD19-C0FE-4C43-9CA7-D80CFA9211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458200" cy="2880319"/>
          </a:xfrm>
        </p:spPr>
        <p:txBody>
          <a:bodyPr>
            <a:normAutofit/>
          </a:bodyPr>
          <a:lstStyle/>
          <a:p>
            <a:r>
              <a:rPr lang="ru-RU" dirty="0" smtClean="0"/>
              <a:t>Индивидуальный проект на тему</a:t>
            </a:r>
            <a:r>
              <a:rPr lang="ru-RU" dirty="0" smtClean="0">
                <a:sym typeface="Wingdings" panose="05000000000000000000" pitchFamily="2" charset="2"/>
              </a:rPr>
              <a:t>: «Влияние никотиновых веществ на здоровье человека»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27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82000" cy="144814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prstClr val="black"/>
                </a:solidFill>
                <a:latin typeface="Georgia"/>
              </a:rPr>
              <a:t>2.1. Влияние никотина на эмбриональное развитие ребенка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4176464" cy="2664296"/>
          </a:xfrm>
        </p:spPr>
      </p:pic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718304" y="2204864"/>
            <a:ext cx="4041775" cy="438985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/>
              <a:t>Органы </a:t>
            </a:r>
            <a:r>
              <a:rPr lang="ru-RU" dirty="0" smtClean="0"/>
              <a:t>малыша испытывают </a:t>
            </a:r>
            <a:r>
              <a:rPr lang="ru-RU" dirty="0"/>
              <a:t>дефицит кислорода, что может стать </a:t>
            </a:r>
            <a:r>
              <a:rPr lang="ru-RU" dirty="0" smtClean="0"/>
              <a:t>причиной отставания </a:t>
            </a:r>
            <a:r>
              <a:rPr lang="ru-RU" dirty="0"/>
              <a:t>в </a:t>
            </a:r>
            <a:r>
              <a:rPr lang="ru-RU" dirty="0" smtClean="0"/>
              <a:t>развитии. В </a:t>
            </a:r>
            <a:r>
              <a:rPr lang="ru-RU" dirty="0"/>
              <a:t>первую очередь никотин </a:t>
            </a:r>
            <a:r>
              <a:rPr lang="ru-RU" dirty="0" smtClean="0"/>
              <a:t>негативным образом </a:t>
            </a:r>
            <a:r>
              <a:rPr lang="ru-RU" dirty="0"/>
              <a:t>влияет </a:t>
            </a:r>
            <a:r>
              <a:rPr lang="ru-RU" dirty="0" smtClean="0"/>
              <a:t>на </a:t>
            </a:r>
            <a:r>
              <a:rPr lang="ru-RU" dirty="0"/>
              <a:t>состояние плаценты. </a:t>
            </a:r>
            <a:r>
              <a:rPr lang="ru-RU" dirty="0" smtClean="0"/>
              <a:t>Нарушается </a:t>
            </a:r>
            <a:r>
              <a:rPr lang="ru-RU" dirty="0"/>
              <a:t>циркуляция крови, которая </a:t>
            </a:r>
            <a:r>
              <a:rPr lang="ru-RU" dirty="0" smtClean="0"/>
              <a:t>приводит к уменьшению </a:t>
            </a:r>
            <a:r>
              <a:rPr lang="ru-RU" dirty="0"/>
              <a:t>размера и деформации </a:t>
            </a:r>
            <a:r>
              <a:rPr lang="ru-RU" dirty="0" smtClean="0"/>
              <a:t>плаценты. Это явление часто </a:t>
            </a:r>
            <a:r>
              <a:rPr lang="ru-RU" dirty="0"/>
              <a:t>приводят к выкидышу </a:t>
            </a:r>
            <a:r>
              <a:rPr lang="ru-RU" dirty="0" smtClean="0"/>
              <a:t>или внутриутробному </a:t>
            </a:r>
            <a:r>
              <a:rPr lang="ru-RU" dirty="0"/>
              <a:t>замиранию плода.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3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9242" y="908720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600" dirty="0" smtClean="0"/>
              <a:t>2.2. Влияние никотина на подростка</a:t>
            </a: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24944"/>
            <a:ext cx="4316288" cy="3060519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2564904"/>
            <a:ext cx="4038600" cy="421048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1600" dirty="0"/>
              <a:t>В результате воздействия ядовитых веществ табачных</a:t>
            </a:r>
          </a:p>
          <a:p>
            <a:pPr marL="109728" indent="0">
              <a:buNone/>
            </a:pPr>
            <a:r>
              <a:rPr lang="ru-RU" sz="1600" dirty="0"/>
              <a:t>изделий ухудшается функционирование </a:t>
            </a:r>
            <a:r>
              <a:rPr lang="ru-RU" sz="1600" dirty="0" smtClean="0"/>
              <a:t>щитовидной железы, учащается сердцебиение</a:t>
            </a:r>
            <a:r>
              <a:rPr lang="ru-RU" sz="1600" dirty="0"/>
              <a:t>,</a:t>
            </a:r>
          </a:p>
          <a:p>
            <a:pPr marL="109728" indent="0">
              <a:buNone/>
            </a:pPr>
            <a:r>
              <a:rPr lang="ru-RU" sz="1600" dirty="0" smtClean="0"/>
              <a:t>Появляется раздражительность, повышенная </a:t>
            </a:r>
            <a:r>
              <a:rPr lang="ru-RU" sz="1600" dirty="0"/>
              <a:t>жажда и потоотделение, приводит к </a:t>
            </a:r>
            <a:r>
              <a:rPr lang="ru-RU" sz="1600" dirty="0" smtClean="0"/>
              <a:t>нарушениям эндокринной </a:t>
            </a:r>
            <a:r>
              <a:rPr lang="ru-RU" sz="1600" dirty="0"/>
              <a:t>системы, дисфункции сердечной мышцы и </a:t>
            </a:r>
            <a:r>
              <a:rPr lang="ru-RU" sz="1600" dirty="0" smtClean="0"/>
              <a:t>спазмам сосудов</a:t>
            </a:r>
            <a:r>
              <a:rPr lang="ru-RU" sz="1600" dirty="0"/>
              <a:t>. Увеличивается нагрузка на сердце. А с течением </a:t>
            </a:r>
            <a:r>
              <a:rPr lang="ru-RU" sz="1600" dirty="0" smtClean="0"/>
              <a:t>времени сосуды </a:t>
            </a:r>
            <a:r>
              <a:rPr lang="ru-RU" sz="1600" dirty="0"/>
              <a:t>теряют эластичность и прочность, к снижению </a:t>
            </a:r>
            <a:r>
              <a:rPr lang="ru-RU" sz="1600" dirty="0" smtClean="0"/>
              <a:t>мозговой активности</a:t>
            </a:r>
            <a:r>
              <a:rPr lang="ru-RU" sz="1600" dirty="0"/>
              <a:t>, нарушениям режима труда и </a:t>
            </a:r>
            <a:r>
              <a:rPr lang="ru-RU" sz="1600" dirty="0" smtClean="0"/>
              <a:t>отдыха.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645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2.3. Влияние никотина на взрослого человека.</a:t>
            </a:r>
            <a:endParaRPr lang="ru-RU" sz="2800" dirty="0"/>
          </a:p>
        </p:txBody>
      </p:sp>
      <p:sp>
        <p:nvSpPr>
          <p:cNvPr id="12" name="Текст 1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1800" dirty="0"/>
              <a:t>Вред курения для организма взрослого человека заключается в его</a:t>
            </a:r>
          </a:p>
          <a:p>
            <a:r>
              <a:rPr lang="ru-RU" sz="1800" dirty="0"/>
              <a:t>способности стимулировать</a:t>
            </a:r>
          </a:p>
          <a:p>
            <a:r>
              <a:rPr lang="ru-RU" sz="1800" dirty="0" smtClean="0"/>
              <a:t>Развитие тяжелых системных заболеваний</a:t>
            </a:r>
            <a:r>
              <a:rPr lang="ru-RU" sz="1800" dirty="0"/>
              <a:t>. Многие из них имеют смертельный </a:t>
            </a:r>
            <a:r>
              <a:rPr lang="ru-RU" sz="1800" dirty="0" smtClean="0"/>
              <a:t>исход.</a:t>
            </a:r>
          </a:p>
          <a:p>
            <a:r>
              <a:rPr lang="ru-RU" sz="1800" dirty="0" smtClean="0"/>
              <a:t>Доказано, что </a:t>
            </a:r>
            <a:r>
              <a:rPr lang="ru-RU" sz="1800" dirty="0"/>
              <a:t>употребление табака способствует ускоренному </a:t>
            </a:r>
            <a:r>
              <a:rPr lang="ru-RU" sz="1800" dirty="0" smtClean="0"/>
              <a:t>биологическому старению. Функциональные показатели организма не соответствуют </a:t>
            </a:r>
            <a:r>
              <a:rPr lang="ru-RU" sz="1800" dirty="0"/>
              <a:t>возрасту.</a:t>
            </a:r>
          </a:p>
          <a:p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68669"/>
            <a:ext cx="5102225" cy="3406588"/>
          </a:xfrm>
        </p:spPr>
      </p:pic>
    </p:spTree>
    <p:extLst>
      <p:ext uri="{BB962C8B-B14F-4D97-AF65-F5344CB8AC3E}">
        <p14:creationId xmlns:p14="http://schemas.microsoft.com/office/powerpoint/2010/main" val="378896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9"/>
            <a:ext cx="8663880" cy="2160239"/>
          </a:xfrm>
        </p:spPr>
        <p:txBody>
          <a:bodyPr>
            <a:normAutofit/>
          </a:bodyPr>
          <a:lstStyle/>
          <a:p>
            <a:r>
              <a:rPr lang="ru-RU" dirty="0"/>
              <a:t>Раздел 3. Отрицательное и положительное влияние никотина на организм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14349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Глава 1.Положительное влияние никотина на организм человека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/>
              <a:t>Никотин – органическое соединение, имеющее высокое сродство </a:t>
            </a:r>
            <a:r>
              <a:rPr lang="ru-RU" dirty="0" smtClean="0"/>
              <a:t>к рецепторам </a:t>
            </a:r>
            <a:r>
              <a:rPr lang="ru-RU" dirty="0"/>
              <a:t>нервной </a:t>
            </a:r>
            <a:r>
              <a:rPr lang="ru-RU" dirty="0" smtClean="0"/>
              <a:t>системы. Он </a:t>
            </a:r>
            <a:r>
              <a:rPr lang="ru-RU" dirty="0"/>
              <a:t>действительно </a:t>
            </a:r>
            <a:r>
              <a:rPr lang="ru-RU" dirty="0" smtClean="0"/>
              <a:t>улучшает когнитивные </a:t>
            </a:r>
            <a:r>
              <a:rPr lang="ru-RU" dirty="0"/>
              <a:t>способности, однако при учете пользы и вреда </a:t>
            </a:r>
            <a:r>
              <a:rPr lang="ru-RU" dirty="0" smtClean="0"/>
              <a:t>важно понимать</a:t>
            </a:r>
            <a:r>
              <a:rPr lang="ru-RU" dirty="0"/>
              <a:t>, что речь идет о том, как работает «чистое» </a:t>
            </a:r>
            <a:r>
              <a:rPr lang="ru-RU" dirty="0" smtClean="0"/>
              <a:t>вещество, молекулы </a:t>
            </a:r>
            <a:r>
              <a:rPr lang="ru-RU" dirty="0"/>
              <a:t>никотина - а не смесь со смолами и продуктами </a:t>
            </a:r>
            <a:r>
              <a:rPr lang="ru-RU" dirty="0" smtClean="0"/>
              <a:t>сгорания, которая </a:t>
            </a:r>
            <a:r>
              <a:rPr lang="ru-RU" dirty="0"/>
              <a:t>поступает из сигарет. Вред, который приносит </a:t>
            </a:r>
            <a:r>
              <a:rPr lang="ru-RU" dirty="0" smtClean="0"/>
              <a:t>организму курение</a:t>
            </a:r>
            <a:r>
              <a:rPr lang="ru-RU" dirty="0"/>
              <a:t>, выше предполагаемой пользы.</a:t>
            </a:r>
          </a:p>
        </p:txBody>
      </p:sp>
    </p:spTree>
    <p:extLst>
      <p:ext uri="{BB962C8B-B14F-4D97-AF65-F5344CB8AC3E}">
        <p14:creationId xmlns:p14="http://schemas.microsoft.com/office/powerpoint/2010/main" val="308830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0886" y="1268760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Глава 2. Исследовательская часть.</a:t>
            </a:r>
          </a:p>
          <a:p>
            <a:endParaRPr lang="ru-RU" sz="3200" dirty="0" smtClean="0"/>
          </a:p>
          <a:p>
            <a:r>
              <a:rPr lang="ru-RU" sz="3200" dirty="0" smtClean="0"/>
              <a:t>Раздел 1. Изучение никотиновой проблемы среди подростков </a:t>
            </a:r>
          </a:p>
          <a:p>
            <a:endParaRPr lang="ru-RU" sz="3200" dirty="0" smtClean="0"/>
          </a:p>
          <a:p>
            <a:r>
              <a:rPr lang="ru-RU" sz="3200" dirty="0" smtClean="0"/>
              <a:t>1.1. Итоги проведение социальных опросов и анкетирования.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155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Анкетирование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49488"/>
            <a:ext cx="7416823" cy="4324350"/>
          </a:xfrm>
        </p:spPr>
      </p:pic>
    </p:spTree>
    <p:extLst>
      <p:ext uri="{BB962C8B-B14F-4D97-AF65-F5344CB8AC3E}">
        <p14:creationId xmlns:p14="http://schemas.microsoft.com/office/powerpoint/2010/main" val="135584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Опрос среди учащихся средней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460358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285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Опрос среди учащихся средней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159758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68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Опрос среди учащихся средней школы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385242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58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Оглавление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640960" cy="6093296"/>
          </a:xfrm>
        </p:spPr>
        <p:txBody>
          <a:bodyPr/>
          <a:lstStyle/>
          <a:p>
            <a:pPr marL="109728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Введение…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3-4</a:t>
            </a:r>
          </a:p>
          <a:p>
            <a:pPr marL="109728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Глава 1.Теоритическая часть</a:t>
            </a:r>
          </a:p>
          <a:p>
            <a:pPr marL="109728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Раздел 1.Что такое никотин?...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5-6</a:t>
            </a:r>
          </a:p>
          <a:p>
            <a:pPr marL="109728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количество никотина содержится в сигаретах?</a:t>
            </a:r>
          </a:p>
          <a:p>
            <a:pPr marL="109728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быстро никотин покидает организм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109728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2.Влияние никотина на развитие человека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7-10</a:t>
            </a:r>
          </a:p>
          <a:p>
            <a:pPr marL="109728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Влияние никотина на эмбриональное развитие ребёнка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никотина на подростка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никотина на взрослого человека.</a:t>
            </a:r>
          </a:p>
          <a:p>
            <a:pPr marL="109728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3.Отрицательное и положительное влияние на организм человека…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11-12</a:t>
            </a:r>
          </a:p>
          <a:p>
            <a:pPr marL="109728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26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Опрос среди учащихся средней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410776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9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Опрос среди учащихся старей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988910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04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Опрос среди учащихся старшей школы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137564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2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Опрос среди учащихся старшей школы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432162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957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Общий вопрос для 6-10 классов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739676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359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7"/>
            <a:ext cx="8591872" cy="2664295"/>
          </a:xfrm>
        </p:spPr>
        <p:txBody>
          <a:bodyPr>
            <a:normAutofit/>
          </a:bodyPr>
          <a:lstStyle/>
          <a:p>
            <a:r>
              <a:rPr lang="ru-RU" sz="5400" dirty="0" smtClean="0"/>
              <a:t>1.2 Советы в борьбе с никотиновой зависимостью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499176" cy="269741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1.Сеансы психотерапии</a:t>
            </a:r>
          </a:p>
          <a:p>
            <a:r>
              <a:rPr lang="ru-RU" sz="3200" dirty="0" smtClean="0"/>
              <a:t>2.Физическая активность</a:t>
            </a:r>
          </a:p>
          <a:p>
            <a:r>
              <a:rPr lang="ru-RU" sz="3200" dirty="0" smtClean="0"/>
              <a:t>3.Соблюдение питьевого режима</a:t>
            </a:r>
          </a:p>
          <a:p>
            <a:r>
              <a:rPr lang="ru-RU" sz="3200" dirty="0" smtClean="0"/>
              <a:t>4.Снижение употребляемой дозы никотина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44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/>
          <a:lstStyle/>
          <a:p>
            <a:r>
              <a:rPr lang="ru-RU" dirty="0" smtClean="0"/>
              <a:t>              Заключение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700808"/>
            <a:ext cx="8373616" cy="48965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Данный проект проводился с целью понять и доказать, что</a:t>
            </a:r>
          </a:p>
          <a:p>
            <a:r>
              <a:rPr lang="ru-RU" dirty="0"/>
              <a:t>никотин вредит человеку в любом возрасте. Доказывая это</a:t>
            </a:r>
          </a:p>
          <a:p>
            <a:r>
              <a:rPr lang="ru-RU" dirty="0"/>
              <a:t>мы ,провели несколько </a:t>
            </a:r>
            <a:r>
              <a:rPr lang="ru-RU" dirty="0" smtClean="0"/>
              <a:t>опросов </a:t>
            </a:r>
            <a:r>
              <a:rPr lang="ru-RU" dirty="0"/>
              <a:t>среди учащихся нашей школы</a:t>
            </a:r>
          </a:p>
          <a:p>
            <a:r>
              <a:rPr lang="ru-RU" dirty="0"/>
              <a:t>и подтвердили вред никотина, не только основываясь на данных из</a:t>
            </a:r>
          </a:p>
          <a:p>
            <a:r>
              <a:rPr lang="ru-RU" dirty="0"/>
              <a:t>интернета, но и на примере живых людей учащихся в нашей школе.</a:t>
            </a:r>
          </a:p>
          <a:p>
            <a:r>
              <a:rPr lang="ru-RU" dirty="0"/>
              <a:t>Помимо этого мы дали советы в борьбе с никотиновой зависимостью</a:t>
            </a:r>
          </a:p>
          <a:p>
            <a:r>
              <a:rPr lang="ru-RU" dirty="0"/>
              <a:t>и очень надеемся, что наша гипотеза окажется верной, что дети не</a:t>
            </a:r>
          </a:p>
          <a:p>
            <a:r>
              <a:rPr lang="ru-RU" dirty="0"/>
              <a:t>только пересмотрят свой взгляд на столь пагубную привычку, но и</a:t>
            </a:r>
          </a:p>
          <a:p>
            <a:r>
              <a:rPr lang="ru-RU" dirty="0"/>
              <a:t>постараются, следуя нашим советам, исправься в лучшую сторону.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86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7268" y="692696"/>
            <a:ext cx="82932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Список литературы.</a:t>
            </a:r>
          </a:p>
          <a:p>
            <a:endParaRPr lang="ru-RU" dirty="0" smtClean="0"/>
          </a:p>
          <a:p>
            <a:r>
              <a:rPr lang="ru-RU" dirty="0" smtClean="0"/>
              <a:t>1.Вред никотина. https://profilaktica.ru/for-population/profilaktika-zabolevaniy/profilaktika-zavisimostey/profilaktika-kureniya/nikotin-vliyanie-na-organizm/</a:t>
            </a:r>
          </a:p>
          <a:p>
            <a:r>
              <a:rPr lang="ru-RU" dirty="0" smtClean="0"/>
              <a:t>2. Что такое никотин и чем он опасен. https://premium-clinic.ru/nikotin-chto-eto-takoe-i-chem-opasen/</a:t>
            </a:r>
          </a:p>
          <a:p>
            <a:r>
              <a:rPr lang="ru-RU" dirty="0" smtClean="0"/>
              <a:t>3. Влияние курения в течении беременности. https://www.tosnocrb.ru/novosti/148-vliyanie-kureniya-na-techenie-beremennosti-i-razvitie-ploda</a:t>
            </a:r>
          </a:p>
          <a:p>
            <a:r>
              <a:rPr lang="ru-RU" dirty="0" smtClean="0"/>
              <a:t>4. Подросток и курение.</a:t>
            </a:r>
          </a:p>
          <a:p>
            <a:r>
              <a:rPr lang="ru-RU" dirty="0" smtClean="0"/>
              <a:t>https://mag.103.by/medicinskie-stati/119543-podrostok-i-kurenije/</a:t>
            </a:r>
          </a:p>
          <a:p>
            <a:r>
              <a:rPr lang="ru-RU" dirty="0" smtClean="0"/>
              <a:t>5.Вред никотина на сердце, легкие и мозг.</a:t>
            </a:r>
          </a:p>
          <a:p>
            <a:r>
              <a:rPr lang="ru-RU" dirty="0" smtClean="0"/>
              <a:t>https://narcorehab.com/articles/nikotin-vliyanie-na-organism-cheloveka/</a:t>
            </a:r>
          </a:p>
          <a:p>
            <a:r>
              <a:rPr lang="ru-RU" dirty="0" smtClean="0"/>
              <a:t>6.Вред курения на организм человека.</a:t>
            </a:r>
          </a:p>
          <a:p>
            <a:r>
              <a:rPr lang="ru-RU" dirty="0" smtClean="0"/>
              <a:t>https://zelva-crb.by/informatsiya/novosti/978-vliyanie-kureniya-na-organizm-cheloveka</a:t>
            </a:r>
          </a:p>
          <a:p>
            <a:r>
              <a:rPr lang="ru-RU" dirty="0" smtClean="0"/>
              <a:t>7.Как быстро вывести никотин из организма человека.</a:t>
            </a:r>
          </a:p>
          <a:p>
            <a:r>
              <a:rPr lang="ru-RU" dirty="0" smtClean="0"/>
              <a:t>https://narcolog1.ru/kak-bystro-vyvesti-narkotiki-iz-organizma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Глава 2. Практическая часть.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Раздел 1. Изучение никотиновой проблемы среди подростков стр. </a:t>
            </a:r>
            <a:r>
              <a:rPr lang="ru-RU" b="1" i="1" dirty="0" smtClean="0"/>
              <a:t>13-14</a:t>
            </a:r>
          </a:p>
          <a:p>
            <a:pPr marL="109728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1.1</a:t>
            </a:r>
            <a:r>
              <a:rPr lang="ru-RU" dirty="0"/>
              <a:t> Итоги проведения социальных опросов  и анкетирования</a:t>
            </a:r>
            <a:br>
              <a:rPr lang="ru-RU" dirty="0"/>
            </a:br>
            <a:r>
              <a:rPr lang="ru-RU" b="1" dirty="0" smtClean="0"/>
              <a:t>1.2 </a:t>
            </a:r>
            <a:r>
              <a:rPr lang="ru-RU" dirty="0"/>
              <a:t>Советы в борьбе с </a:t>
            </a:r>
            <a:r>
              <a:rPr lang="ru-RU" dirty="0" smtClean="0"/>
              <a:t>никотиновой </a:t>
            </a:r>
            <a:r>
              <a:rPr lang="ru-RU" dirty="0"/>
              <a:t>зависимостью современному подростку</a:t>
            </a:r>
            <a:br>
              <a:rPr lang="ru-RU" dirty="0"/>
            </a:br>
            <a:endParaRPr lang="ru-RU" dirty="0" smtClean="0"/>
          </a:p>
          <a:p>
            <a:pPr marL="109728" indent="0">
              <a:buNone/>
            </a:pPr>
            <a:r>
              <a:rPr lang="ru-RU" b="1" i="1" dirty="0" smtClean="0"/>
              <a:t>Заключение…стр. 15</a:t>
            </a:r>
          </a:p>
          <a:p>
            <a:pPr marL="109728" indent="0">
              <a:buNone/>
            </a:pPr>
            <a:endParaRPr lang="ru-RU" b="1" i="1" dirty="0" smtClean="0"/>
          </a:p>
          <a:p>
            <a:pPr marL="109728" indent="0">
              <a:buNone/>
            </a:pPr>
            <a:r>
              <a:rPr lang="ru-RU" b="1" i="1" dirty="0" smtClean="0"/>
              <a:t>Список литературы…стр. 16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815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9766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считаю данную проблему актуальной, так как при курении в организм вместе с никотиновым дымом попадают смолы и продукты горения, а это в свою очередь вызывает зависимость и наносит колоссальный вред, как курильщику, так и его окружению.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и доказать, что никотин вредит здоровью человека вне зависимости от его возраста.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Проанализировать научную информацию;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Выявить отношение детей и подростков к проблеме влияния никотина на здоровье;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Определить, к каким последствиям приводит употребление никотина;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Установить, что никотин вредит здоровью.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учащийся знает о вреде никотина, его пагубном влиянии на здоровье, свойствах никотина, о последствиях его употребления, то это приведет к изменению его отношения к сигаретам и другим вредным веществам, в составе которых, находится никотин.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0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458200" cy="1470025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1.Что такое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r="2710"/>
          <a:stretch>
            <a:fillRect/>
          </a:stretch>
        </p:blipFill>
        <p:spPr>
          <a:xfrm>
            <a:off x="251520" y="1628800"/>
            <a:ext cx="4680520" cy="4536454"/>
          </a:xfrm>
        </p:spPr>
      </p:pic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5220072" y="1844824"/>
            <a:ext cx="3744416" cy="3384376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Никотин-это </a:t>
            </a:r>
            <a:r>
              <a:rPr lang="ru-RU" sz="2000" dirty="0"/>
              <a:t>алкалоид -</a:t>
            </a:r>
            <a:r>
              <a:rPr lang="ru-RU" sz="2000" dirty="0" smtClean="0"/>
              <a:t>органическое</a:t>
            </a:r>
            <a:endParaRPr lang="ru-RU" sz="2000" dirty="0"/>
          </a:p>
          <a:p>
            <a:r>
              <a:rPr lang="ru-RU" sz="2000" dirty="0"/>
              <a:t>гетероциклическое</a:t>
            </a:r>
          </a:p>
          <a:p>
            <a:r>
              <a:rPr lang="ru-RU" sz="2000" dirty="0" smtClean="0"/>
              <a:t>вещество, вырабатываемое растением из аминокислот, поэтому </a:t>
            </a:r>
            <a:r>
              <a:rPr lang="ru-RU" sz="2000" dirty="0"/>
              <a:t>состоят из атомов углерода, азота и водорода. </a:t>
            </a:r>
            <a:r>
              <a:rPr lang="ru-RU" sz="2000" dirty="0" smtClean="0"/>
              <a:t>По физическим и органолептическим </a:t>
            </a:r>
            <a:r>
              <a:rPr lang="ru-RU" sz="2000" dirty="0"/>
              <a:t>свойствам никотин - это горькая</a:t>
            </a:r>
          </a:p>
          <a:p>
            <a:r>
              <a:rPr lang="ru-RU" sz="2000" dirty="0"/>
              <a:t>маслянистая жидкость. При определенных температурах </a:t>
            </a:r>
            <a:r>
              <a:rPr lang="ru-RU" sz="2000" dirty="0" smtClean="0"/>
              <a:t>легко смешивается </a:t>
            </a:r>
            <a:r>
              <a:rPr lang="ru-RU" sz="2000" dirty="0"/>
              <a:t>с </a:t>
            </a:r>
            <a:r>
              <a:rPr lang="ru-RU" sz="2000" dirty="0" smtClean="0"/>
              <a:t>водой.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1175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1.1. Какое количество никотина содержится в сигаретах?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5" y="2924944"/>
            <a:ext cx="4644008" cy="3240360"/>
          </a:xfrm>
        </p:spPr>
      </p:pic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860032" y="3212976"/>
            <a:ext cx="4032448" cy="2664296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800" dirty="0" smtClean="0"/>
              <a:t>Сигарета </a:t>
            </a:r>
            <a:r>
              <a:rPr lang="ru-RU" sz="2800" dirty="0"/>
              <a:t>содержит в среднем 12 миллиграммов никотина, хотя </a:t>
            </a:r>
            <a:r>
              <a:rPr lang="ru-RU" sz="2800" dirty="0" smtClean="0"/>
              <a:t>эти значения </a:t>
            </a:r>
            <a:r>
              <a:rPr lang="ru-RU" sz="2800" dirty="0"/>
              <a:t>могут колебаться от 8 до 20 миллиграммов</a:t>
            </a:r>
            <a:r>
              <a:rPr lang="ru-RU" sz="2800" dirty="0" smtClean="0"/>
              <a:t>.</a:t>
            </a:r>
            <a:endParaRPr lang="ru-RU" sz="2800" dirty="0"/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1491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393" y="980728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1.2. Как быстро никотин покидает организм?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Период полувыведения </a:t>
            </a:r>
            <a:r>
              <a:rPr lang="ru-RU" sz="2000" dirty="0"/>
              <a:t>(то время, за которое концентрация вещества </a:t>
            </a:r>
            <a:r>
              <a:rPr lang="ru-RU" sz="2000" dirty="0" smtClean="0"/>
              <a:t>падает вдвое</a:t>
            </a:r>
            <a:r>
              <a:rPr lang="ru-RU" sz="2000" dirty="0"/>
              <a:t>) составляет около 2 </a:t>
            </a:r>
            <a:r>
              <a:rPr lang="ru-RU" sz="2000" dirty="0" smtClean="0"/>
              <a:t>часов.</a:t>
            </a:r>
          </a:p>
          <a:p>
            <a:r>
              <a:rPr lang="ru-RU" sz="2000" dirty="0"/>
              <a:t>Полный цикл распада никотина занимает около 6-8 часов.</a:t>
            </a:r>
          </a:p>
          <a:p>
            <a:r>
              <a:rPr lang="ru-RU" sz="2000" dirty="0"/>
              <a:t>Отвечая на вопрос, сколько времени выводится никотин из организма,</a:t>
            </a:r>
          </a:p>
          <a:p>
            <a:r>
              <a:rPr lang="ru-RU" sz="2000" dirty="0"/>
              <a:t>специалисты, называют сроки 1-2 дня.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01761"/>
            <a:ext cx="5102225" cy="3400578"/>
          </a:xfrm>
        </p:spPr>
      </p:pic>
    </p:spTree>
    <p:extLst>
      <p:ext uri="{BB962C8B-B14F-4D97-AF65-F5344CB8AC3E}">
        <p14:creationId xmlns:p14="http://schemas.microsoft.com/office/powerpoint/2010/main" val="13677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556792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+mj-lt"/>
              </a:rPr>
              <a:t>Раздел </a:t>
            </a:r>
            <a:r>
              <a:rPr lang="ru-RU" sz="4400" dirty="0">
                <a:solidFill>
                  <a:schemeClr val="bg1"/>
                </a:solidFill>
                <a:latin typeface="+mj-lt"/>
              </a:rPr>
              <a:t>2. Влияние никотина на развитие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305955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782</Words>
  <Application>Microsoft Office PowerPoint</Application>
  <PresentationFormat>Экран (4:3)</PresentationFormat>
  <Paragraphs>100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Городская</vt:lpstr>
      <vt:lpstr>Индивидуальный проект на тему: «Влияние никотиновых веществ на здоровье человека»</vt:lpstr>
      <vt:lpstr>Оглавление проекта</vt:lpstr>
      <vt:lpstr>Презентация PowerPoint</vt:lpstr>
      <vt:lpstr>Введение.  Актуальность: Я считаю данную проблему актуальной, так как при курении в организм вместе с никотиновым дымом попадают смолы и продукты горения, а это в свою очередь вызывает зависимость и наносит колоссальный вред, как курильщику, так и его окружению.  Цель: Понять и доказать, что никотин вредит здоровью человека вне зависимости от его возраста.  Задачи: - Проанализировать научную информацию; - Выявить отношение детей и подростков к проблеме влияния никотина на здоровье; - Определить, к каким последствиям приводит употребление никотина; - Установить, что никотин вредит здоровью.  Гипотеза: Если учащийся знает о вреде никотина, его пагубном влиянии на здоровье, свойствах никотина, о последствиях его употребления, то это приведет к изменению его отношения к сигаретам и другим вредным веществам, в составе которых, находится никотин.  </vt:lpstr>
      <vt:lpstr>Раздел 1.Что такое никотин?</vt:lpstr>
      <vt:lpstr> </vt:lpstr>
      <vt:lpstr>1.1. Какое количество никотина содержится в сигаретах?</vt:lpstr>
      <vt:lpstr>Презентация PowerPoint</vt:lpstr>
      <vt:lpstr>Презентация PowerPoint</vt:lpstr>
      <vt:lpstr>2.1. Влияние никотина на эмбриональное развитие ребенка</vt:lpstr>
      <vt:lpstr>Презентация PowerPoint</vt:lpstr>
      <vt:lpstr>Презентация PowerPoint</vt:lpstr>
      <vt:lpstr>Раздел 3. Отрицательное и положительное влияние никотина на организм человека</vt:lpstr>
      <vt:lpstr>Глава 1.Положительное влияние никотина на организм человека</vt:lpstr>
      <vt:lpstr>Презентация PowerPoint</vt:lpstr>
      <vt:lpstr>Анкетирование  </vt:lpstr>
      <vt:lpstr>Опрос среди учащихся средней школы</vt:lpstr>
      <vt:lpstr>Опрос среди учащихся средней школы</vt:lpstr>
      <vt:lpstr>Опрос среди учащихся средней школы</vt:lpstr>
      <vt:lpstr>Опрос среди учащихся средней школы</vt:lpstr>
      <vt:lpstr>Опрос среди учащихся старей школы</vt:lpstr>
      <vt:lpstr>Опрос среди учащихся старшей школы</vt:lpstr>
      <vt:lpstr>Опрос среди учащихся старшей школы</vt:lpstr>
      <vt:lpstr>Общий вопрос для 6-10 классов</vt:lpstr>
      <vt:lpstr>1.2 Советы в борьбе с никотиновой зависимостью</vt:lpstr>
      <vt:lpstr>              Заключение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проект на тему</dc:title>
  <dc:creator>DiamonD</dc:creator>
  <cp:lastModifiedBy>Mono-7</cp:lastModifiedBy>
  <cp:revision>26</cp:revision>
  <dcterms:created xsi:type="dcterms:W3CDTF">2023-04-16T18:23:26Z</dcterms:created>
  <dcterms:modified xsi:type="dcterms:W3CDTF">2025-01-24T11:08:01Z</dcterms:modified>
</cp:coreProperties>
</file>