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8.xml" ContentType="application/vnd.ms-office.chartcolorstyle+xml"/>
  <Override PartName="/ppt/charts/style8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24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ysClr val="windowText" lastClr="000000"/>
                </a:solidFill>
              </a:rPr>
              <a:t>В каких соцсетях вы зарегистрированы</a:t>
            </a:r>
            <a:r>
              <a:rPr lang="en-US" dirty="0">
                <a:solidFill>
                  <a:sysClr val="windowText" lastClr="000000"/>
                </a:solidFill>
              </a:rPr>
              <a:t>?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4.5822783032421231E-2"/>
          <c:y val="9.8568172254897793E-2"/>
          <c:w val="0.95417721696757873"/>
          <c:h val="0.666609438703366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Зарегестрирован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Вконтакте</c:v>
                </c:pt>
                <c:pt idx="1">
                  <c:v>Telegram</c:v>
                </c:pt>
                <c:pt idx="2">
                  <c:v>WhatsApp</c:v>
                </c:pt>
                <c:pt idx="3">
                  <c:v>Instagram*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32</c:v>
                </c:pt>
                <c:pt idx="1">
                  <c:v>23</c:v>
                </c:pt>
                <c:pt idx="2">
                  <c:v>32</c:v>
                </c:pt>
                <c:pt idx="3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0B7-4DA8-B4FC-99C34B25F53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зарегестрирован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Вконтакте</c:v>
                </c:pt>
                <c:pt idx="1">
                  <c:v>Telegram</c:v>
                </c:pt>
                <c:pt idx="2">
                  <c:v>WhatsApp</c:v>
                </c:pt>
                <c:pt idx="3">
                  <c:v>Instagram*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</c:v>
                </c:pt>
                <c:pt idx="1">
                  <c:v>9</c:v>
                </c:pt>
                <c:pt idx="2">
                  <c:v>0</c:v>
                </c:pt>
                <c:pt idx="3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0B7-4DA8-B4FC-99C34B25F53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2515456"/>
        <c:axId val="102516992"/>
      </c:barChart>
      <c:catAx>
        <c:axId val="102515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516992"/>
        <c:crosses val="autoZero"/>
        <c:auto val="1"/>
        <c:lblAlgn val="ctr"/>
        <c:lblOffset val="100"/>
        <c:noMultiLvlLbl val="0"/>
      </c:catAx>
      <c:valAx>
        <c:axId val="102516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2515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>
                <a:effectLst/>
              </a:rPr>
              <a:t>Как часто вы пользуетесь социальными сетями?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Заходят каждый день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Опрошенные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16D-4839-98E6-A7FC98A00BC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Заходят редко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Опрошенные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16D-4839-98E6-A7FC98A00B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85664"/>
        <c:axId val="6387200"/>
      </c:barChart>
      <c:catAx>
        <c:axId val="6385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387200"/>
        <c:crosses val="autoZero"/>
        <c:auto val="1"/>
        <c:lblAlgn val="ctr"/>
        <c:lblOffset val="100"/>
        <c:noMultiLvlLbl val="0"/>
      </c:catAx>
      <c:valAx>
        <c:axId val="6387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385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184384742261186"/>
          <c:y val="0.94385369715130352"/>
          <c:w val="0.21631230515477631"/>
          <c:h val="4.4159011265537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>
                <a:effectLst/>
              </a:rPr>
              <a:t>С какой целью вы пользуетесь социальными сетями?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Средство общения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Опрошенные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16E-43B6-85C8-9A16E5783B9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Узнать новости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Опрошенные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16E-43B6-85C8-9A16E5783B9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Посмотреть видео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Опрошенные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16E-43B6-85C8-9A16E5783B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19584"/>
        <c:axId val="6421120"/>
      </c:barChart>
      <c:catAx>
        <c:axId val="6419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21120"/>
        <c:crosses val="autoZero"/>
        <c:auto val="1"/>
        <c:lblAlgn val="ctr"/>
        <c:lblOffset val="100"/>
        <c:noMultiLvlLbl val="0"/>
      </c:catAx>
      <c:valAx>
        <c:axId val="6421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19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>
                <a:effectLst/>
              </a:rPr>
              <a:t>Кого Вы приглашаете в друзья? </a:t>
            </a:r>
            <a:endParaRPr lang="ru-RU" sz="160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Принимают знакомых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Опрошенные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4A4-484A-A461-C67E60D80BE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Всех всех подряд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Опрошенные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4A4-484A-A461-C67E60D80B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51904"/>
        <c:axId val="8653440"/>
      </c:barChart>
      <c:catAx>
        <c:axId val="865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653440"/>
        <c:crosses val="autoZero"/>
        <c:auto val="1"/>
        <c:lblAlgn val="ctr"/>
        <c:lblOffset val="100"/>
        <c:noMultiLvlLbl val="0"/>
      </c:catAx>
      <c:valAx>
        <c:axId val="8653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651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>
                <a:effectLst/>
              </a:rPr>
              <a:t>Какое количество людей насчитывает ваш список «друзей»?</a:t>
            </a:r>
            <a:endParaRPr lang="ru-RU" sz="160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 20 до 69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Опрошенные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872-471B-90E1-3800908C58C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 70 до 89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Опрошенные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872-471B-90E1-3800908C58C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Больше 90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Опрошенные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872-471B-90E1-3800908C58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94016"/>
        <c:axId val="8708096"/>
      </c:barChart>
      <c:catAx>
        <c:axId val="869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708096"/>
        <c:crosses val="autoZero"/>
        <c:auto val="1"/>
        <c:lblAlgn val="ctr"/>
        <c:lblOffset val="100"/>
        <c:noMultiLvlLbl val="0"/>
      </c:catAx>
      <c:valAx>
        <c:axId val="8708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694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>
                <a:effectLst/>
              </a:rPr>
              <a:t>Согласны ли Вы, что частое пользование социальными сетями может вызвать у подростка отстраненность и комплексы?</a:t>
            </a:r>
            <a:endParaRPr lang="ru-RU" sz="1600">
              <a:effectLst/>
            </a:endParaRPr>
          </a:p>
        </c:rich>
      </c:tx>
      <c:layout>
        <c:manualLayout>
          <c:xMode val="edge"/>
          <c:yMode val="edge"/>
          <c:x val="0.11254046369203849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Согласны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Опрошенные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A00-41AC-ADF0-E1F0F7C4223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согласны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Опрошенные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A00-41AC-ADF0-E1F0F7C422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06432"/>
        <c:axId val="9908224"/>
      </c:barChart>
      <c:catAx>
        <c:axId val="9906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908224"/>
        <c:crosses val="autoZero"/>
        <c:auto val="1"/>
        <c:lblAlgn val="ctr"/>
        <c:lblOffset val="100"/>
        <c:noMultiLvlLbl val="0"/>
      </c:catAx>
      <c:valAx>
        <c:axId val="9908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906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>
                <a:effectLst/>
              </a:rPr>
              <a:t>Согласны ли Вы, что социальные сети вызывают зависимость?</a:t>
            </a:r>
            <a:endParaRPr lang="ru-RU" sz="160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Опрошенные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88D-409F-B078-8F40F5C7839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Против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Опрошенные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88D-409F-B078-8F40F5C783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51488"/>
        <c:axId val="9957376"/>
      </c:barChart>
      <c:catAx>
        <c:axId val="9951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957376"/>
        <c:crosses val="autoZero"/>
        <c:auto val="1"/>
        <c:lblAlgn val="ctr"/>
        <c:lblOffset val="100"/>
        <c:noMultiLvlLbl val="0"/>
      </c:catAx>
      <c:valAx>
        <c:axId val="9957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951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>
                <a:effectLst/>
              </a:rPr>
              <a:t>Готовы ли вы отказаться от пользования социальными сетями под угрозой ухудшения здоровья (ухудшение зрения, сколиоз) или снижения учебных показателей?</a:t>
            </a:r>
            <a:endParaRPr lang="ru-RU" sz="160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Готовы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Опрошенные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B13-4C2B-B3C6-E053927A399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Частично готовы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Опрошенные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B13-4C2B-B3C6-E053927A399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готовы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Опрошенные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B13-4C2B-B3C6-E053927A39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096064"/>
        <c:axId val="33097600"/>
      </c:barChart>
      <c:catAx>
        <c:axId val="33096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097600"/>
        <c:crosses val="autoZero"/>
        <c:auto val="1"/>
        <c:lblAlgn val="ctr"/>
        <c:lblOffset val="100"/>
        <c:noMultiLvlLbl val="0"/>
      </c:catAx>
      <c:valAx>
        <c:axId val="33097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096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1D3311-7ABD-49ED-4789-D019FD8E27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dirty="0"/>
              <a:t>Влияние социальных сетей на подростков</a:t>
            </a:r>
          </a:p>
        </p:txBody>
      </p:sp>
    </p:spTree>
    <p:extLst>
      <p:ext uri="{BB962C8B-B14F-4D97-AF65-F5344CB8AC3E}">
        <p14:creationId xmlns:p14="http://schemas.microsoft.com/office/powerpoint/2010/main" val="1330682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B97718D8-FA30-B5F0-5544-F926FE044F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7741261"/>
              </p:ext>
            </p:extLst>
          </p:nvPr>
        </p:nvGraphicFramePr>
        <p:xfrm>
          <a:off x="1057619" y="283684"/>
          <a:ext cx="10682690" cy="6290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3613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00E1B571-5C63-0E2D-F6FD-8948D2811D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6532092"/>
              </p:ext>
            </p:extLst>
          </p:nvPr>
        </p:nvGraphicFramePr>
        <p:xfrm>
          <a:off x="958467" y="264405"/>
          <a:ext cx="11005851" cy="6356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507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89D05B1B-4D58-EA8E-C8C7-0FD9EDF892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4960314"/>
              </p:ext>
            </p:extLst>
          </p:nvPr>
        </p:nvGraphicFramePr>
        <p:xfrm>
          <a:off x="914400" y="198304"/>
          <a:ext cx="11093986" cy="6433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0666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62EE8AA4-0DCB-3002-7A73-DBC7337385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6665515"/>
              </p:ext>
            </p:extLst>
          </p:nvPr>
        </p:nvGraphicFramePr>
        <p:xfrm>
          <a:off x="958467" y="220337"/>
          <a:ext cx="10983817" cy="6378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3444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98210817-B07A-0896-C3BF-231773A922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9318605"/>
              </p:ext>
            </p:extLst>
          </p:nvPr>
        </p:nvGraphicFramePr>
        <p:xfrm>
          <a:off x="991517" y="242371"/>
          <a:ext cx="10906699" cy="6389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3293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112C44DB-342C-2AAF-8371-9CB8164516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5424379"/>
              </p:ext>
            </p:extLst>
          </p:nvPr>
        </p:nvGraphicFramePr>
        <p:xfrm>
          <a:off x="936433" y="220337"/>
          <a:ext cx="11038901" cy="6411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82068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5A636DA0-9EF0-260D-A64C-A20F15E956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7931074"/>
              </p:ext>
            </p:extLst>
          </p:nvPr>
        </p:nvGraphicFramePr>
        <p:xfrm>
          <a:off x="969484" y="231354"/>
          <a:ext cx="10994834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2974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10E889D9-EC92-9DEC-4048-181AA2AC9E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2166648"/>
              </p:ext>
            </p:extLst>
          </p:nvPr>
        </p:nvGraphicFramePr>
        <p:xfrm>
          <a:off x="991517" y="253389"/>
          <a:ext cx="10928733" cy="6334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35285597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51</TotalTime>
  <Words>91</Words>
  <Application>Microsoft Office PowerPoint</Application>
  <PresentationFormat>Произвольный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Уголки</vt:lpstr>
      <vt:lpstr>Влияние социальных сетей на подростков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социальных сетей на подростков</dc:title>
  <dc:creator>Влад Плещенко</dc:creator>
  <cp:lastModifiedBy>Mono-7</cp:lastModifiedBy>
  <cp:revision>2</cp:revision>
  <dcterms:created xsi:type="dcterms:W3CDTF">2023-04-18T17:07:45Z</dcterms:created>
  <dcterms:modified xsi:type="dcterms:W3CDTF">2025-01-24T11:06:28Z</dcterms:modified>
</cp:coreProperties>
</file>