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6" r:id="rId2"/>
    <p:sldId id="258" r:id="rId3"/>
    <p:sldId id="272" r:id="rId4"/>
    <p:sldId id="273" r:id="rId5"/>
    <p:sldId id="274" r:id="rId6"/>
    <p:sldId id="259" r:id="rId7"/>
    <p:sldId id="257" r:id="rId8"/>
    <p:sldId id="260" r:id="rId9"/>
    <p:sldId id="276" r:id="rId10"/>
    <p:sldId id="261" r:id="rId11"/>
    <p:sldId id="262" r:id="rId12"/>
    <p:sldId id="263" r:id="rId13"/>
    <p:sldId id="264" r:id="rId14"/>
    <p:sldId id="265" r:id="rId15"/>
    <p:sldId id="266" r:id="rId16"/>
    <p:sldId id="267" r:id="rId17"/>
    <p:sldId id="268" r:id="rId18"/>
    <p:sldId id="269" r:id="rId19"/>
    <p:sldId id="270"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798"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260232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2118019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769016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3856475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662780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2115972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4157425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2603859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3665441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579925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69475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2060357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4135413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1858740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379862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1213031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C28A28C-4C6A-46EA-90C0-4EE0B89CC5C7}" type="datetimeFigureOut">
              <a:rPr lang="en-US" smtClean="0"/>
              <a:pPr/>
              <a:t>11/5/2025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xmlns="" val="330945018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xmlns="" id="{048F4ED6-CC7C-EC38-532D-38890432BA23}"/>
              </a:ext>
            </a:extLst>
          </p:cNvPr>
          <p:cNvSpPr>
            <a:spLocks noGrp="1"/>
          </p:cNvSpPr>
          <p:nvPr>
            <p:ph type="subTitle" idx="1"/>
          </p:nvPr>
        </p:nvSpPr>
        <p:spPr/>
        <p:txBody>
          <a:bodyPr>
            <a:normAutofit/>
          </a:bodyPr>
          <a:lstStyle/>
          <a:p>
            <a:r>
              <a:rPr lang="ru-RU" dirty="0"/>
              <a:t> </a:t>
            </a:r>
          </a:p>
        </p:txBody>
      </p:sp>
      <p:sp>
        <p:nvSpPr>
          <p:cNvPr id="16386" name="AutoShape 2" descr="итоговое сочинение 2022-2023 ЕГЭ 11 клас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175845" y="0"/>
            <a:ext cx="6286500" cy="2800767"/>
          </a:xfrm>
          <a:prstGeom prst="rect">
            <a:avLst/>
          </a:prstGeom>
        </p:spPr>
        <p:txBody>
          <a:bodyPr wrap="square">
            <a:spAutoFit/>
          </a:bodyPr>
          <a:lstStyle/>
          <a:p>
            <a:pPr algn="ctr"/>
            <a:r>
              <a:rPr lang="ru-RU" sz="4000" dirty="0" smtClean="0">
                <a:solidFill>
                  <a:srgbClr val="FF0000"/>
                </a:solidFill>
                <a:latin typeface="Times New Roman" panose="02020603050405020304" pitchFamily="18" charset="0"/>
                <a:ea typeface="+mj-ea"/>
                <a:cs typeface="Times New Roman" panose="02020603050405020304" pitchFamily="18" charset="0"/>
              </a:rPr>
              <a:t>Итоговое сочинение.</a:t>
            </a:r>
          </a:p>
          <a:p>
            <a:pPr algn="ctr"/>
            <a:r>
              <a:rPr lang="ru-RU" sz="4000" dirty="0" smtClean="0">
                <a:solidFill>
                  <a:srgbClr val="FF0000"/>
                </a:solidFill>
                <a:latin typeface="Times New Roman" panose="02020603050405020304" pitchFamily="18" charset="0"/>
                <a:ea typeface="+mj-ea"/>
                <a:cs typeface="Times New Roman" panose="02020603050405020304" pitchFamily="18" charset="0"/>
              </a:rPr>
              <a:t>2025-2026</a:t>
            </a:r>
            <a:endParaRPr lang="ru-RU" dirty="0">
              <a:solidFill>
                <a:srgbClr val="FF0000"/>
              </a:solidFill>
            </a:endParaRPr>
          </a:p>
          <a:p>
            <a:pPr algn="ctr"/>
            <a:r>
              <a:rPr lang="ru-RU" sz="2400" dirty="0" smtClean="0">
                <a:solidFill>
                  <a:srgbClr val="FF0000"/>
                </a:solidFill>
                <a:latin typeface="Times New Roman" panose="02020603050405020304" pitchFamily="18" charset="0"/>
                <a:cs typeface="Times New Roman" panose="02020603050405020304" pitchFamily="18" charset="0"/>
              </a:rPr>
              <a:t>Основной </a:t>
            </a:r>
            <a:r>
              <a:rPr lang="ru-RU" sz="2400" dirty="0">
                <a:latin typeface="Times New Roman" panose="02020603050405020304" pitchFamily="18" charset="0"/>
                <a:cs typeface="Times New Roman" panose="02020603050405020304" pitchFamily="18" charset="0"/>
              </a:rPr>
              <a:t>день — </a:t>
            </a:r>
            <a:r>
              <a:rPr lang="ru-RU" sz="2400" dirty="0">
                <a:solidFill>
                  <a:srgbClr val="0070C0"/>
                </a:solidFill>
                <a:latin typeface="Times New Roman" panose="02020603050405020304" pitchFamily="18" charset="0"/>
                <a:cs typeface="Times New Roman" panose="02020603050405020304" pitchFamily="18" charset="0"/>
              </a:rPr>
              <a:t>первая среда </a:t>
            </a:r>
            <a:r>
              <a:rPr lang="ru-RU" sz="2400" dirty="0" smtClean="0">
                <a:latin typeface="Times New Roman" panose="02020603050405020304" pitchFamily="18" charset="0"/>
                <a:cs typeface="Times New Roman" panose="02020603050405020304" pitchFamily="18" charset="0"/>
              </a:rPr>
              <a:t>декабря</a:t>
            </a:r>
          </a:p>
          <a:p>
            <a:pPr algn="ctr"/>
            <a:r>
              <a:rPr lang="ru-RU" sz="2400" dirty="0" smtClean="0">
                <a:latin typeface="Times New Roman" panose="02020603050405020304" pitchFamily="18" charset="0"/>
                <a:cs typeface="Times New Roman" panose="02020603050405020304" pitchFamily="18" charset="0"/>
              </a:rPr>
              <a:t>2025 года</a:t>
            </a:r>
          </a:p>
          <a:p>
            <a:pPr algn="ctr"/>
            <a:r>
              <a:rPr lang="ru-RU" sz="2400" dirty="0" smtClean="0">
                <a:latin typeface="Times New Roman" panose="02020603050405020304" pitchFamily="18" charset="0"/>
                <a:cs typeface="Times New Roman" panose="02020603050405020304" pitchFamily="18" charset="0"/>
              </a:rPr>
              <a:t>(предположительно </a:t>
            </a:r>
            <a:r>
              <a:rPr lang="ru-RU" sz="2400" dirty="0">
                <a:solidFill>
                  <a:srgbClr val="0070C0"/>
                </a:solidFill>
                <a:latin typeface="Times New Roman" panose="02020603050405020304" pitchFamily="18" charset="0"/>
                <a:cs typeface="Times New Roman" panose="02020603050405020304" pitchFamily="18" charset="0"/>
              </a:rPr>
              <a:t>3 декабря</a:t>
            </a:r>
            <a:r>
              <a:rPr lang="ru-RU" sz="2400" dirty="0" smtClean="0">
                <a:latin typeface="Times New Roman" panose="02020603050405020304" pitchFamily="18" charset="0"/>
                <a:cs typeface="Times New Roman" panose="02020603050405020304" pitchFamily="18" charset="0"/>
              </a:rPr>
              <a:t>).</a:t>
            </a:r>
          </a:p>
          <a:p>
            <a:pPr algn="ctr"/>
            <a:r>
              <a:rPr lang="ru-RU" sz="2400" dirty="0" smtClean="0">
                <a:latin typeface="Times New Roman" panose="02020603050405020304" pitchFamily="18" charset="0"/>
                <a:cs typeface="Times New Roman" panose="02020603050405020304" pitchFamily="18" charset="0"/>
              </a:rPr>
              <a:t>Пересдачи </a:t>
            </a:r>
            <a:r>
              <a:rPr lang="ru-RU" sz="2400" dirty="0">
                <a:latin typeface="Times New Roman" panose="02020603050405020304" pitchFamily="18" charset="0"/>
                <a:cs typeface="Times New Roman" panose="02020603050405020304" pitchFamily="18" charset="0"/>
              </a:rPr>
              <a:t>— </a:t>
            </a:r>
            <a:r>
              <a:rPr lang="ru-RU" sz="2400" dirty="0">
                <a:solidFill>
                  <a:srgbClr val="0070C0"/>
                </a:solidFill>
                <a:latin typeface="Times New Roman" panose="02020603050405020304" pitchFamily="18" charset="0"/>
                <a:cs typeface="Times New Roman" panose="02020603050405020304" pitchFamily="18" charset="0"/>
              </a:rPr>
              <a:t>февраль</a:t>
            </a:r>
            <a:r>
              <a:rPr lang="ru-RU" sz="2400" dirty="0">
                <a:latin typeface="Times New Roman" panose="02020603050405020304" pitchFamily="18" charset="0"/>
                <a:cs typeface="Times New Roman" panose="02020603050405020304" pitchFamily="18" charset="0"/>
              </a:rPr>
              <a:t> и </a:t>
            </a:r>
            <a:r>
              <a:rPr lang="ru-RU" sz="2400" dirty="0">
                <a:solidFill>
                  <a:srgbClr val="0070C0"/>
                </a:solidFill>
                <a:latin typeface="Times New Roman" panose="02020603050405020304" pitchFamily="18" charset="0"/>
                <a:cs typeface="Times New Roman" panose="02020603050405020304" pitchFamily="18" charset="0"/>
              </a:rPr>
              <a:t>апрель</a:t>
            </a:r>
            <a:r>
              <a:rPr lang="ru-RU" sz="2400" dirty="0">
                <a:latin typeface="Times New Roman" panose="02020603050405020304" pitchFamily="18" charset="0"/>
                <a:cs typeface="Times New Roman" panose="02020603050405020304" pitchFamily="18" charset="0"/>
              </a:rPr>
              <a:t> 2026 года</a:t>
            </a:r>
            <a:r>
              <a:rPr lang="ru-RU" sz="2400" dirty="0" smtClean="0">
                <a:latin typeface="Times New Roman" panose="02020603050405020304" pitchFamily="18" charset="0"/>
                <a:cs typeface="Times New Roman" panose="02020603050405020304" pitchFamily="18" charset="0"/>
              </a:rPr>
              <a:t>.</a:t>
            </a:r>
            <a:endParaRPr lang="ru-RU" sz="2400" dirty="0" smtClean="0">
              <a:solidFill>
                <a:srgbClr val="FF0000"/>
              </a:solidFill>
              <a:latin typeface="Times New Roman" panose="02020603050405020304" pitchFamily="18" charset="0"/>
              <a:ea typeface="+mj-ea"/>
              <a:cs typeface="Times New Roman" panose="02020603050405020304" pitchFamily="18" charset="0"/>
            </a:endParaRPr>
          </a:p>
        </p:txBody>
      </p:sp>
      <p:pic>
        <p:nvPicPr>
          <p:cNvPr id="1026" name="Picture 2" descr="Picture background"/>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31859"/>
          <a:stretch/>
        </p:blipFill>
        <p:spPr bwMode="auto">
          <a:xfrm>
            <a:off x="6110655" y="70338"/>
            <a:ext cx="6048718" cy="41216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1028" name="Picture 4" descr="Picture background"/>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93915" y="4237039"/>
            <a:ext cx="6065458" cy="25418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4" name="Рисунок 3"/>
          <p:cNvPicPr>
            <a:picLocks noChangeAspect="1"/>
          </p:cNvPicPr>
          <p:nvPr/>
        </p:nvPicPr>
        <p:blipFill>
          <a:blip r:embed="rId4" cstate="print"/>
          <a:stretch>
            <a:fillRect/>
          </a:stretch>
        </p:blipFill>
        <p:spPr>
          <a:xfrm>
            <a:off x="228600" y="2945230"/>
            <a:ext cx="5750459" cy="38336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320763177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846" y="1"/>
            <a:ext cx="12016154" cy="756138"/>
          </a:xfrm>
        </p:spPr>
        <p:txBody>
          <a:bodyPr anchor="t"/>
          <a:lstStyle/>
          <a:p>
            <a:r>
              <a:rPr lang="ru-RU" b="0" dirty="0" smtClean="0">
                <a:solidFill>
                  <a:srgbClr val="FF0000"/>
                </a:solidFill>
                <a:latin typeface="Times New Roman" panose="02020603050405020304" pitchFamily="18" charset="0"/>
                <a:cs typeface="Times New Roman" panose="02020603050405020304" pitchFamily="18" charset="0"/>
              </a:rPr>
              <a:t>Критерии.</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175846" y="597877"/>
            <a:ext cx="12016154" cy="5342953"/>
          </a:xfrm>
        </p:spPr>
        <p:txBody>
          <a:bodyPr>
            <a:normAutofit lnSpcReduction="10000"/>
          </a:bodyPr>
          <a:lstStyle/>
          <a:p>
            <a:pPr marL="0" indent="0">
              <a:buClr>
                <a:srgbClr val="FF0000"/>
              </a:buClr>
              <a:buNone/>
            </a:pPr>
            <a:r>
              <a:rPr lang="ru-RU" sz="2400" dirty="0" smtClean="0">
                <a:latin typeface="Times New Roman" panose="02020603050405020304" pitchFamily="18" charset="0"/>
                <a:cs typeface="Times New Roman" panose="02020603050405020304" pitchFamily="18" charset="0"/>
              </a:rPr>
              <a:t>Сочинение </a:t>
            </a:r>
            <a:r>
              <a:rPr lang="ru-RU" sz="2400" dirty="0">
                <a:latin typeface="Times New Roman" panose="02020603050405020304" pitchFamily="18" charset="0"/>
                <a:cs typeface="Times New Roman" panose="02020603050405020304" pitchFamily="18" charset="0"/>
              </a:rPr>
              <a:t>оценивается по </a:t>
            </a:r>
            <a:r>
              <a:rPr lang="ru-RU" sz="2400" dirty="0">
                <a:solidFill>
                  <a:srgbClr val="FF0000"/>
                </a:solidFill>
                <a:latin typeface="Times New Roman" panose="02020603050405020304" pitchFamily="18" charset="0"/>
                <a:cs typeface="Times New Roman" panose="02020603050405020304" pitchFamily="18" charset="0"/>
              </a:rPr>
              <a:t>пяти</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критериям.</a:t>
            </a:r>
          </a:p>
          <a:p>
            <a:pPr>
              <a:buClr>
                <a:srgbClr val="FF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 </a:t>
            </a:r>
            <a:r>
              <a:rPr lang="ru-RU" sz="2400" dirty="0">
                <a:latin typeface="Times New Roman" panose="02020603050405020304" pitchFamily="18" charset="0"/>
                <a:cs typeface="Times New Roman" panose="02020603050405020304" pitchFamily="18" charset="0"/>
              </a:rPr>
              <a:t>каждому можно </a:t>
            </a:r>
            <a:r>
              <a:rPr lang="ru-RU" sz="2400" dirty="0" smtClean="0">
                <a:latin typeface="Times New Roman" panose="02020603050405020304" pitchFamily="18" charset="0"/>
                <a:cs typeface="Times New Roman" panose="02020603050405020304" pitchFamily="18" charset="0"/>
              </a:rPr>
              <a:t>получить зачёт </a:t>
            </a:r>
            <a:r>
              <a:rPr lang="ru-RU" sz="2400" dirty="0">
                <a:latin typeface="Times New Roman" panose="02020603050405020304" pitchFamily="18" charset="0"/>
                <a:cs typeface="Times New Roman" panose="02020603050405020304" pitchFamily="18" charset="0"/>
              </a:rPr>
              <a:t>или </a:t>
            </a:r>
            <a:r>
              <a:rPr lang="ru-RU" sz="2400" dirty="0" smtClean="0">
                <a:latin typeface="Times New Roman" panose="02020603050405020304" pitchFamily="18" charset="0"/>
                <a:cs typeface="Times New Roman" panose="02020603050405020304" pitchFamily="18" charset="0"/>
              </a:rPr>
              <a:t>незачёт.</a:t>
            </a:r>
          </a:p>
          <a:p>
            <a:pPr>
              <a:buClr>
                <a:srgbClr val="FF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Первые </a:t>
            </a:r>
            <a:r>
              <a:rPr lang="ru-RU" sz="2400" dirty="0">
                <a:latin typeface="Times New Roman" panose="02020603050405020304" pitchFamily="18" charset="0"/>
                <a:cs typeface="Times New Roman" panose="02020603050405020304" pitchFamily="18" charset="0"/>
              </a:rPr>
              <a:t>два критерия самые важные: если не получить по ним </a:t>
            </a:r>
            <a:r>
              <a:rPr lang="ru-RU" sz="2400" dirty="0" smtClean="0">
                <a:latin typeface="Times New Roman" panose="02020603050405020304" pitchFamily="18" charset="0"/>
                <a:cs typeface="Times New Roman" panose="02020603050405020304" pitchFamily="18" charset="0"/>
              </a:rPr>
              <a:t>зачёт, </a:t>
            </a:r>
            <a:r>
              <a:rPr lang="ru-RU" sz="2400" dirty="0">
                <a:latin typeface="Times New Roman" panose="02020603050405020304" pitchFamily="18" charset="0"/>
                <a:cs typeface="Times New Roman" panose="02020603050405020304" pitchFamily="18" charset="0"/>
              </a:rPr>
              <a:t>экзамен </a:t>
            </a:r>
            <a:r>
              <a:rPr lang="ru-RU" sz="2400" dirty="0" smtClean="0">
                <a:latin typeface="Times New Roman" panose="02020603050405020304" pitchFamily="18" charset="0"/>
                <a:cs typeface="Times New Roman" panose="02020603050405020304" pitchFamily="18" charset="0"/>
              </a:rPr>
              <a:t>не сдан.</a:t>
            </a:r>
          </a:p>
          <a:p>
            <a:pPr>
              <a:buClr>
                <a:srgbClr val="FF0000"/>
              </a:buClr>
              <a:buFont typeface="Arial" panose="020B0604020202020204" pitchFamily="34" charset="0"/>
              <a:buChar char="•"/>
            </a:pPr>
            <a:r>
              <a:rPr lang="ru-RU" sz="2400" dirty="0" smtClean="0">
                <a:solidFill>
                  <a:srgbClr val="FF0000"/>
                </a:solidFill>
                <a:latin typeface="Times New Roman" panose="02020603050405020304" pitchFamily="18" charset="0"/>
                <a:cs typeface="Times New Roman" panose="02020603050405020304" pitchFamily="18" charset="0"/>
              </a:rPr>
              <a:t>Чтобы </a:t>
            </a:r>
            <a:r>
              <a:rPr lang="ru-RU" sz="2400" dirty="0">
                <a:solidFill>
                  <a:srgbClr val="FF0000"/>
                </a:solidFill>
                <a:latin typeface="Times New Roman" panose="02020603050405020304" pitchFamily="18" charset="0"/>
                <a:cs typeface="Times New Roman" panose="02020603050405020304" pitchFamily="18" charset="0"/>
              </a:rPr>
              <a:t>получить </a:t>
            </a:r>
            <a:r>
              <a:rPr lang="ru-RU" sz="2400" dirty="0" smtClean="0">
                <a:solidFill>
                  <a:srgbClr val="FF0000"/>
                </a:solidFill>
                <a:latin typeface="Times New Roman" panose="02020603050405020304" pitchFamily="18" charset="0"/>
                <a:cs typeface="Times New Roman" panose="02020603050405020304" pitchFamily="18" charset="0"/>
              </a:rPr>
              <a:t>зачёт за сочинение</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нужно получить </a:t>
            </a:r>
            <a:r>
              <a:rPr lang="ru-RU" sz="2400" dirty="0" smtClean="0">
                <a:latin typeface="Times New Roman" panose="02020603050405020304" pitchFamily="18" charset="0"/>
                <a:cs typeface="Times New Roman" panose="02020603050405020304" pitchFamily="18" charset="0"/>
              </a:rPr>
              <a:t>зачёт </a:t>
            </a:r>
            <a:r>
              <a:rPr lang="ru-RU" sz="2400" dirty="0">
                <a:solidFill>
                  <a:srgbClr val="FF0000"/>
                </a:solidFill>
                <a:latin typeface="Times New Roman" panose="02020603050405020304" pitchFamily="18" charset="0"/>
                <a:cs typeface="Times New Roman" panose="02020603050405020304" pitchFamily="18" charset="0"/>
              </a:rPr>
              <a:t>за два первых критерия </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ещё </a:t>
            </a:r>
            <a:r>
              <a:rPr lang="ru-RU" sz="2400" dirty="0">
                <a:solidFill>
                  <a:srgbClr val="0070C0"/>
                </a:solidFill>
                <a:latin typeface="Times New Roman" panose="02020603050405020304" pitchFamily="18" charset="0"/>
                <a:cs typeface="Times New Roman" panose="02020603050405020304" pitchFamily="18" charset="0"/>
              </a:rPr>
              <a:t>хотя бы </a:t>
            </a:r>
            <a:r>
              <a:rPr lang="ru-RU" sz="2400" dirty="0" smtClean="0">
                <a:solidFill>
                  <a:srgbClr val="0070C0"/>
                </a:solidFill>
                <a:latin typeface="Times New Roman" panose="02020603050405020304" pitchFamily="18" charset="0"/>
                <a:cs typeface="Times New Roman" panose="02020603050405020304" pitchFamily="18" charset="0"/>
              </a:rPr>
              <a:t>за один </a:t>
            </a:r>
            <a:r>
              <a:rPr lang="ru-RU" sz="2400" dirty="0">
                <a:solidFill>
                  <a:srgbClr val="0070C0"/>
                </a:solidFill>
                <a:latin typeface="Times New Roman" panose="02020603050405020304" pitchFamily="18" charset="0"/>
                <a:cs typeface="Times New Roman" panose="02020603050405020304" pitchFamily="18" charset="0"/>
              </a:rPr>
              <a:t>из </a:t>
            </a:r>
            <a:r>
              <a:rPr lang="ru-RU" sz="2400" dirty="0" smtClean="0">
                <a:solidFill>
                  <a:srgbClr val="0070C0"/>
                </a:solidFill>
                <a:latin typeface="Times New Roman" panose="02020603050405020304" pitchFamily="18" charset="0"/>
                <a:cs typeface="Times New Roman" panose="02020603050405020304" pitchFamily="18" charset="0"/>
              </a:rPr>
              <a:t>остальных трёх</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a:buNone/>
            </a:pPr>
            <a:endParaRPr lang="ru-RU" sz="2400" dirty="0">
              <a:latin typeface="Times New Roman" panose="02020603050405020304" pitchFamily="18" charset="0"/>
              <a:cs typeface="Times New Roman" panose="02020603050405020304" pitchFamily="18" charset="0"/>
            </a:endParaRPr>
          </a:p>
          <a:p>
            <a:pPr>
              <a:buNone/>
            </a:pPr>
            <a:r>
              <a:rPr lang="ru-RU" sz="2200" dirty="0">
                <a:solidFill>
                  <a:srgbClr val="0070C0"/>
                </a:solidFill>
                <a:latin typeface="Times New Roman" panose="02020603050405020304" pitchFamily="18" charset="0"/>
                <a:cs typeface="Times New Roman" panose="02020603050405020304" pitchFamily="18" charset="0"/>
              </a:rPr>
              <a:t>1</a:t>
            </a:r>
            <a:r>
              <a:rPr lang="ru-RU" sz="2400" dirty="0">
                <a:solidFill>
                  <a:srgbClr val="0070C0"/>
                </a:solidFill>
                <a:latin typeface="Times New Roman" panose="02020603050405020304" pitchFamily="18" charset="0"/>
                <a:cs typeface="Times New Roman" panose="02020603050405020304" pitchFamily="18" charset="0"/>
              </a:rPr>
              <a:t>. </a:t>
            </a:r>
            <a:r>
              <a:rPr lang="ru-RU" sz="2200" dirty="0">
                <a:solidFill>
                  <a:srgbClr val="0070C0"/>
                </a:solidFill>
                <a:latin typeface="Times New Roman" panose="02020603050405020304" pitchFamily="18" charset="0"/>
                <a:cs typeface="Times New Roman" panose="02020603050405020304" pitchFamily="18" charset="0"/>
              </a:rPr>
              <a:t>Соответствие </a:t>
            </a:r>
            <a:r>
              <a:rPr lang="ru-RU" sz="2200" dirty="0" smtClean="0">
                <a:solidFill>
                  <a:srgbClr val="0070C0"/>
                </a:solidFill>
                <a:latin typeface="Times New Roman" panose="02020603050405020304" pitchFamily="18" charset="0"/>
                <a:cs typeface="Times New Roman" panose="02020603050405020304" pitchFamily="18" charset="0"/>
              </a:rPr>
              <a:t>теме.</a:t>
            </a:r>
            <a:endParaRPr lang="ru-RU" sz="2200" dirty="0">
              <a:solidFill>
                <a:srgbClr val="0070C0"/>
              </a:solidFill>
              <a:latin typeface="Times New Roman" panose="02020603050405020304" pitchFamily="18" charset="0"/>
              <a:cs typeface="Times New Roman" panose="02020603050405020304" pitchFamily="18" charset="0"/>
            </a:endParaRPr>
          </a:p>
          <a:p>
            <a:pPr>
              <a:buNone/>
            </a:pPr>
            <a:r>
              <a:rPr lang="ru-RU" sz="2400" dirty="0">
                <a:latin typeface="Times New Roman" panose="02020603050405020304" pitchFamily="18" charset="0"/>
                <a:cs typeface="Times New Roman" panose="02020603050405020304" pitchFamily="18" charset="0"/>
              </a:rPr>
              <a:t>Самое важное </a:t>
            </a:r>
            <a:r>
              <a:rPr lang="ru-RU" sz="2400" dirty="0" smtClean="0">
                <a:latin typeface="Times New Roman" panose="02020603050405020304" pitchFamily="18" charset="0"/>
                <a:cs typeface="Times New Roman" panose="02020603050405020304" pitchFamily="18" charset="0"/>
              </a:rPr>
              <a:t>—</a:t>
            </a:r>
          </a:p>
          <a:p>
            <a:pPr>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не </a:t>
            </a:r>
            <a:r>
              <a:rPr lang="ru-RU" sz="2400" dirty="0">
                <a:latin typeface="Times New Roman" panose="02020603050405020304" pitchFamily="18" charset="0"/>
                <a:cs typeface="Times New Roman" panose="02020603050405020304" pitchFamily="18" charset="0"/>
              </a:rPr>
              <a:t>уходить от </a:t>
            </a:r>
            <a:r>
              <a:rPr lang="ru-RU" sz="2400" dirty="0" smtClean="0">
                <a:latin typeface="Times New Roman" panose="02020603050405020304" pitchFamily="18" charset="0"/>
                <a:cs typeface="Times New Roman" panose="02020603050405020304" pitchFamily="18" charset="0"/>
              </a:rPr>
              <a:t>темы,</a:t>
            </a:r>
          </a:p>
          <a:p>
            <a:pPr>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соотнести </a:t>
            </a:r>
            <a:r>
              <a:rPr lang="ru-RU" sz="2400" dirty="0">
                <a:latin typeface="Times New Roman" panose="02020603050405020304" pitchFamily="18" charset="0"/>
                <a:cs typeface="Times New Roman" panose="02020603050405020304" pitchFamily="18" charset="0"/>
              </a:rPr>
              <a:t>доказательство и вывод </a:t>
            </a:r>
            <a:r>
              <a:rPr lang="ru-RU" sz="2400" dirty="0" smtClean="0">
                <a:latin typeface="Times New Roman" panose="02020603050405020304" pitchFamily="18" charset="0"/>
                <a:cs typeface="Times New Roman" panose="02020603050405020304" pitchFamily="18" charset="0"/>
              </a:rPr>
              <a:t>с</a:t>
            </a:r>
          </a:p>
          <a:p>
            <a:pPr marL="0" indent="0">
              <a:buClr>
                <a:srgbClr val="C00000"/>
              </a:buClr>
              <a:buNone/>
            </a:pPr>
            <a:r>
              <a:rPr lang="ru-RU" sz="2400" dirty="0" smtClean="0">
                <a:latin typeface="Times New Roman" panose="02020603050405020304" pitchFamily="18" charset="0"/>
                <a:cs typeface="Times New Roman" panose="02020603050405020304" pitchFamily="18" charset="0"/>
              </a:rPr>
              <a:t>тезисом,</a:t>
            </a:r>
          </a:p>
          <a:p>
            <a:pPr>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не подменять </a:t>
            </a:r>
            <a:r>
              <a:rPr lang="ru-RU" sz="2400" dirty="0">
                <a:latin typeface="Times New Roman" panose="02020603050405020304" pitchFamily="18" charset="0"/>
                <a:cs typeface="Times New Roman" panose="02020603050405020304" pitchFamily="18" charset="0"/>
              </a:rPr>
              <a:t>понятия.</a:t>
            </a:r>
          </a:p>
          <a:p>
            <a:endParaRPr lang="ru-RU" sz="2400" b="1" i="1" dirty="0"/>
          </a:p>
        </p:txBody>
      </p:sp>
      <p:pic>
        <p:nvPicPr>
          <p:cNvPr id="4" name="Рисунок 3"/>
          <p:cNvPicPr>
            <a:picLocks noChangeAspect="1"/>
          </p:cNvPicPr>
          <p:nvPr/>
        </p:nvPicPr>
        <p:blipFill>
          <a:blip r:embed="rId2" cstate="print"/>
          <a:stretch>
            <a:fillRect/>
          </a:stretch>
        </p:blipFill>
        <p:spPr>
          <a:xfrm>
            <a:off x="5854148" y="2586517"/>
            <a:ext cx="6259665" cy="4172092"/>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4214" cy="720918"/>
          </a:xfrm>
        </p:spPr>
        <p:txBody>
          <a:bodyPr anchor="t"/>
          <a:lstStyle/>
          <a:p>
            <a:r>
              <a:rPr lang="ru-RU" b="0" dirty="0" smtClean="0">
                <a:solidFill>
                  <a:srgbClr val="FF0000"/>
                </a:solidFill>
                <a:latin typeface="Times New Roman" panose="02020603050405020304" pitchFamily="18" charset="0"/>
                <a:cs typeface="Times New Roman" panose="02020603050405020304" pitchFamily="18" charset="0"/>
              </a:rPr>
              <a:t>Критерии.</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254976" y="720918"/>
            <a:ext cx="11933875" cy="5257851"/>
          </a:xfrm>
        </p:spPr>
        <p:txBody>
          <a:bodyPr>
            <a:noAutofit/>
          </a:bodyPr>
          <a:lstStyle/>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2</a:t>
            </a:r>
            <a:r>
              <a:rPr lang="ru-RU" sz="2400" dirty="0">
                <a:solidFill>
                  <a:srgbClr val="0070C0"/>
                </a:solidFill>
                <a:latin typeface="Times New Roman" panose="02020603050405020304" pitchFamily="18" charset="0"/>
                <a:cs typeface="Times New Roman" panose="02020603050405020304" pitchFamily="18" charset="0"/>
              </a:rPr>
              <a:t>. </a:t>
            </a:r>
            <a:r>
              <a:rPr lang="ru-RU" sz="2000" dirty="0">
                <a:solidFill>
                  <a:srgbClr val="0070C0"/>
                </a:solidFill>
                <a:latin typeface="Times New Roman" panose="02020603050405020304" pitchFamily="18" charset="0"/>
                <a:cs typeface="Times New Roman" panose="02020603050405020304" pitchFamily="18" charset="0"/>
              </a:rPr>
              <a:t>Привлечение литературного </a:t>
            </a:r>
            <a:r>
              <a:rPr lang="ru-RU" sz="2000" dirty="0" smtClean="0">
                <a:solidFill>
                  <a:srgbClr val="0070C0"/>
                </a:solidFill>
                <a:latin typeface="Times New Roman" panose="02020603050405020304" pitchFamily="18" charset="0"/>
                <a:cs typeface="Times New Roman" panose="02020603050405020304" pitchFamily="18" charset="0"/>
              </a:rPr>
              <a:t>материала.</a:t>
            </a:r>
            <a:endParaRPr lang="ru-RU" sz="2000" dirty="0">
              <a:solidFill>
                <a:srgbClr val="0070C0"/>
              </a:solidFill>
              <a:latin typeface="Times New Roman" panose="02020603050405020304" pitchFamily="18" charset="0"/>
              <a:cs typeface="Times New Roman" panose="02020603050405020304" pitchFamily="18" charset="0"/>
            </a:endParaRPr>
          </a:p>
          <a:p>
            <a:pPr algn="just">
              <a:lnSpc>
                <a:spcPct val="100000"/>
              </a:lnSpc>
              <a:buNone/>
            </a:pPr>
            <a:r>
              <a:rPr lang="ru-RU" sz="2000" dirty="0" smtClean="0">
                <a:latin typeface="Times New Roman" panose="02020603050405020304" pitchFamily="18" charset="0"/>
                <a:cs typeface="Times New Roman" panose="02020603050405020304" pitchFamily="18" charset="0"/>
              </a:rPr>
              <a:t>Чтобы </a:t>
            </a:r>
            <a:r>
              <a:rPr lang="ru-RU" sz="2000" dirty="0">
                <a:latin typeface="Times New Roman" panose="02020603050405020304" pitchFamily="18" charset="0"/>
                <a:cs typeface="Times New Roman" panose="02020603050405020304" pitchFamily="18" charset="0"/>
              </a:rPr>
              <a:t>получить </a:t>
            </a:r>
            <a:r>
              <a:rPr lang="ru-RU" sz="2000" dirty="0" smtClean="0">
                <a:latin typeface="Times New Roman" panose="02020603050405020304" pitchFamily="18" charset="0"/>
                <a:cs typeface="Times New Roman" panose="02020603050405020304" pitchFamily="18" charset="0"/>
              </a:rPr>
              <a:t>зачёт</a:t>
            </a:r>
            <a:r>
              <a:rPr lang="ru-RU" sz="2000" dirty="0">
                <a:latin typeface="Times New Roman" panose="02020603050405020304" pitchFamily="18" charset="0"/>
                <a:cs typeface="Times New Roman" panose="02020603050405020304" pitchFamily="18" charset="0"/>
              </a:rPr>
              <a:t>, нужно привести </a:t>
            </a:r>
            <a:r>
              <a:rPr lang="ru-RU" sz="2000" dirty="0" smtClean="0">
                <a:latin typeface="Times New Roman" panose="02020603050405020304" pitchFamily="18" charset="0"/>
                <a:cs typeface="Times New Roman" panose="02020603050405020304" pitchFamily="18" charset="0"/>
              </a:rPr>
              <a:t>хотя бы </a:t>
            </a:r>
            <a:r>
              <a:rPr lang="ru-RU" sz="2000" dirty="0">
                <a:latin typeface="Times New Roman" panose="02020603050405020304" pitchFamily="18" charset="0"/>
                <a:cs typeface="Times New Roman" panose="02020603050405020304" pitchFamily="18" charset="0"/>
              </a:rPr>
              <a:t>1 литературный </a:t>
            </a:r>
            <a:r>
              <a:rPr lang="ru-RU" sz="2000" dirty="0" smtClean="0">
                <a:latin typeface="Times New Roman" panose="02020603050405020304" pitchFamily="18" charset="0"/>
                <a:cs typeface="Times New Roman" panose="02020603050405020304" pitchFamily="18" charset="0"/>
              </a:rPr>
              <a:t>пример </a:t>
            </a:r>
            <a:r>
              <a:rPr lang="ru-RU" sz="2000" dirty="0">
                <a:latin typeface="Times New Roman" panose="02020603050405020304" pitchFamily="18" charset="0"/>
                <a:cs typeface="Times New Roman" panose="02020603050405020304" pitchFamily="18" charset="0"/>
              </a:rPr>
              <a:t>— из русской классики, </a:t>
            </a:r>
            <a:r>
              <a:rPr lang="ru-RU" sz="2000" dirty="0" smtClean="0">
                <a:latin typeface="Times New Roman" panose="02020603050405020304" pitchFamily="18" charset="0"/>
                <a:cs typeface="Times New Roman" panose="02020603050405020304" pitchFamily="18" charset="0"/>
              </a:rPr>
              <a:t>школьной программы </a:t>
            </a:r>
            <a:r>
              <a:rPr lang="ru-RU" sz="2000" dirty="0">
                <a:latin typeface="Times New Roman" panose="02020603050405020304" pitchFamily="18" charset="0"/>
                <a:cs typeface="Times New Roman" panose="02020603050405020304" pitchFamily="18" charset="0"/>
              </a:rPr>
              <a:t>или мировой литературы. </a:t>
            </a:r>
            <a:r>
              <a:rPr lang="ru-RU" sz="2000" dirty="0" smtClean="0">
                <a:latin typeface="Times New Roman" panose="02020603050405020304" pitchFamily="18" charset="0"/>
                <a:cs typeface="Times New Roman" panose="02020603050405020304" pitchFamily="18" charset="0"/>
              </a:rPr>
              <a:t>Главное — объяснить пример, сделать вывод.</a:t>
            </a:r>
            <a:endParaRPr lang="ru-RU" sz="2000" dirty="0">
              <a:latin typeface="Times New Roman" panose="02020603050405020304" pitchFamily="18" charset="0"/>
              <a:cs typeface="Times New Roman" panose="02020603050405020304" pitchFamily="18" charset="0"/>
            </a:endParaRPr>
          </a:p>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3. Композиция и логика </a:t>
            </a:r>
            <a:r>
              <a:rPr lang="ru-RU" sz="2000" dirty="0" smtClean="0">
                <a:solidFill>
                  <a:srgbClr val="0070C0"/>
                </a:solidFill>
                <a:latin typeface="Times New Roman" panose="02020603050405020304" pitchFamily="18" charset="0"/>
                <a:cs typeface="Times New Roman" panose="02020603050405020304" pitchFamily="18" charset="0"/>
              </a:rPr>
              <a:t>рассуждения.</a:t>
            </a:r>
            <a:endParaRPr lang="ru-RU" sz="2000" dirty="0">
              <a:solidFill>
                <a:srgbClr val="0070C0"/>
              </a:solidFill>
              <a:latin typeface="Times New Roman" panose="02020603050405020304" pitchFamily="18" charset="0"/>
              <a:cs typeface="Times New Roman" panose="02020603050405020304" pitchFamily="18" charset="0"/>
            </a:endParaRPr>
          </a:p>
          <a:p>
            <a:pPr>
              <a:lnSpc>
                <a:spcPct val="100000"/>
              </a:lnSpc>
              <a:buNone/>
            </a:pPr>
            <a:r>
              <a:rPr lang="ru-RU" sz="2000" dirty="0">
                <a:latin typeface="Times New Roman" panose="02020603050405020304" pitchFamily="18" charset="0"/>
                <a:cs typeface="Times New Roman" panose="02020603050405020304" pitchFamily="18" charset="0"/>
              </a:rPr>
              <a:t>Чтобы получить балл по этому критерию, следует  использовать классическую структуру сочинения.</a:t>
            </a:r>
          </a:p>
          <a:p>
            <a:pPr>
              <a:lnSpc>
                <a:spcPct val="100000"/>
              </a:lnSpc>
              <a:buNone/>
            </a:pPr>
            <a:r>
              <a:rPr lang="ru-RU" sz="2000" dirty="0">
                <a:solidFill>
                  <a:srgbClr val="C00000"/>
                </a:solidFill>
                <a:latin typeface="Times New Roman" panose="02020603050405020304" pitchFamily="18" charset="0"/>
                <a:cs typeface="Times New Roman" panose="02020603050405020304" pitchFamily="18" charset="0"/>
              </a:rPr>
              <a:t> 5 абзацев:</a:t>
            </a: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вступление (тезис, краткий ответ на вопрос темы).</a:t>
            </a: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собственное </a:t>
            </a:r>
            <a:r>
              <a:rPr lang="ru-RU" sz="2000" dirty="0">
                <a:latin typeface="Times New Roman" panose="02020603050405020304" pitchFamily="18" charset="0"/>
                <a:cs typeface="Times New Roman" panose="02020603050405020304" pitchFamily="18" charset="0"/>
              </a:rPr>
              <a:t>мнение, которое </a:t>
            </a:r>
            <a:r>
              <a:rPr lang="ru-RU" sz="2000" dirty="0" smtClean="0">
                <a:latin typeface="Times New Roman" panose="02020603050405020304" pitchFamily="18" charset="0"/>
                <a:cs typeface="Times New Roman" panose="02020603050405020304" pitchFamily="18" charset="0"/>
              </a:rPr>
              <a:t>нужно доказать аргументами.</a:t>
            </a:r>
            <a:endParaRPr lang="ru-RU" sz="2000" dirty="0">
              <a:latin typeface="Times New Roman" panose="02020603050405020304" pitchFamily="18" charset="0"/>
              <a:cs typeface="Times New Roman" panose="02020603050405020304" pitchFamily="18" charset="0"/>
            </a:endParaRP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аргумент </a:t>
            </a:r>
            <a:r>
              <a:rPr lang="ru-RU" sz="2000" dirty="0">
                <a:latin typeface="Times New Roman" panose="02020603050405020304" pitchFamily="18" charset="0"/>
                <a:cs typeface="Times New Roman" panose="02020603050405020304" pitchFamily="18" charset="0"/>
              </a:rPr>
              <a:t>1 </a:t>
            </a:r>
            <a:r>
              <a:rPr lang="ru-RU" sz="2000" dirty="0" smtClean="0">
                <a:latin typeface="Times New Roman" panose="02020603050405020304" pitchFamily="18" charset="0"/>
                <a:cs typeface="Times New Roman" panose="02020603050405020304" pitchFamily="18" charset="0"/>
              </a:rPr>
              <a:t>(</a:t>
            </a:r>
            <a:r>
              <a:rPr lang="ru-RU" sz="2000" dirty="0">
                <a:solidFill>
                  <a:srgbClr val="000000"/>
                </a:solidFill>
                <a:latin typeface="Times New Roman" panose="02020603050405020304" pitchFamily="18" charset="0"/>
                <a:cs typeface="Times New Roman" panose="02020603050405020304" pitchFamily="18" charset="0"/>
              </a:rPr>
              <a:t>литературный пример + </a:t>
            </a:r>
            <a:r>
              <a:rPr lang="ru-RU" sz="2000" dirty="0" smtClean="0">
                <a:solidFill>
                  <a:srgbClr val="000000"/>
                </a:solidFill>
                <a:latin typeface="Times New Roman" panose="02020603050405020304" pitchFamily="18" charset="0"/>
                <a:cs typeface="Times New Roman" panose="02020603050405020304" pitchFamily="18" charset="0"/>
              </a:rPr>
              <a:t>пояснение, т. е. </a:t>
            </a:r>
            <a:r>
              <a:rPr lang="ru-RU" sz="2000" dirty="0" err="1" smtClean="0">
                <a:solidFill>
                  <a:srgbClr val="000000"/>
                </a:solidFill>
                <a:latin typeface="Times New Roman" panose="02020603050405020304" pitchFamily="18" charset="0"/>
                <a:cs typeface="Times New Roman" panose="02020603050405020304" pitchFamily="18" charset="0"/>
              </a:rPr>
              <a:t>микровывод</a:t>
            </a:r>
            <a:r>
              <a:rPr lang="ru-RU" sz="2000" dirty="0" smtClean="0">
                <a:latin typeface="Times New Roman" panose="02020603050405020304" pitchFamily="18" charset="0"/>
                <a:cs typeface="Times New Roman" panose="02020603050405020304" pitchFamily="18" charset="0"/>
              </a:rPr>
              <a:t>).</a:t>
            </a: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аргумент 2 (дополнительный пример или контраргумент + пояснение).</a:t>
            </a:r>
          </a:p>
          <a:p>
            <a:pPr>
              <a:lnSpc>
                <a:spcPct val="100000"/>
              </a:lnSpc>
              <a:buClr>
                <a:srgbClr val="C00000"/>
              </a:buClr>
              <a:buFont typeface="Arial" panose="020B0604020202020204" pitchFamily="34" charset="0"/>
              <a:buChar char="•"/>
            </a:pPr>
            <a:r>
              <a:rPr lang="ru-RU" sz="2000" dirty="0" smtClean="0">
                <a:latin typeface="Times New Roman" panose="02020603050405020304" pitchFamily="18" charset="0"/>
                <a:cs typeface="Times New Roman" panose="02020603050405020304" pitchFamily="18" charset="0"/>
              </a:rPr>
              <a:t>Вывод (заключение) </a:t>
            </a:r>
            <a:r>
              <a:rPr lang="ru-RU" sz="2000" dirty="0">
                <a:latin typeface="Times New Roman" panose="02020603050405020304" pitchFamily="18" charset="0"/>
                <a:cs typeface="Times New Roman" panose="02020603050405020304" pitchFamily="18" charset="0"/>
              </a:rPr>
              <a:t>(итог </a:t>
            </a:r>
            <a:r>
              <a:rPr lang="ru-RU" sz="2000" dirty="0" smtClean="0">
                <a:latin typeface="Times New Roman" panose="02020603050405020304" pitchFamily="18" charset="0"/>
                <a:cs typeface="Times New Roman" panose="02020603050405020304" pitchFamily="18" charset="0"/>
              </a:rPr>
              <a:t>рассуждений + личная позиция).</a:t>
            </a:r>
            <a:endParaRPr lang="ru-RU" sz="2000" dirty="0">
              <a:latin typeface="Times New Roman" panose="02020603050405020304" pitchFamily="18" charset="0"/>
              <a:cs typeface="Times New Roman" panose="02020603050405020304" pitchFamily="18" charset="0"/>
            </a:endParaRPr>
          </a:p>
          <a:p>
            <a:pPr>
              <a:lnSpc>
                <a:spcPct val="100000"/>
              </a:lnSpc>
              <a:buNone/>
            </a:pPr>
            <a:r>
              <a:rPr lang="ru-RU" sz="2000" dirty="0" smtClean="0">
                <a:latin typeface="Times New Roman" panose="02020603050405020304" pitchFamily="18" charset="0"/>
                <a:cs typeface="Times New Roman" panose="02020603050405020304" pitchFamily="18" charset="0"/>
              </a:rPr>
              <a:t>Критерий засчитают, если </a:t>
            </a:r>
            <a:r>
              <a:rPr lang="ru-RU" sz="2000" dirty="0">
                <a:latin typeface="Times New Roman" panose="02020603050405020304" pitchFamily="18" charset="0"/>
                <a:cs typeface="Times New Roman" panose="02020603050405020304" pitchFamily="18" charset="0"/>
              </a:rPr>
              <a:t>сочинение выстроено логично и в </a:t>
            </a:r>
            <a:r>
              <a:rPr lang="ru-RU" sz="2000" dirty="0" smtClean="0">
                <a:latin typeface="Times New Roman" panose="02020603050405020304" pitchFamily="18" charset="0"/>
                <a:cs typeface="Times New Roman" panose="02020603050405020304" pitchFamily="18" charset="0"/>
              </a:rPr>
              <a:t>нём </a:t>
            </a:r>
            <a:r>
              <a:rPr lang="ru-RU" sz="2000" dirty="0">
                <a:latin typeface="Times New Roman" panose="02020603050405020304" pitchFamily="18" charset="0"/>
                <a:cs typeface="Times New Roman" panose="02020603050405020304" pitchFamily="18" charset="0"/>
              </a:rPr>
              <a:t>есть </a:t>
            </a:r>
            <a:r>
              <a:rPr lang="ru-RU" sz="2000" dirty="0">
                <a:solidFill>
                  <a:srgbClr val="0070C0"/>
                </a:solidFill>
                <a:latin typeface="Times New Roman" panose="02020603050405020304" pitchFamily="18" charset="0"/>
                <a:cs typeface="Times New Roman" panose="02020603050405020304" pitchFamily="18" charset="0"/>
              </a:rPr>
              <a:t>абзацное</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членение</a:t>
            </a:r>
            <a:r>
              <a:rPr lang="ru-RU" sz="20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cstate="print"/>
          <a:stretch>
            <a:fillRect/>
          </a:stretch>
        </p:blipFill>
        <p:spPr>
          <a:xfrm>
            <a:off x="8387192" y="2901463"/>
            <a:ext cx="3719816" cy="246216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7362" cy="756138"/>
          </a:xfrm>
        </p:spPr>
        <p:txBody>
          <a:bodyPr anchor="t"/>
          <a:lstStyle/>
          <a:p>
            <a:r>
              <a:rPr lang="ru-RU" b="0" dirty="0" smtClean="0">
                <a:solidFill>
                  <a:srgbClr val="FF0000"/>
                </a:solidFill>
                <a:latin typeface="Times New Roman" panose="02020603050405020304" pitchFamily="18" charset="0"/>
                <a:cs typeface="Times New Roman" panose="02020603050405020304" pitchFamily="18" charset="0"/>
              </a:rPr>
              <a:t>Критерии.</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184638" y="575896"/>
            <a:ext cx="12007362" cy="2941027"/>
          </a:xfrm>
        </p:spPr>
        <p:txBody>
          <a:bodyPr>
            <a:normAutofit lnSpcReduction="10000"/>
          </a:bodyPr>
          <a:lstStyle/>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4. Качество письменной </a:t>
            </a:r>
            <a:r>
              <a:rPr lang="ru-RU" sz="2000" dirty="0" smtClean="0">
                <a:solidFill>
                  <a:srgbClr val="0070C0"/>
                </a:solidFill>
                <a:latin typeface="Times New Roman" panose="02020603050405020304" pitchFamily="18" charset="0"/>
                <a:cs typeface="Times New Roman" panose="02020603050405020304" pitchFamily="18" charset="0"/>
              </a:rPr>
              <a:t>речи.</a:t>
            </a:r>
            <a:endParaRPr lang="ru-RU" sz="2000" dirty="0">
              <a:solidFill>
                <a:srgbClr val="0070C0"/>
              </a:solidFill>
              <a:latin typeface="Times New Roman" panose="02020603050405020304" pitchFamily="18" charset="0"/>
              <a:cs typeface="Times New Roman" panose="02020603050405020304" pitchFamily="18" charset="0"/>
            </a:endParaRPr>
          </a:p>
          <a:p>
            <a:pPr>
              <a:lnSpc>
                <a:spcPct val="100000"/>
              </a:lnSpc>
              <a:buNone/>
            </a:pPr>
            <a:r>
              <a:rPr lang="ru-RU" sz="2000" dirty="0">
                <a:latin typeface="Times New Roman" panose="02020603050405020304" pitchFamily="18" charset="0"/>
                <a:cs typeface="Times New Roman" panose="02020603050405020304" pitchFamily="18" charset="0"/>
              </a:rPr>
              <a:t>Если </a:t>
            </a:r>
            <a:r>
              <a:rPr lang="ru-RU" sz="2000" dirty="0" smtClean="0">
                <a:latin typeface="Times New Roman" panose="02020603050405020304" pitchFamily="18" charset="0"/>
                <a:cs typeface="Times New Roman" panose="02020603050405020304" pitchFamily="18" charset="0"/>
              </a:rPr>
              <a:t>речевые </a:t>
            </a:r>
            <a:r>
              <a:rPr lang="ru-RU" sz="2000" dirty="0">
                <a:latin typeface="Times New Roman" panose="02020603050405020304" pitchFamily="18" charset="0"/>
                <a:cs typeface="Times New Roman" panose="02020603050405020304" pitchFamily="18" charset="0"/>
              </a:rPr>
              <a:t>ошибки </a:t>
            </a:r>
            <a:r>
              <a:rPr lang="ru-RU" sz="2000" dirty="0">
                <a:solidFill>
                  <a:srgbClr val="0070C0"/>
                </a:solidFill>
                <a:latin typeface="Times New Roman" panose="02020603050405020304" pitchFamily="18" charset="0"/>
                <a:cs typeface="Times New Roman" panose="02020603050405020304" pitchFamily="18" charset="0"/>
              </a:rPr>
              <a:t>затрудняют</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понимание смысла</a:t>
            </a:r>
            <a:r>
              <a:rPr lang="ru-RU" sz="2000" dirty="0">
                <a:latin typeface="Times New Roman" panose="02020603050405020304" pitchFamily="18" charset="0"/>
                <a:cs typeface="Times New Roman" panose="02020603050405020304" pitchFamily="18" charset="0"/>
              </a:rPr>
              <a:t>, ставят </a:t>
            </a:r>
            <a:r>
              <a:rPr lang="ru-RU" sz="2000" dirty="0" smtClean="0">
                <a:solidFill>
                  <a:srgbClr val="FF0000"/>
                </a:solidFill>
                <a:latin typeface="Times New Roman" panose="02020603050405020304" pitchFamily="18" charset="0"/>
                <a:cs typeface="Times New Roman" panose="02020603050405020304" pitchFamily="18" charset="0"/>
              </a:rPr>
              <a:t>незачёт</a:t>
            </a:r>
            <a:r>
              <a:rPr lang="ru-RU" sz="2000" dirty="0" smtClean="0">
                <a:latin typeface="Times New Roman" panose="02020603050405020304" pitchFamily="18" charset="0"/>
                <a:cs typeface="Times New Roman" panose="02020603050405020304" pitchFamily="18" charset="0"/>
              </a:rPr>
              <a:t>, если мысль </a:t>
            </a:r>
            <a:r>
              <a:rPr lang="ru-RU" sz="2000" dirty="0">
                <a:latin typeface="Times New Roman" panose="02020603050405020304" pitchFamily="18" charset="0"/>
                <a:cs typeface="Times New Roman" panose="02020603050405020304" pitchFamily="18" charset="0"/>
              </a:rPr>
              <a:t>ясна — </a:t>
            </a:r>
            <a:r>
              <a:rPr lang="ru-RU" sz="2000" dirty="0" smtClean="0">
                <a:solidFill>
                  <a:srgbClr val="FF0000"/>
                </a:solidFill>
                <a:latin typeface="Times New Roman" panose="02020603050405020304" pitchFamily="18" charset="0"/>
                <a:cs typeface="Times New Roman" panose="02020603050405020304" pitchFamily="18" charset="0"/>
              </a:rPr>
              <a:t>зачёт</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5. </a:t>
            </a:r>
            <a:r>
              <a:rPr lang="ru-RU" sz="2000" dirty="0" smtClean="0">
                <a:solidFill>
                  <a:srgbClr val="0070C0"/>
                </a:solidFill>
                <a:latin typeface="Times New Roman" panose="02020603050405020304" pitchFamily="18" charset="0"/>
                <a:cs typeface="Times New Roman" panose="02020603050405020304" pitchFamily="18" charset="0"/>
              </a:rPr>
              <a:t>Грамотность.</a:t>
            </a:r>
            <a:endParaRPr lang="ru-RU" sz="2000" dirty="0">
              <a:solidFill>
                <a:srgbClr val="0070C0"/>
              </a:solidFill>
              <a:latin typeface="Times New Roman" panose="02020603050405020304" pitchFamily="18" charset="0"/>
              <a:cs typeface="Times New Roman" panose="02020603050405020304" pitchFamily="18" charset="0"/>
            </a:endParaRPr>
          </a:p>
          <a:p>
            <a:pPr>
              <a:lnSpc>
                <a:spcPct val="100000"/>
              </a:lnSpc>
              <a:buNone/>
            </a:pPr>
            <a:r>
              <a:rPr lang="ru-RU" sz="2000" dirty="0" smtClean="0">
                <a:latin typeface="Times New Roman" panose="02020603050405020304" pitchFamily="18" charset="0"/>
                <a:cs typeface="Times New Roman" panose="02020603050405020304" pitchFamily="18" charset="0"/>
              </a:rPr>
              <a:t>Незачёт </a:t>
            </a:r>
            <a:r>
              <a:rPr lang="ru-RU" sz="2000" dirty="0">
                <a:latin typeface="Times New Roman" panose="02020603050405020304" pitchFamily="18" charset="0"/>
                <a:cs typeface="Times New Roman" panose="02020603050405020304" pitchFamily="18" charset="0"/>
              </a:rPr>
              <a:t>поставят, если на </a:t>
            </a:r>
            <a:r>
              <a:rPr lang="ru-RU" sz="2000" dirty="0">
                <a:solidFill>
                  <a:srgbClr val="FF0000"/>
                </a:solidFill>
                <a:latin typeface="Times New Roman" panose="02020603050405020304" pitchFamily="18" charset="0"/>
                <a:cs typeface="Times New Roman" panose="02020603050405020304" pitchFamily="18" charset="0"/>
              </a:rPr>
              <a:t>100 </a:t>
            </a:r>
            <a:r>
              <a:rPr lang="ru-RU" sz="2000" dirty="0" smtClean="0">
                <a:solidFill>
                  <a:srgbClr val="FF0000"/>
                </a:solidFill>
                <a:latin typeface="Times New Roman" panose="02020603050405020304" pitchFamily="18" charset="0"/>
                <a:cs typeface="Times New Roman" panose="02020603050405020304" pitchFamily="18" charset="0"/>
              </a:rPr>
              <a:t>слов </a:t>
            </a:r>
            <a:r>
              <a:rPr lang="ru-RU" sz="2000" dirty="0" smtClean="0">
                <a:latin typeface="Times New Roman" panose="02020603050405020304" pitchFamily="18" charset="0"/>
                <a:cs typeface="Times New Roman" panose="02020603050405020304" pitchFamily="18" charset="0"/>
              </a:rPr>
              <a:t>приходится </a:t>
            </a:r>
            <a:r>
              <a:rPr lang="ru-RU" sz="2000" dirty="0">
                <a:latin typeface="Times New Roman" panose="02020603050405020304" pitchFamily="18" charset="0"/>
                <a:cs typeface="Times New Roman" panose="02020603050405020304" pitchFamily="18" charset="0"/>
              </a:rPr>
              <a:t>в сумме </a:t>
            </a:r>
            <a:r>
              <a:rPr lang="ru-RU" sz="2000" dirty="0">
                <a:solidFill>
                  <a:srgbClr val="0070C0"/>
                </a:solidFill>
                <a:latin typeface="Times New Roman" panose="02020603050405020304" pitchFamily="18" charset="0"/>
                <a:cs typeface="Times New Roman" panose="02020603050405020304" pitchFamily="18" charset="0"/>
              </a:rPr>
              <a:t>более пяти </a:t>
            </a:r>
            <a:r>
              <a:rPr lang="ru-RU" sz="2000" dirty="0" smtClean="0">
                <a:solidFill>
                  <a:srgbClr val="0070C0"/>
                </a:solidFill>
                <a:latin typeface="Times New Roman" panose="02020603050405020304" pitchFamily="18" charset="0"/>
                <a:cs typeface="Times New Roman" panose="02020603050405020304" pitchFamily="18" charset="0"/>
              </a:rPr>
              <a:t>ошибок</a:t>
            </a:r>
            <a:r>
              <a:rPr lang="ru-RU" sz="2000" dirty="0" smtClean="0">
                <a:latin typeface="Times New Roman" panose="02020603050405020304" pitchFamily="18" charset="0"/>
                <a:cs typeface="Times New Roman" panose="02020603050405020304" pitchFamily="18" charset="0"/>
              </a:rPr>
              <a:t>:</a:t>
            </a:r>
          </a:p>
          <a:p>
            <a:pPr>
              <a:lnSpc>
                <a:spcPct val="100000"/>
              </a:lnSpc>
              <a:buNone/>
            </a:pPr>
            <a:r>
              <a:rPr lang="ru-RU" sz="2000" dirty="0" smtClean="0">
                <a:latin typeface="Times New Roman" panose="02020603050405020304" pitchFamily="18" charset="0"/>
                <a:cs typeface="Times New Roman" panose="02020603050405020304" pitchFamily="18" charset="0"/>
              </a:rPr>
              <a:t>грамматических</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орфографических, пунктуационных</a:t>
            </a:r>
            <a:r>
              <a:rPr lang="ru-RU" sz="2000" dirty="0">
                <a:latin typeface="Times New Roman" panose="02020603050405020304" pitchFamily="18" charset="0"/>
                <a:cs typeface="Times New Roman" panose="02020603050405020304" pitchFamily="18" charset="0"/>
              </a:rPr>
              <a:t>. </a:t>
            </a:r>
          </a:p>
          <a:p>
            <a:pPr>
              <a:lnSpc>
                <a:spcPct val="100000"/>
              </a:lnSpc>
              <a:buNone/>
            </a:pPr>
            <a:r>
              <a:rPr lang="ru-RU" sz="2000" dirty="0">
                <a:latin typeface="Times New Roman" panose="02020603050405020304" pitchFamily="18" charset="0"/>
                <a:cs typeface="Times New Roman" panose="02020603050405020304" pitchFamily="18" charset="0"/>
              </a:rPr>
              <a:t>Н</a:t>
            </a:r>
            <a:r>
              <a:rPr lang="ru-RU" sz="2000" dirty="0" smtClean="0">
                <a:latin typeface="Times New Roman" panose="02020603050405020304" pitchFamily="18" charset="0"/>
                <a:cs typeface="Times New Roman" panose="02020603050405020304" pitchFamily="18" charset="0"/>
              </a:rPr>
              <a:t>а </a:t>
            </a:r>
            <a:r>
              <a:rPr lang="ru-RU" sz="2000" dirty="0">
                <a:latin typeface="Times New Roman" panose="02020603050405020304" pitchFamily="18" charset="0"/>
                <a:cs typeface="Times New Roman" panose="02020603050405020304" pitchFamily="18" charset="0"/>
              </a:rPr>
              <a:t>сочинении можно </a:t>
            </a:r>
            <a:r>
              <a:rPr lang="ru-RU" sz="2000" dirty="0" smtClean="0">
                <a:latin typeface="Times New Roman" panose="02020603050405020304" pitchFamily="18" charset="0"/>
                <a:cs typeface="Times New Roman" panose="02020603050405020304" pitchFamily="18" charset="0"/>
              </a:rPr>
              <a:t>пользоваться</a:t>
            </a:r>
          </a:p>
          <a:p>
            <a:pPr>
              <a:lnSpc>
                <a:spcPct val="100000"/>
              </a:lnSpc>
              <a:buNone/>
            </a:pPr>
            <a:r>
              <a:rPr lang="ru-RU" sz="2000" dirty="0" smtClean="0">
                <a:solidFill>
                  <a:srgbClr val="FF0000"/>
                </a:solidFill>
                <a:latin typeface="Times New Roman" panose="02020603050405020304" pitchFamily="18" charset="0"/>
                <a:cs typeface="Times New Roman" panose="02020603050405020304" pitchFamily="18" charset="0"/>
              </a:rPr>
              <a:t>орфографическим словарём</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4352329" y="2593731"/>
            <a:ext cx="7742224" cy="4154365"/>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cstate="print"/>
          <a:stretch>
            <a:fillRect/>
          </a:stretch>
        </p:blipFill>
        <p:spPr>
          <a:xfrm>
            <a:off x="800101" y="3333591"/>
            <a:ext cx="2731604" cy="341450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0"/>
            <a:ext cx="12024946" cy="790722"/>
          </a:xfrm>
        </p:spPr>
        <p:txBody>
          <a:bodyPr anchor="t">
            <a:normAutofit fontScale="90000"/>
          </a:bodyPr>
          <a:lstStyle/>
          <a:p>
            <a:r>
              <a:rPr lang="ru-RU" b="0" dirty="0">
                <a:solidFill>
                  <a:srgbClr val="0070C0"/>
                </a:solidFill>
                <a:latin typeface="Times New Roman" panose="02020603050405020304" pitchFamily="18" charset="0"/>
                <a:cs typeface="Times New Roman" panose="02020603050405020304" pitchFamily="18" charset="0"/>
              </a:rPr>
              <a:t>Раздел 1. Духовно-нравственные ориентиры в жизни </a:t>
            </a:r>
            <a:r>
              <a:rPr lang="ru-RU" b="0" dirty="0" smtClean="0">
                <a:solidFill>
                  <a:srgbClr val="0070C0"/>
                </a:solidFill>
                <a:latin typeface="Times New Roman" panose="02020603050405020304" pitchFamily="18" charset="0"/>
                <a:cs typeface="Times New Roman" panose="02020603050405020304" pitchFamily="18" charset="0"/>
              </a:rPr>
              <a:t>человека.</a:t>
            </a:r>
            <a:endParaRPr lang="ru-RU" b="0" dirty="0">
              <a:solidFill>
                <a:srgbClr val="0070C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228600" y="1125416"/>
            <a:ext cx="11963400" cy="5178669"/>
          </a:xfrm>
        </p:spPr>
        <p:txBody>
          <a:bodyPr/>
          <a:lstStyle/>
          <a:p>
            <a:pPr marL="0" indent="0">
              <a:buNone/>
            </a:pPr>
            <a:r>
              <a:rPr lang="ru-RU" sz="2800" dirty="0">
                <a:latin typeface="Times New Roman" panose="02020603050405020304" pitchFamily="18" charset="0"/>
                <a:cs typeface="Times New Roman" panose="02020603050405020304" pitchFamily="18" charset="0"/>
              </a:rPr>
              <a:t>Темы этого раздела </a:t>
            </a:r>
            <a:r>
              <a:rPr lang="ru-RU" sz="2800" dirty="0" smtClean="0">
                <a:latin typeface="Times New Roman" panose="02020603050405020304" pitchFamily="18" charset="0"/>
                <a:cs typeface="Times New Roman" panose="02020603050405020304" pitchFamily="18" charset="0"/>
              </a:rPr>
              <a:t>связаны </a:t>
            </a:r>
            <a:r>
              <a:rPr lang="ru-RU" sz="2800" dirty="0">
                <a:latin typeface="Times New Roman" panose="02020603050405020304" pitchFamily="18" charset="0"/>
                <a:cs typeface="Times New Roman" panose="02020603050405020304" pitchFamily="18" charset="0"/>
              </a:rPr>
              <a:t>с вопросами, которые человек задаёт </a:t>
            </a:r>
            <a:r>
              <a:rPr lang="ru-RU" sz="2800" dirty="0" smtClean="0">
                <a:latin typeface="Times New Roman" panose="02020603050405020304" pitchFamily="18" charset="0"/>
                <a:cs typeface="Times New Roman" panose="02020603050405020304" pitchFamily="18" charset="0"/>
              </a:rPr>
              <a:t>себе, делая нравственный выбор: </a:t>
            </a:r>
            <a:r>
              <a:rPr lang="ru-RU" sz="2800" dirty="0">
                <a:latin typeface="Times New Roman" panose="02020603050405020304" pitchFamily="18" charset="0"/>
                <a:cs typeface="Times New Roman" panose="02020603050405020304" pitchFamily="18" charset="0"/>
              </a:rPr>
              <a:t>о нравственных идеалах и моральных нормах, о добре и зле, о свободе и ответственности. Данный раздел побуждает к самоанализу, осмыслению опыта других людей или литературных героев, стремящихся понять себя. </a:t>
            </a:r>
          </a:p>
          <a:p>
            <a:pPr>
              <a:buNone/>
            </a:pPr>
            <a:r>
              <a:rPr lang="ru-RU" sz="2800" dirty="0">
                <a:solidFill>
                  <a:srgbClr val="00B05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Согласны ли вы с тем, что муки совести — самое страшное </a:t>
            </a:r>
            <a:r>
              <a:rPr lang="ru-RU" sz="2800" dirty="0" smtClean="0">
                <a:latin typeface="Times New Roman" panose="02020603050405020304" pitchFamily="18" charset="0"/>
                <a:cs typeface="Times New Roman" panose="02020603050405020304" pitchFamily="18" charset="0"/>
              </a:rPr>
              <a:t>наказание?</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Почему </a:t>
            </a:r>
            <a:r>
              <a:rPr lang="ru-RU" sz="2800" dirty="0">
                <a:latin typeface="Times New Roman" panose="02020603050405020304" pitchFamily="18" charset="0"/>
                <a:cs typeface="Times New Roman" panose="02020603050405020304" pitchFamily="18" charset="0"/>
              </a:rPr>
              <a:t>человеку важно найти ответ на вопрос о смысле </a:t>
            </a:r>
            <a:r>
              <a:rPr lang="ru-RU" sz="2800" dirty="0" smtClean="0">
                <a:latin typeface="Times New Roman" panose="02020603050405020304" pitchFamily="18" charset="0"/>
                <a:cs typeface="Times New Roman" panose="02020603050405020304" pitchFamily="18" charset="0"/>
              </a:rPr>
              <a:t>жизни?</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Можно </a:t>
            </a:r>
            <a:r>
              <a:rPr lang="ru-RU" sz="2800" dirty="0">
                <a:latin typeface="Times New Roman" panose="02020603050405020304" pitchFamily="18" charset="0"/>
                <a:cs typeface="Times New Roman" panose="02020603050405020304" pitchFamily="18" charset="0"/>
              </a:rPr>
              <a:t>ли оправдать плохой </a:t>
            </a:r>
            <a:r>
              <a:rPr lang="ru-RU" sz="2800" dirty="0" smtClean="0">
                <a:latin typeface="Times New Roman" panose="02020603050405020304" pitchFamily="18" charset="0"/>
                <a:cs typeface="Times New Roman" panose="02020603050405020304" pitchFamily="18" charset="0"/>
              </a:rPr>
              <a:t>поступок?</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Может </a:t>
            </a:r>
            <a:r>
              <a:rPr lang="ru-RU" sz="2800" dirty="0">
                <a:latin typeface="Times New Roman" panose="02020603050405020304" pitchFamily="18" charset="0"/>
                <a:cs typeface="Times New Roman" panose="02020603050405020304" pitchFamily="18" charset="0"/>
              </a:rPr>
              <a:t>ли любовь спасти заблудшую душу</a:t>
            </a:r>
            <a:r>
              <a:rPr lang="ru-RU"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4638" y="1213339"/>
            <a:ext cx="12007362" cy="5407269"/>
          </a:xfrm>
        </p:spPr>
        <p:txBody>
          <a:bodyPr>
            <a:normAutofit lnSpcReduction="10000"/>
          </a:bodyPr>
          <a:lstStyle/>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Преступление и наказание</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Ф. М. </a:t>
            </a:r>
            <a:r>
              <a:rPr lang="ru-RU" sz="1700" dirty="0" smtClean="0">
                <a:latin typeface="Times New Roman" panose="02020603050405020304" pitchFamily="18" charset="0"/>
                <a:cs typeface="Times New Roman" panose="02020603050405020304" pitchFamily="18" charset="0"/>
              </a:rPr>
              <a:t>Достоевский.</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Моцарт и Сальери</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 С. </a:t>
            </a:r>
            <a:r>
              <a:rPr lang="ru-RU" sz="1700" dirty="0" smtClean="0">
                <a:latin typeface="Times New Roman" panose="02020603050405020304" pitchFamily="18" charset="0"/>
                <a:cs typeface="Times New Roman" panose="02020603050405020304" pitchFamily="18" charset="0"/>
              </a:rPr>
              <a:t>Пушкин.</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Голодные игры</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 </a:t>
            </a:r>
            <a:r>
              <a:rPr lang="ru-RU" sz="1700" dirty="0" smtClean="0">
                <a:latin typeface="Times New Roman" panose="02020603050405020304" pitchFamily="18" charset="0"/>
                <a:cs typeface="Times New Roman" panose="02020603050405020304" pitchFamily="18" charset="0"/>
              </a:rPr>
              <a:t>Коллинз.</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Повелитель мух</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У. </a:t>
            </a:r>
            <a:r>
              <a:rPr lang="ru-RU" sz="1700" dirty="0" err="1" smtClean="0">
                <a:latin typeface="Times New Roman" panose="02020603050405020304" pitchFamily="18" charset="0"/>
                <a:cs typeface="Times New Roman" panose="02020603050405020304" pitchFamily="18" charset="0"/>
              </a:rPr>
              <a:t>Голдинг</a:t>
            </a: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 </a:t>
            </a:r>
            <a:endParaRPr lang="ru-RU" sz="1700" dirty="0" smtClean="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Старуха </a:t>
            </a:r>
            <a:r>
              <a:rPr lang="ru-RU" sz="1700" dirty="0" err="1">
                <a:latin typeface="Times New Roman" panose="02020603050405020304" pitchFamily="18" charset="0"/>
                <a:cs typeface="Times New Roman" panose="02020603050405020304" pitchFamily="18" charset="0"/>
              </a:rPr>
              <a:t>Изергиль</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М. </a:t>
            </a:r>
            <a:r>
              <a:rPr lang="ru-RU" sz="1700" dirty="0" smtClean="0">
                <a:latin typeface="Times New Roman" panose="02020603050405020304" pitchFamily="18" charset="0"/>
                <a:cs typeface="Times New Roman" panose="02020603050405020304" pitchFamily="18" charset="0"/>
              </a:rPr>
              <a:t>Горький.</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451 по Фаренгейту</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Р. </a:t>
            </a:r>
            <a:r>
              <a:rPr lang="ru-RU" sz="1700" dirty="0" err="1" smtClean="0">
                <a:latin typeface="Times New Roman" panose="02020603050405020304" pitchFamily="18" charset="0"/>
                <a:cs typeface="Times New Roman" panose="02020603050405020304" pitchFamily="18" charset="0"/>
              </a:rPr>
              <a:t>Брэдбери</a:t>
            </a:r>
            <a:r>
              <a:rPr lang="ru-RU" sz="1700" dirty="0" smtClean="0">
                <a:latin typeface="Times New Roman" panose="02020603050405020304" pitchFamily="18" charset="0"/>
                <a:cs typeface="Times New Roman" panose="02020603050405020304" pitchFamily="18" charset="0"/>
              </a:rPr>
              <a:t>.</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Евгений Онегин</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 С. </a:t>
            </a:r>
            <a:r>
              <a:rPr lang="ru-RU" sz="1700" dirty="0" smtClean="0">
                <a:latin typeface="Times New Roman" panose="02020603050405020304" pitchFamily="18" charset="0"/>
                <a:cs typeface="Times New Roman" panose="02020603050405020304" pitchFamily="18" charset="0"/>
              </a:rPr>
              <a:t>Пушкин.</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«Зелёная </a:t>
            </a:r>
            <a:r>
              <a:rPr lang="ru-RU" sz="1700" dirty="0">
                <a:latin typeface="Times New Roman" panose="02020603050405020304" pitchFamily="18" charset="0"/>
                <a:cs typeface="Times New Roman" panose="02020603050405020304" pitchFamily="18" charset="0"/>
              </a:rPr>
              <a:t>лампа</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 </a:t>
            </a:r>
            <a:r>
              <a:rPr lang="ru-RU" sz="1700" dirty="0" smtClean="0">
                <a:latin typeface="Times New Roman" panose="02020603050405020304" pitchFamily="18" charset="0"/>
                <a:cs typeface="Times New Roman" panose="02020603050405020304" pitchFamily="18" charset="0"/>
              </a:rPr>
              <a:t>Грин.</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smtClean="0">
                <a:latin typeface="Times New Roman" panose="02020603050405020304" pitchFamily="18" charset="0"/>
                <a:cs typeface="Times New Roman" panose="02020603050405020304" pitchFamily="18" charset="0"/>
              </a:rPr>
              <a:t>«</a:t>
            </a:r>
            <a:r>
              <a:rPr lang="ru-RU" sz="1700" dirty="0">
                <a:latin typeface="Times New Roman" panose="02020603050405020304" pitchFamily="18" charset="0"/>
                <a:cs typeface="Times New Roman" panose="02020603050405020304" pitchFamily="18" charset="0"/>
              </a:rPr>
              <a:t>Мастер и Маргарита</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М. А. </a:t>
            </a:r>
            <a:r>
              <a:rPr lang="ru-RU" sz="1700" dirty="0" smtClean="0">
                <a:latin typeface="Times New Roman" panose="02020603050405020304" pitchFamily="18" charset="0"/>
                <a:cs typeface="Times New Roman" panose="02020603050405020304" pitchFamily="18" charset="0"/>
              </a:rPr>
              <a:t>Булгаков.</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a:latin typeface="Times New Roman" panose="02020603050405020304" pitchFamily="18" charset="0"/>
                <a:cs typeface="Times New Roman" panose="02020603050405020304" pitchFamily="18" charset="0"/>
              </a:rPr>
              <a:t>«Граф Монте-Кристо» </a:t>
            </a:r>
            <a:r>
              <a:rPr lang="ru-RU" sz="1700" dirty="0" smtClean="0">
                <a:latin typeface="Times New Roman" panose="02020603050405020304" pitchFamily="18" charset="0"/>
                <a:cs typeface="Times New Roman" panose="02020603050405020304" pitchFamily="18" charset="0"/>
              </a:rPr>
              <a:t>.А</a:t>
            </a:r>
            <a:r>
              <a:rPr lang="ru-RU" sz="1700" dirty="0">
                <a:latin typeface="Times New Roman" panose="02020603050405020304" pitchFamily="18" charset="0"/>
                <a:cs typeface="Times New Roman" panose="02020603050405020304" pitchFamily="18" charset="0"/>
              </a:rPr>
              <a:t>. </a:t>
            </a:r>
            <a:r>
              <a:rPr lang="ru-RU" sz="1700" dirty="0" smtClean="0">
                <a:latin typeface="Times New Roman" panose="02020603050405020304" pitchFamily="18" charset="0"/>
                <a:cs typeface="Times New Roman" panose="02020603050405020304" pitchFamily="18" charset="0"/>
              </a:rPr>
              <a:t>Дюма.</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a:latin typeface="Times New Roman" panose="02020603050405020304" pitchFamily="18" charset="0"/>
                <a:cs typeface="Times New Roman" panose="02020603050405020304" pitchFamily="18" charset="0"/>
              </a:rPr>
              <a:t>«</a:t>
            </a:r>
            <a:r>
              <a:rPr lang="ru-RU" sz="1700" dirty="0" smtClean="0">
                <a:latin typeface="Times New Roman" panose="02020603050405020304" pitchFamily="18" charset="0"/>
                <a:cs typeface="Times New Roman" panose="02020603050405020304" pitchFamily="18" charset="0"/>
              </a:rPr>
              <a:t>Чёрный </a:t>
            </a:r>
            <a:r>
              <a:rPr lang="ru-RU" sz="1700" dirty="0">
                <a:latin typeface="Times New Roman" panose="02020603050405020304" pitchFamily="18" charset="0"/>
                <a:cs typeface="Times New Roman" panose="02020603050405020304" pitchFamily="18" charset="0"/>
              </a:rPr>
              <a:t>человек</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 </a:t>
            </a:r>
            <a:r>
              <a:rPr lang="ru-RU" sz="1700" dirty="0" smtClean="0">
                <a:latin typeface="Times New Roman" panose="02020603050405020304" pitchFamily="18" charset="0"/>
                <a:cs typeface="Times New Roman" panose="02020603050405020304" pitchFamily="18" charset="0"/>
              </a:rPr>
              <a:t>Есенин.</a:t>
            </a:r>
            <a:endParaRPr lang="ru-RU" sz="1700" dirty="0">
              <a:latin typeface="Times New Roman" panose="02020603050405020304" pitchFamily="18" charset="0"/>
              <a:cs typeface="Times New Roman" panose="02020603050405020304" pitchFamily="18" charset="0"/>
            </a:endParaRPr>
          </a:p>
          <a:p>
            <a:pPr marL="0" indent="0">
              <a:lnSpc>
                <a:spcPct val="100000"/>
              </a:lnSpc>
              <a:buNone/>
            </a:pPr>
            <a:r>
              <a:rPr lang="ru-RU" sz="1700" dirty="0">
                <a:latin typeface="Times New Roman" panose="02020603050405020304" pitchFamily="18" charset="0"/>
                <a:cs typeface="Times New Roman" panose="02020603050405020304" pitchFamily="18" charset="0"/>
              </a:rPr>
              <a:t>«Гранатовый браслет</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 И. </a:t>
            </a:r>
            <a:r>
              <a:rPr lang="ru-RU" sz="1700" dirty="0" smtClean="0">
                <a:latin typeface="Times New Roman" panose="02020603050405020304" pitchFamily="18" charset="0"/>
                <a:cs typeface="Times New Roman" panose="02020603050405020304" pitchFamily="18" charset="0"/>
              </a:rPr>
              <a:t>Куприн.</a:t>
            </a:r>
          </a:p>
          <a:p>
            <a:pPr marL="0" indent="0">
              <a:lnSpc>
                <a:spcPct val="100000"/>
              </a:lnSpc>
              <a:buNone/>
            </a:pPr>
            <a:r>
              <a:rPr lang="ru-RU" sz="1700" dirty="0" smtClean="0">
                <a:latin typeface="Times New Roman" panose="02020603050405020304" pitchFamily="18" charset="0"/>
                <a:cs typeface="Times New Roman" panose="02020603050405020304" pitchFamily="18" charset="0"/>
              </a:rPr>
              <a:t>«Капитанская дочка». А. С. Пушкин.</a:t>
            </a:r>
          </a:p>
          <a:p>
            <a:pPr marL="0" indent="0">
              <a:lnSpc>
                <a:spcPct val="100000"/>
              </a:lnSpc>
              <a:buNone/>
            </a:pPr>
            <a:r>
              <a:rPr lang="ru-RU" sz="1700" dirty="0" smtClean="0">
                <a:latin typeface="Times New Roman" panose="02020603050405020304" pitchFamily="18" charset="0"/>
                <a:cs typeface="Times New Roman" panose="02020603050405020304" pitchFamily="18" charset="0"/>
              </a:rPr>
              <a:t>«Тарас Бульба». Н. В. Гоголь.</a:t>
            </a:r>
          </a:p>
          <a:p>
            <a:pPr marL="0" indent="0">
              <a:lnSpc>
                <a:spcPct val="100000"/>
              </a:lnSpc>
              <a:buNone/>
            </a:pPr>
            <a:r>
              <a:rPr lang="ru-RU" sz="1700" dirty="0" smtClean="0">
                <a:latin typeface="Times New Roman" panose="02020603050405020304" pitchFamily="18" charset="0"/>
                <a:cs typeface="Times New Roman" panose="02020603050405020304" pitchFamily="18" charset="0"/>
              </a:rPr>
              <a:t>«Любовь к жизни». Дж. Лондон.</a:t>
            </a:r>
            <a:endParaRPr lang="ru-RU" sz="17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cstate="print"/>
          <a:stretch>
            <a:fillRect/>
          </a:stretch>
        </p:blipFill>
        <p:spPr>
          <a:xfrm>
            <a:off x="3935433" y="1565031"/>
            <a:ext cx="8163756" cy="4624754"/>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184638" y="-4029"/>
            <a:ext cx="12007362" cy="584775"/>
          </a:xfrm>
          <a:prstGeom prst="rect">
            <a:avLst/>
          </a:prstGeom>
        </p:spPr>
        <p:txBody>
          <a:bodyPr wrap="square">
            <a:spAutoFit/>
          </a:bodyPr>
          <a:lstStyle/>
          <a:p>
            <a:pPr marL="342900" lvl="0" indent="-342900" algn="ctr">
              <a:spcBef>
                <a:spcPts val="1000"/>
              </a:spcBef>
              <a:buClr>
                <a:srgbClr val="A53010"/>
              </a:buClr>
            </a:pPr>
            <a:r>
              <a:rPr lang="ru-RU" sz="3200" dirty="0">
                <a:solidFill>
                  <a:srgbClr val="FF0000"/>
                </a:solidFill>
                <a:latin typeface="Times New Roman" panose="02020603050405020304" pitchFamily="18" charset="0"/>
                <a:cs typeface="Times New Roman" panose="02020603050405020304" pitchFamily="18" charset="0"/>
              </a:rPr>
              <a:t>Литературные примеры к 1 разделу:</a:t>
            </a: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222" y="0"/>
            <a:ext cx="11989777" cy="800686"/>
          </a:xfrm>
        </p:spPr>
        <p:txBody>
          <a:bodyPr anchor="t">
            <a:normAutofit/>
          </a:bodyPr>
          <a:lstStyle/>
          <a:p>
            <a:r>
              <a:rPr lang="ru-RU" b="0" dirty="0">
                <a:solidFill>
                  <a:srgbClr val="0070C0"/>
                </a:solidFill>
                <a:latin typeface="Times New Roman" panose="02020603050405020304" pitchFamily="18" charset="0"/>
                <a:cs typeface="Times New Roman" panose="02020603050405020304" pitchFamily="18" charset="0"/>
              </a:rPr>
              <a:t>Раздел 2. Семья, общество, Отечество в жизни </a:t>
            </a:r>
            <a:r>
              <a:rPr lang="ru-RU" b="0" dirty="0" smtClean="0">
                <a:solidFill>
                  <a:srgbClr val="0070C0"/>
                </a:solidFill>
                <a:latin typeface="Times New Roman" panose="02020603050405020304" pitchFamily="18" charset="0"/>
                <a:cs typeface="Times New Roman" panose="02020603050405020304" pitchFamily="18" charset="0"/>
              </a:rPr>
              <a:t>человека.</a:t>
            </a:r>
            <a:endParaRPr lang="ru-RU" b="0" dirty="0">
              <a:solidFill>
                <a:srgbClr val="0070C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202222" y="1266093"/>
            <a:ext cx="11989778" cy="4739053"/>
          </a:xfrm>
        </p:spPr>
        <p:txBody>
          <a:bodyPr/>
          <a:lstStyle/>
          <a:p>
            <a:pPr algn="just">
              <a:buNone/>
            </a:pPr>
            <a:r>
              <a:rPr lang="ru-RU" sz="2800" dirty="0" smtClean="0">
                <a:latin typeface="Times New Roman" panose="02020603050405020304" pitchFamily="18" charset="0"/>
                <a:cs typeface="Times New Roman" panose="02020603050405020304" pitchFamily="18" charset="0"/>
              </a:rPr>
              <a:t>Темы </a:t>
            </a:r>
            <a:r>
              <a:rPr lang="ru-RU" sz="2800" dirty="0">
                <a:latin typeface="Times New Roman" panose="02020603050405020304" pitchFamily="18" charset="0"/>
                <a:cs typeface="Times New Roman" panose="02020603050405020304" pitchFamily="18" charset="0"/>
              </a:rPr>
              <a:t>этого раздела нацеливают на размышление о семейных и общественных ценностях, традициях и обычаях, </a:t>
            </a:r>
            <a:r>
              <a:rPr lang="ru-RU" sz="2800" dirty="0" smtClean="0">
                <a:latin typeface="Times New Roman" panose="02020603050405020304" pitchFamily="18" charset="0"/>
                <a:cs typeface="Times New Roman" panose="02020603050405020304" pitchFamily="18" charset="0"/>
              </a:rPr>
              <a:t>отношениях между людьми, </a:t>
            </a:r>
            <a:r>
              <a:rPr lang="ru-RU" sz="2800" dirty="0">
                <a:latin typeface="Times New Roman" panose="02020603050405020304" pitchFamily="18" charset="0"/>
                <a:cs typeface="Times New Roman" panose="02020603050405020304" pitchFamily="18" charset="0"/>
              </a:rPr>
              <a:t>влиянии </a:t>
            </a:r>
            <a:r>
              <a:rPr lang="ru-RU" sz="2800" dirty="0" smtClean="0">
                <a:latin typeface="Times New Roman" panose="02020603050405020304" pitchFamily="18" charset="0"/>
                <a:cs typeface="Times New Roman" panose="02020603050405020304" pitchFamily="18" charset="0"/>
              </a:rPr>
              <a:t>общества и </a:t>
            </a:r>
            <a:r>
              <a:rPr lang="ru-RU" sz="2800" dirty="0">
                <a:latin typeface="Times New Roman" panose="02020603050405020304" pitchFamily="18" charset="0"/>
                <a:cs typeface="Times New Roman" panose="02020603050405020304" pitchFamily="18" charset="0"/>
              </a:rPr>
              <a:t>семьи на человека.</a:t>
            </a:r>
          </a:p>
          <a:p>
            <a:pPr>
              <a:buNone/>
            </a:pPr>
            <a:r>
              <a:rPr lang="ru-RU" sz="2800" dirty="0">
                <a:solidFill>
                  <a:srgbClr val="00B05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Почему для некоторых людей так важно общественное </a:t>
            </a:r>
            <a:r>
              <a:rPr lang="ru-RU" sz="2800" dirty="0" smtClean="0">
                <a:latin typeface="Times New Roman" panose="02020603050405020304" pitchFamily="18" charset="0"/>
                <a:cs typeface="Times New Roman" panose="02020603050405020304" pitchFamily="18" charset="0"/>
              </a:rPr>
              <a:t>мнение?</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Как </a:t>
            </a:r>
            <a:r>
              <a:rPr lang="ru-RU" sz="2800" dirty="0">
                <a:latin typeface="Times New Roman" panose="02020603050405020304" pitchFamily="18" charset="0"/>
                <a:cs typeface="Times New Roman" panose="02020603050405020304" pitchFamily="18" charset="0"/>
              </a:rPr>
              <a:t>окружение влияет на </a:t>
            </a:r>
            <a:r>
              <a:rPr lang="ru-RU" sz="2800" dirty="0" smtClean="0">
                <a:latin typeface="Times New Roman" panose="02020603050405020304" pitchFamily="18" charset="0"/>
                <a:cs typeface="Times New Roman" panose="02020603050405020304" pitchFamily="18" charset="0"/>
              </a:rPr>
              <a:t>ребёнка?</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На </a:t>
            </a:r>
            <a:r>
              <a:rPr lang="ru-RU" sz="2800" dirty="0">
                <a:latin typeface="Times New Roman" panose="02020603050405020304" pitchFamily="18" charset="0"/>
                <a:cs typeface="Times New Roman" panose="02020603050405020304" pitchFamily="18" charset="0"/>
              </a:rPr>
              <a:t>что готов пойти человек ради своей </a:t>
            </a:r>
            <a:r>
              <a:rPr lang="ru-RU" sz="2800" dirty="0" smtClean="0">
                <a:latin typeface="Times New Roman" panose="02020603050405020304" pitchFamily="18" charset="0"/>
                <a:cs typeface="Times New Roman" panose="02020603050405020304" pitchFamily="18" charset="0"/>
              </a:rPr>
              <a:t>семьи?</a:t>
            </a:r>
          </a:p>
          <a:p>
            <a:pP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Человек </a:t>
            </a:r>
            <a:r>
              <a:rPr lang="ru-RU" sz="2800" dirty="0">
                <a:latin typeface="Times New Roman" panose="02020603050405020304" pitchFamily="18" charset="0"/>
                <a:cs typeface="Times New Roman" panose="02020603050405020304" pitchFamily="18" charset="0"/>
              </a:rPr>
              <a:t>должен жить для себя или на </a:t>
            </a:r>
            <a:r>
              <a:rPr lang="ru-RU" sz="2800" dirty="0" smtClean="0">
                <a:latin typeface="Times New Roman" panose="02020603050405020304" pitchFamily="18" charset="0"/>
                <a:cs typeface="Times New Roman" panose="02020603050405020304" pitchFamily="18" charset="0"/>
              </a:rPr>
              <a:t>благо</a:t>
            </a:r>
          </a:p>
          <a:p>
            <a:pPr marL="0" indent="0">
              <a:buNone/>
            </a:pPr>
            <a:r>
              <a:rPr lang="ru-RU" sz="2800" dirty="0" smtClean="0">
                <a:latin typeface="Times New Roman" panose="02020603050405020304" pitchFamily="18" charset="0"/>
                <a:cs typeface="Times New Roman" panose="02020603050405020304" pitchFamily="18" charset="0"/>
              </a:rPr>
              <a:t>общества?</a:t>
            </a:r>
            <a:endParaRPr lang="ru-RU" sz="28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stretch>
            <a:fillRect/>
          </a:stretch>
        </p:blipFill>
        <p:spPr>
          <a:xfrm>
            <a:off x="7737231" y="3856196"/>
            <a:ext cx="4387361" cy="2905407"/>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05446"/>
          </a:xfrm>
        </p:spPr>
        <p:txBody>
          <a:bodyPr>
            <a:noAutofit/>
          </a:bodyPr>
          <a:lstStyle/>
          <a:p>
            <a:pPr algn="ctr"/>
            <a:r>
              <a:rPr lang="ru-RU" b="0" dirty="0" smtClean="0">
                <a:solidFill>
                  <a:srgbClr val="FF0000"/>
                </a:solidFill>
                <a:latin typeface="Times New Roman" panose="02020603050405020304" pitchFamily="18" charset="0"/>
                <a:cs typeface="Times New Roman" panose="02020603050405020304" pitchFamily="18" charset="0"/>
              </a:rPr>
              <a:t>Литературные примеры ко 2 </a:t>
            </a:r>
            <a:r>
              <a:rPr lang="ru-RU" b="0" dirty="0">
                <a:solidFill>
                  <a:srgbClr val="FF0000"/>
                </a:solidFill>
                <a:latin typeface="Times New Roman" panose="02020603050405020304" pitchFamily="18" charset="0"/>
                <a:cs typeface="Times New Roman" panose="02020603050405020304" pitchFamily="18" charset="0"/>
              </a:rPr>
              <a:t>разделу</a:t>
            </a:r>
            <a:r>
              <a:rPr lang="ru-RU" b="0" dirty="0" smtClean="0">
                <a:solidFill>
                  <a:srgbClr val="FF0000"/>
                </a:solidFill>
                <a:latin typeface="Times New Roman" panose="02020603050405020304" pitchFamily="18" charset="0"/>
                <a:cs typeface="Times New Roman" panose="02020603050405020304" pitchFamily="18" charset="0"/>
              </a:rPr>
              <a:t>:</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184638" y="1125416"/>
            <a:ext cx="4606837" cy="5744094"/>
          </a:xfrm>
        </p:spPr>
        <p:txBody>
          <a:bodyPr>
            <a:normAutofit lnSpcReduction="10000"/>
          </a:bodyPr>
          <a:lstStyle/>
          <a:p>
            <a:pPr marL="0" indent="0">
              <a:buNone/>
            </a:pPr>
            <a:r>
              <a:rPr lang="ru-RU" sz="2000" dirty="0">
                <a:latin typeface="Times New Roman" panose="02020603050405020304" pitchFamily="18" charset="0"/>
                <a:cs typeface="Times New Roman" panose="02020603050405020304" pitchFamily="18" charset="0"/>
              </a:rPr>
              <a:t>«Война и мир</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Л. Н. </a:t>
            </a:r>
            <a:r>
              <a:rPr lang="ru-RU" sz="2000" dirty="0" smtClean="0">
                <a:latin typeface="Times New Roman" panose="02020603050405020304" pitchFamily="18" charset="0"/>
                <a:cs typeface="Times New Roman" panose="02020603050405020304" pitchFamily="18" charset="0"/>
              </a:rPr>
              <a:t>Толстой</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«Анна Каренина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Л. Н. </a:t>
            </a:r>
            <a:r>
              <a:rPr lang="ru-RU" sz="2000" dirty="0" smtClean="0">
                <a:latin typeface="Times New Roman" panose="02020603050405020304" pitchFamily="18" charset="0"/>
                <a:cs typeface="Times New Roman" panose="02020603050405020304" pitchFamily="18" charset="0"/>
              </a:rPr>
              <a:t>Толстой.</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Герой нашего времени</a:t>
            </a:r>
            <a:r>
              <a:rPr lang="ru-RU" sz="2000" dirty="0" smtClean="0">
                <a:latin typeface="Times New Roman" panose="02020603050405020304" pitchFamily="18" charset="0"/>
                <a:cs typeface="Times New Roman" panose="02020603050405020304" pitchFamily="18" charset="0"/>
              </a:rPr>
              <a:t>». М. Ю. Лермонтов.</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«Горе от ума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 С. </a:t>
            </a:r>
            <a:r>
              <a:rPr lang="ru-RU" sz="2000" dirty="0" smtClean="0">
                <a:latin typeface="Times New Roman" panose="02020603050405020304" pitchFamily="18" charset="0"/>
                <a:cs typeface="Times New Roman" panose="02020603050405020304" pitchFamily="18" charset="0"/>
              </a:rPr>
              <a:t>Грибоедов.</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«Тарас Бульба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 В. </a:t>
            </a:r>
            <a:r>
              <a:rPr lang="ru-RU" sz="2000" dirty="0" smtClean="0">
                <a:latin typeface="Times New Roman" panose="02020603050405020304" pitchFamily="18" charset="0"/>
                <a:cs typeface="Times New Roman" panose="02020603050405020304" pitchFamily="18" charset="0"/>
              </a:rPr>
              <a:t>Гоголь.</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«Капитанская дочка</a:t>
            </a:r>
            <a:r>
              <a:rPr lang="ru-RU" sz="2000" dirty="0" smtClean="0">
                <a:latin typeface="Times New Roman" panose="02020603050405020304" pitchFamily="18" charset="0"/>
                <a:cs typeface="Times New Roman" panose="02020603050405020304" pitchFamily="18" charset="0"/>
              </a:rPr>
              <a:t>». А. С. Пушкин.</a:t>
            </a:r>
          </a:p>
          <a:p>
            <a:pPr marL="0" indent="0">
              <a:buNone/>
            </a:pPr>
            <a:r>
              <a:rPr lang="ru-RU" sz="2000" dirty="0">
                <a:latin typeface="Times New Roman" panose="02020603050405020304" pitchFamily="18" charset="0"/>
                <a:cs typeface="Times New Roman" panose="02020603050405020304" pitchFamily="18" charset="0"/>
              </a:rPr>
              <a:t>«Евгений Онегин». А. С. Пушкин</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dirty="0" smtClean="0">
                <a:latin typeface="Times New Roman" panose="02020603050405020304" pitchFamily="18" charset="0"/>
                <a:cs typeface="Times New Roman" panose="02020603050405020304" pitchFamily="18" charset="0"/>
              </a:rPr>
              <a:t>«В списках не значился». Б. Л. Васильев.</a:t>
            </a:r>
          </a:p>
          <a:p>
            <a:pPr marL="0" indent="0">
              <a:buNone/>
            </a:pPr>
            <a:r>
              <a:rPr lang="ru-RU" sz="2000" dirty="0" smtClean="0">
                <a:latin typeface="Times New Roman" panose="02020603050405020304" pitchFamily="18" charset="0"/>
                <a:cs typeface="Times New Roman" panose="02020603050405020304" pitchFamily="18" charset="0"/>
              </a:rPr>
              <a:t>«Куст сирени». А. И. Куприн.</a:t>
            </a:r>
          </a:p>
          <a:p>
            <a:pPr marL="0" indent="0">
              <a:buNone/>
            </a:pPr>
            <a:r>
              <a:rPr lang="ru-RU" sz="2000" dirty="0" smtClean="0">
                <a:latin typeface="Times New Roman" panose="02020603050405020304" pitchFamily="18" charset="0"/>
                <a:cs typeface="Times New Roman" panose="02020603050405020304" pitchFamily="18" charset="0"/>
              </a:rPr>
              <a:t>«Кавказ». И. А. Бунин.</a:t>
            </a:r>
          </a:p>
          <a:p>
            <a:pPr marL="0" indent="0">
              <a:buNone/>
            </a:pPr>
            <a:r>
              <a:rPr lang="ru-RU" sz="2000" dirty="0" smtClean="0">
                <a:latin typeface="Times New Roman" panose="02020603050405020304" pitchFamily="18" charset="0"/>
                <a:cs typeface="Times New Roman" panose="02020603050405020304" pitchFamily="18" charset="0"/>
              </a:rPr>
              <a:t>«О любви». А. П. Чехов.</a:t>
            </a:r>
          </a:p>
          <a:p>
            <a:pPr marL="0" indent="0">
              <a:buNone/>
            </a:pPr>
            <a:r>
              <a:rPr lang="ru-RU" sz="2000" dirty="0" smtClean="0">
                <a:latin typeface="Times New Roman" panose="02020603050405020304" pitchFamily="18" charset="0"/>
                <a:cs typeface="Times New Roman" panose="02020603050405020304" pitchFamily="18" charset="0"/>
              </a:rPr>
              <a:t>«После бала». Л. Н. Толстой.</a:t>
            </a:r>
          </a:p>
          <a:p>
            <a:pPr marL="0" indent="0">
              <a:buNone/>
            </a:pPr>
            <a:r>
              <a:rPr lang="ru-RU" sz="2000" dirty="0" smtClean="0">
                <a:latin typeface="Times New Roman" panose="02020603050405020304" pitchFamily="18" charset="0"/>
                <a:cs typeface="Times New Roman" panose="02020603050405020304" pitchFamily="18" charset="0"/>
              </a:rPr>
              <a:t>«Бородино». М. Ю. Лермонтов.</a:t>
            </a:r>
            <a:endParaRPr lang="ru-RU" sz="2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stretch>
            <a:fillRect/>
          </a:stretch>
        </p:blipFill>
        <p:spPr>
          <a:xfrm>
            <a:off x="4308231" y="905608"/>
            <a:ext cx="7792151" cy="566374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430" y="0"/>
            <a:ext cx="11998569" cy="712177"/>
          </a:xfrm>
        </p:spPr>
        <p:txBody>
          <a:bodyPr anchor="t">
            <a:normAutofit/>
          </a:bodyPr>
          <a:lstStyle/>
          <a:p>
            <a:r>
              <a:rPr lang="ru-RU" b="0" dirty="0">
                <a:solidFill>
                  <a:srgbClr val="0070C0"/>
                </a:solidFill>
                <a:latin typeface="Times New Roman" panose="02020603050405020304" pitchFamily="18" charset="0"/>
                <a:cs typeface="Times New Roman" panose="02020603050405020304" pitchFamily="18" charset="0"/>
              </a:rPr>
              <a:t>Раздел 3. Природа и культура в жизни </a:t>
            </a:r>
            <a:r>
              <a:rPr lang="ru-RU" b="0" dirty="0" smtClean="0">
                <a:solidFill>
                  <a:srgbClr val="0070C0"/>
                </a:solidFill>
                <a:latin typeface="Times New Roman" panose="02020603050405020304" pitchFamily="18" charset="0"/>
                <a:cs typeface="Times New Roman" panose="02020603050405020304" pitchFamily="18" charset="0"/>
              </a:rPr>
              <a:t>человека</a:t>
            </a:r>
            <a:r>
              <a:rPr lang="ru-RU" b="0" dirty="0">
                <a:solidFill>
                  <a:srgbClr val="0070C0"/>
                </a:solidFill>
                <a:latin typeface="Times New Roman" panose="02020603050405020304" pitchFamily="18" charset="0"/>
                <a:cs typeface="Times New Roman" panose="02020603050405020304" pitchFamily="18" charset="0"/>
              </a:rPr>
              <a:t>.</a:t>
            </a:r>
          </a:p>
        </p:txBody>
      </p:sp>
      <p:sp>
        <p:nvSpPr>
          <p:cNvPr id="3" name="Содержимое 2"/>
          <p:cNvSpPr>
            <a:spLocks noGrp="1"/>
          </p:cNvSpPr>
          <p:nvPr>
            <p:ph idx="1"/>
          </p:nvPr>
        </p:nvSpPr>
        <p:spPr>
          <a:xfrm>
            <a:off x="193429" y="1213338"/>
            <a:ext cx="11998570" cy="4589585"/>
          </a:xfrm>
        </p:spPr>
        <p:txBody>
          <a:bodyPr>
            <a:normAutofit/>
          </a:bodyPr>
          <a:lstStyle/>
          <a:p>
            <a:pPr>
              <a:buNone/>
            </a:pPr>
            <a:r>
              <a:rPr lang="ru-RU" sz="2400" dirty="0" smtClean="0">
                <a:latin typeface="Times New Roman" panose="02020603050405020304" pitchFamily="18" charset="0"/>
                <a:cs typeface="Times New Roman" panose="02020603050405020304" pitchFamily="18" charset="0"/>
              </a:rPr>
              <a:t>Темы </a:t>
            </a:r>
            <a:r>
              <a:rPr lang="ru-RU" sz="2400" dirty="0">
                <a:latin typeface="Times New Roman" panose="02020603050405020304" pitchFamily="18" charset="0"/>
                <a:cs typeface="Times New Roman" panose="02020603050405020304" pitchFamily="18" charset="0"/>
              </a:rPr>
              <a:t>этого раздела нацеливают на рассуждение об искусстве и науке, о </a:t>
            </a:r>
            <a:r>
              <a:rPr lang="ru-RU" sz="2400" dirty="0" smtClean="0">
                <a:latin typeface="Times New Roman" panose="02020603050405020304" pitchFamily="18" charset="0"/>
                <a:cs typeface="Times New Roman" panose="02020603050405020304" pitchFamily="18" charset="0"/>
              </a:rPr>
              <a:t>таланте, ценности </a:t>
            </a:r>
            <a:r>
              <a:rPr lang="ru-RU" sz="2400" dirty="0">
                <a:latin typeface="Times New Roman" panose="02020603050405020304" pitchFamily="18" charset="0"/>
                <a:cs typeface="Times New Roman" panose="02020603050405020304" pitchFamily="18" charset="0"/>
              </a:rPr>
              <a:t>творчества и научного поиска, о собственных интересах в области искусства и науки</a:t>
            </a:r>
            <a:r>
              <a:rPr lang="ru-RU" sz="2400" dirty="0" smtClean="0">
                <a:latin typeface="Times New Roman" panose="02020603050405020304" pitchFamily="18" charset="0"/>
                <a:cs typeface="Times New Roman" panose="02020603050405020304" pitchFamily="18" charset="0"/>
              </a:rPr>
              <a:t>; некоторые темы связаны </a:t>
            </a:r>
            <a:r>
              <a:rPr lang="ru-RU" sz="2400" dirty="0">
                <a:latin typeface="Times New Roman" panose="02020603050405020304" pitchFamily="18" charset="0"/>
                <a:cs typeface="Times New Roman" panose="02020603050405020304" pitchFamily="18" charset="0"/>
              </a:rPr>
              <a:t>с вопросами экологии и </a:t>
            </a:r>
            <a:r>
              <a:rPr lang="ru-RU" sz="2400" dirty="0" smtClean="0">
                <a:latin typeface="Times New Roman" panose="02020603050405020304" pitchFamily="18" charset="0"/>
                <a:cs typeface="Times New Roman" panose="02020603050405020304" pitchFamily="18" charset="0"/>
              </a:rPr>
              <a:t>роли </a:t>
            </a:r>
            <a:r>
              <a:rPr lang="ru-RU" sz="2400" dirty="0">
                <a:latin typeface="Times New Roman" panose="02020603050405020304" pitchFamily="18" charset="0"/>
                <a:cs typeface="Times New Roman" panose="02020603050405020304" pitchFamily="18" charset="0"/>
              </a:rPr>
              <a:t>природы в жизни человека. </a:t>
            </a:r>
            <a:endParaRPr lang="ru-RU" dirty="0">
              <a:latin typeface="Times New Roman" panose="02020603050405020304" pitchFamily="18" charset="0"/>
              <a:cs typeface="Times New Roman" panose="02020603050405020304" pitchFamily="18" charset="0"/>
            </a:endParaRPr>
          </a:p>
          <a:p>
            <a:pPr>
              <a:buNone/>
            </a:pPr>
            <a:r>
              <a:rPr lang="ru-RU" sz="2400" dirty="0">
                <a:solidFill>
                  <a:srgbClr val="00B050"/>
                </a:solidFill>
                <a:latin typeface="Times New Roman" panose="02020603050405020304" pitchFamily="18" charset="0"/>
                <a:cs typeface="Times New Roman" panose="02020603050405020304" pitchFamily="18" charset="0"/>
              </a:rPr>
              <a:t>Возможные темы:</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Как произведения искусства могут повлиять на личность и </a:t>
            </a:r>
            <a:r>
              <a:rPr lang="ru-RU" sz="2400" dirty="0" smtClean="0">
                <a:latin typeface="Times New Roman" panose="02020603050405020304" pitchFamily="18" charset="0"/>
                <a:cs typeface="Times New Roman" panose="02020603050405020304" pitchFamily="18" charset="0"/>
              </a:rPr>
              <a:t>воспитание?</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Почему </a:t>
            </a:r>
            <a:r>
              <a:rPr lang="ru-RU" sz="2400" dirty="0">
                <a:latin typeface="Times New Roman" panose="02020603050405020304" pitchFamily="18" charset="0"/>
                <a:cs typeface="Times New Roman" panose="02020603050405020304" pitchFamily="18" charset="0"/>
              </a:rPr>
              <a:t>важно сохранять историческую память и традиционные </a:t>
            </a:r>
            <a:r>
              <a:rPr lang="ru-RU" sz="2400" dirty="0" smtClean="0">
                <a:latin typeface="Times New Roman" panose="02020603050405020304" pitchFamily="18" charset="0"/>
                <a:cs typeface="Times New Roman" panose="02020603050405020304" pitchFamily="18" charset="0"/>
              </a:rPr>
              <a:t>ценности?</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Согласны </a:t>
            </a:r>
            <a:r>
              <a:rPr lang="ru-RU" sz="2400" dirty="0">
                <a:latin typeface="Times New Roman" panose="02020603050405020304" pitchFamily="18" charset="0"/>
                <a:cs typeface="Times New Roman" panose="02020603050405020304" pitchFamily="18" charset="0"/>
              </a:rPr>
              <a:t>ли вы с мнением, что природа может существовать без человека, а человек без природы — </a:t>
            </a:r>
            <a:r>
              <a:rPr lang="ru-RU" sz="2400" dirty="0" smtClean="0">
                <a:latin typeface="Times New Roman" panose="02020603050405020304" pitchFamily="18" charset="0"/>
                <a:cs typeface="Times New Roman" panose="02020603050405020304" pitchFamily="18" charset="0"/>
              </a:rPr>
              <a:t>нет?</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Как </a:t>
            </a:r>
            <a:r>
              <a:rPr lang="ru-RU" sz="2400" dirty="0">
                <a:latin typeface="Times New Roman" panose="02020603050405020304" pitchFamily="18" charset="0"/>
                <a:cs typeface="Times New Roman" panose="02020603050405020304" pitchFamily="18" charset="0"/>
              </a:rPr>
              <a:t>достижения науки и технологий повлияли на человека и </a:t>
            </a:r>
            <a:r>
              <a:rPr lang="ru-RU" sz="2400" dirty="0" smtClean="0">
                <a:latin typeface="Times New Roman" panose="02020603050405020304" pitchFamily="18" charset="0"/>
                <a:cs typeface="Times New Roman" panose="02020603050405020304" pitchFamily="18" charset="0"/>
              </a:rPr>
              <a:t>природу?</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Можно </a:t>
            </a:r>
            <a:r>
              <a:rPr lang="ru-RU" sz="2400" dirty="0">
                <a:latin typeface="Times New Roman" panose="02020603050405020304" pitchFamily="18" charset="0"/>
                <a:cs typeface="Times New Roman" panose="02020603050405020304" pitchFamily="18" charset="0"/>
              </a:rPr>
              <a:t>ли пренебречь природой во имя технического прогресса</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7362" cy="729762"/>
          </a:xfrm>
        </p:spPr>
        <p:txBody>
          <a:bodyPr anchor="t"/>
          <a:lstStyle/>
          <a:p>
            <a:r>
              <a:rPr lang="ru-RU" b="0" dirty="0" smtClean="0">
                <a:solidFill>
                  <a:srgbClr val="FF0000"/>
                </a:solidFill>
                <a:latin typeface="Times New Roman" panose="02020603050405020304" pitchFamily="18" charset="0"/>
                <a:cs typeface="Times New Roman" panose="02020603050405020304" pitchFamily="18" charset="0"/>
              </a:rPr>
              <a:t>Литературные примеры к 3 разделу</a:t>
            </a:r>
            <a:r>
              <a:rPr lang="ru-RU" b="0" dirty="0">
                <a:solidFill>
                  <a:srgbClr val="FF0000"/>
                </a:solidFill>
                <a:latin typeface="Times New Roman" panose="02020603050405020304" pitchFamily="18" charset="0"/>
                <a:cs typeface="Times New Roman" panose="02020603050405020304" pitchFamily="18" charset="0"/>
              </a:rPr>
              <a:t>.</a:t>
            </a:r>
          </a:p>
        </p:txBody>
      </p:sp>
      <p:sp>
        <p:nvSpPr>
          <p:cNvPr id="3" name="Содержимое 2"/>
          <p:cNvSpPr>
            <a:spLocks noGrp="1"/>
          </p:cNvSpPr>
          <p:nvPr>
            <p:ph idx="1"/>
          </p:nvPr>
        </p:nvSpPr>
        <p:spPr>
          <a:xfrm>
            <a:off x="184638" y="1283677"/>
            <a:ext cx="4615962" cy="4747846"/>
          </a:xfrm>
        </p:spPr>
        <p:txBody>
          <a:bodyPr>
            <a:normAutofit/>
          </a:bodyPr>
          <a:lstStyle/>
          <a:p>
            <a:pPr marL="0" indent="0">
              <a:buNone/>
            </a:pPr>
            <a:r>
              <a:rPr lang="ru-RU" sz="2000" dirty="0">
                <a:latin typeface="Times New Roman" panose="02020603050405020304" pitchFamily="18" charset="0"/>
                <a:cs typeface="Times New Roman" panose="02020603050405020304" pitchFamily="18" charset="0"/>
              </a:rPr>
              <a:t>«451 по Фаренгейту</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Р. </a:t>
            </a:r>
            <a:r>
              <a:rPr lang="ru-RU" sz="2000" dirty="0" err="1" smtClean="0">
                <a:latin typeface="Times New Roman" panose="02020603050405020304" pitchFamily="18" charset="0"/>
                <a:cs typeface="Times New Roman" panose="02020603050405020304" pitchFamily="18" charset="0"/>
              </a:rPr>
              <a:t>Брэдбери</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«О дивный новый мир</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 </a:t>
            </a:r>
            <a:r>
              <a:rPr lang="ru-RU" sz="2000" dirty="0" smtClean="0">
                <a:latin typeface="Times New Roman" panose="02020603050405020304" pitchFamily="18" charset="0"/>
                <a:cs typeface="Times New Roman" panose="02020603050405020304" pitchFamily="18" charset="0"/>
              </a:rPr>
              <a:t>Хаксли.</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«Отцы и дети</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И. С. </a:t>
            </a:r>
            <a:r>
              <a:rPr lang="ru-RU" sz="2000" dirty="0" smtClean="0">
                <a:latin typeface="Times New Roman" panose="02020603050405020304" pitchFamily="18" charset="0"/>
                <a:cs typeface="Times New Roman" panose="02020603050405020304" pitchFamily="18" charset="0"/>
              </a:rPr>
              <a:t>Тургенев.</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«1984</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Дж. </a:t>
            </a:r>
            <a:r>
              <a:rPr lang="ru-RU" sz="2000" dirty="0" smtClean="0">
                <a:latin typeface="Times New Roman" panose="02020603050405020304" pitchFamily="18" charset="0"/>
                <a:cs typeface="Times New Roman" panose="02020603050405020304" pitchFamily="18" charset="0"/>
              </a:rPr>
              <a:t>Оруэлл.</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«Мы</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Е. И. </a:t>
            </a:r>
            <a:r>
              <a:rPr lang="ru-RU" sz="2000" dirty="0" smtClean="0">
                <a:latin typeface="Times New Roman" panose="02020603050405020304" pitchFamily="18" charset="0"/>
                <a:cs typeface="Times New Roman" panose="02020603050405020304" pitchFamily="18" charset="0"/>
              </a:rPr>
              <a:t>Замятин.</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«Голодные игры</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 </a:t>
            </a:r>
            <a:r>
              <a:rPr lang="ru-RU" sz="2000" dirty="0" smtClean="0">
                <a:latin typeface="Times New Roman" panose="02020603050405020304" pitchFamily="18" charset="0"/>
                <a:cs typeface="Times New Roman" panose="02020603050405020304" pitchFamily="18" charset="0"/>
              </a:rPr>
              <a:t>Коллинз.</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«Повелитель мух</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У. </a:t>
            </a:r>
            <a:r>
              <a:rPr lang="ru-RU" sz="2000" dirty="0" err="1" smtClean="0">
                <a:latin typeface="Times New Roman" panose="02020603050405020304" pitchFamily="18" charset="0"/>
                <a:cs typeface="Times New Roman" panose="02020603050405020304" pitchFamily="18" charset="0"/>
              </a:rPr>
              <a:t>Голдинг</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«Прощание с Матёрой</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dirty="0" smtClean="0">
                <a:latin typeface="Times New Roman" panose="02020603050405020304" pitchFamily="18" charset="0"/>
                <a:cs typeface="Times New Roman" panose="02020603050405020304" pitchFamily="18" charset="0"/>
              </a:rPr>
              <a:t>«Уроки французского». </a:t>
            </a:r>
            <a:r>
              <a:rPr lang="ru-RU" sz="2000" dirty="0">
                <a:latin typeface="Times New Roman" panose="02020603050405020304" pitchFamily="18" charset="0"/>
                <a:cs typeface="Times New Roman" panose="02020603050405020304" pitchFamily="18" charset="0"/>
              </a:rPr>
              <a:t>В. Г. </a:t>
            </a:r>
            <a:r>
              <a:rPr lang="ru-RU" sz="2000" dirty="0" smtClean="0">
                <a:latin typeface="Times New Roman" panose="02020603050405020304" pitchFamily="18" charset="0"/>
                <a:cs typeface="Times New Roman" panose="02020603050405020304" pitchFamily="18" charset="0"/>
              </a:rPr>
              <a:t>Распутин.</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«Цветы для </a:t>
            </a:r>
            <a:r>
              <a:rPr lang="ru-RU" sz="2000" dirty="0" err="1">
                <a:latin typeface="Times New Roman" panose="02020603050405020304" pitchFamily="18" charset="0"/>
                <a:cs typeface="Times New Roman" panose="02020603050405020304" pitchFamily="18" charset="0"/>
              </a:rPr>
              <a:t>Элджернона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Дэниел</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Киз</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«Любовь к жизни». Дж. Лондон</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4587570" y="1283677"/>
            <a:ext cx="7495265" cy="478301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0"/>
            <a:ext cx="11957537" cy="659423"/>
          </a:xfrm>
        </p:spPr>
        <p:txBody>
          <a:bodyPr anchor="t">
            <a:noAutofit/>
          </a:bodyPr>
          <a:lstStyle/>
          <a:p>
            <a:pPr lvl="0">
              <a:lnSpc>
                <a:spcPct val="100000"/>
              </a:lnSpc>
              <a:spcBef>
                <a:spcPts val="0"/>
              </a:spcBef>
            </a:pPr>
            <a:r>
              <a:rPr lang="ru-RU" sz="2000" b="0" dirty="0">
                <a:solidFill>
                  <a:srgbClr val="333333"/>
                </a:solidFill>
                <a:latin typeface="Times New Roman" panose="02020603050405020304" pitchFamily="18" charset="0"/>
                <a:ea typeface="+mn-ea"/>
                <a:cs typeface="Times New Roman" panose="02020603050405020304" pitchFamily="18" charset="0"/>
              </a:rPr>
              <a:t>Для итогового сочинения 2026 года можно использовать следующие </a:t>
            </a:r>
            <a:r>
              <a:rPr lang="ru-RU" sz="2000" b="0" dirty="0">
                <a:solidFill>
                  <a:srgbClr val="FF0000"/>
                </a:solidFill>
                <a:latin typeface="Times New Roman" panose="02020603050405020304" pitchFamily="18" charset="0"/>
                <a:ea typeface="+mn-ea"/>
                <a:cs typeface="Times New Roman" panose="02020603050405020304" pitchFamily="18" charset="0"/>
              </a:rPr>
              <a:t>литературные </a:t>
            </a:r>
            <a:r>
              <a:rPr lang="ru-RU" sz="2000" b="0" dirty="0" smtClean="0">
                <a:solidFill>
                  <a:srgbClr val="FF0000"/>
                </a:solidFill>
                <a:latin typeface="Times New Roman" panose="02020603050405020304" pitchFamily="18" charset="0"/>
                <a:ea typeface="+mn-ea"/>
                <a:cs typeface="Times New Roman" panose="02020603050405020304" pitchFamily="18" charset="0"/>
              </a:rPr>
              <a:t>примеры </a:t>
            </a:r>
            <a:r>
              <a:rPr lang="ru-RU" sz="2000" b="0" dirty="0">
                <a:solidFill>
                  <a:srgbClr val="333333"/>
                </a:solidFill>
                <a:latin typeface="Times New Roman" panose="02020603050405020304" pitchFamily="18" charset="0"/>
                <a:ea typeface="+mn-ea"/>
                <a:cs typeface="Times New Roman" panose="02020603050405020304" pitchFamily="18" charset="0"/>
              </a:rPr>
              <a:t>в зависимости от направления</a:t>
            </a:r>
            <a:r>
              <a:rPr lang="ru-RU" sz="2000" b="0" dirty="0" smtClean="0">
                <a:solidFill>
                  <a:srgbClr val="333333"/>
                </a:solidFill>
                <a:latin typeface="Times New Roman" panose="02020603050405020304" pitchFamily="18" charset="0"/>
                <a:ea typeface="+mn-ea"/>
                <a:cs typeface="Times New Roman" panose="02020603050405020304" pitchFamily="18" charset="0"/>
              </a:rPr>
              <a:t>:</a:t>
            </a:r>
            <a:endParaRPr lang="ru-RU" sz="2000" b="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7054" y="948690"/>
            <a:ext cx="12024946" cy="5909310"/>
          </a:xfrm>
          <a:prstGeom prst="rect">
            <a:avLst/>
          </a:prstGeom>
        </p:spPr>
        <p:txBody>
          <a:bodyPr wrap="square">
            <a:spAutoFit/>
          </a:bodyPr>
          <a:lstStyle/>
          <a:p>
            <a:pPr>
              <a:buFont typeface="+mj-lt"/>
              <a:buAutoNum type="arabicPeriod"/>
            </a:pPr>
            <a:r>
              <a:rPr lang="ru-RU" dirty="0" smtClean="0">
                <a:solidFill>
                  <a:srgbClr val="0070C0"/>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Забвению не подлежит»</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(ценность </a:t>
            </a:r>
            <a:r>
              <a:rPr lang="ru-RU" dirty="0">
                <a:solidFill>
                  <a:srgbClr val="333333"/>
                </a:solidFill>
                <a:latin typeface="Times New Roman" panose="02020603050405020304" pitchFamily="18" charset="0"/>
                <a:cs typeface="Times New Roman" panose="02020603050405020304" pitchFamily="18" charset="0"/>
              </a:rPr>
              <a:t>памяти, истории, важность прошлого):</a:t>
            </a:r>
          </a:p>
          <a:p>
            <a:r>
              <a:rPr lang="ru-RU" dirty="0">
                <a:solidFill>
                  <a:srgbClr val="333333"/>
                </a:solidFill>
                <a:latin typeface="Times New Roman" panose="02020603050405020304" pitchFamily="18" charset="0"/>
                <a:cs typeface="Times New Roman" panose="02020603050405020304" pitchFamily="18" charset="0"/>
              </a:rPr>
              <a:t>«Война и мир</a:t>
            </a:r>
            <a:r>
              <a:rPr lang="ru-RU" dirty="0" smtClean="0">
                <a:solidFill>
                  <a:srgbClr val="333333"/>
                </a:solidFill>
                <a:latin typeface="Times New Roman" panose="02020603050405020304" pitchFamily="18" charset="0"/>
                <a:cs typeface="Times New Roman" panose="02020603050405020304" pitchFamily="18" charset="0"/>
              </a:rPr>
              <a:t>». </a:t>
            </a:r>
            <a:r>
              <a:rPr lang="ru-RU" dirty="0">
                <a:solidFill>
                  <a:srgbClr val="333333"/>
                </a:solidFill>
                <a:latin typeface="Times New Roman" panose="02020603050405020304" pitchFamily="18" charset="0"/>
                <a:cs typeface="Times New Roman" panose="02020603050405020304" pitchFamily="18" charset="0"/>
              </a:rPr>
              <a:t>Л. </a:t>
            </a:r>
            <a:r>
              <a:rPr lang="ru-RU" dirty="0" smtClean="0">
                <a:solidFill>
                  <a:srgbClr val="333333"/>
                </a:solidFill>
                <a:latin typeface="Times New Roman" panose="02020603050405020304" pitchFamily="18" charset="0"/>
                <a:cs typeface="Times New Roman" panose="02020603050405020304" pitchFamily="18" charset="0"/>
              </a:rPr>
              <a:t>Н. Толстой </a:t>
            </a:r>
            <a:r>
              <a:rPr lang="ru-RU" dirty="0">
                <a:solidFill>
                  <a:srgbClr val="333333"/>
                </a:solidFill>
                <a:latin typeface="Times New Roman" panose="02020603050405020304" pitchFamily="18" charset="0"/>
                <a:cs typeface="Times New Roman" panose="02020603050405020304" pitchFamily="18" charset="0"/>
              </a:rPr>
              <a:t>— герои помнят свои ошибки и ценят историю семьи.</a:t>
            </a:r>
          </a:p>
          <a:p>
            <a:r>
              <a:rPr lang="ru-RU" dirty="0">
                <a:solidFill>
                  <a:srgbClr val="333333"/>
                </a:solidFill>
                <a:latin typeface="Times New Roman" panose="02020603050405020304" pitchFamily="18" charset="0"/>
                <a:cs typeface="Times New Roman" panose="02020603050405020304" pitchFamily="18" charset="0"/>
              </a:rPr>
              <a:t>«Судьба человека» М. </a:t>
            </a:r>
            <a:r>
              <a:rPr lang="ru-RU" dirty="0" smtClean="0">
                <a:solidFill>
                  <a:srgbClr val="333333"/>
                </a:solidFill>
                <a:latin typeface="Times New Roman" panose="02020603050405020304" pitchFamily="18" charset="0"/>
                <a:cs typeface="Times New Roman" panose="02020603050405020304" pitchFamily="18" charset="0"/>
              </a:rPr>
              <a:t>А. Шолохов </a:t>
            </a:r>
            <a:r>
              <a:rPr lang="ru-RU" dirty="0">
                <a:solidFill>
                  <a:srgbClr val="333333"/>
                </a:solidFill>
                <a:latin typeface="Times New Roman" panose="02020603050405020304" pitchFamily="18" charset="0"/>
                <a:cs typeface="Times New Roman" panose="02020603050405020304" pitchFamily="18" charset="0"/>
              </a:rPr>
              <a:t>— память о войне и личной трагедии.</a:t>
            </a:r>
          </a:p>
          <a:p>
            <a:r>
              <a:rPr lang="ru-RU" dirty="0">
                <a:solidFill>
                  <a:srgbClr val="0070C0"/>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2.  «</a:t>
            </a:r>
            <a:r>
              <a:rPr lang="ru-RU" dirty="0">
                <a:solidFill>
                  <a:srgbClr val="0070C0"/>
                </a:solidFill>
                <a:latin typeface="Times New Roman" panose="02020603050405020304" pitchFamily="18" charset="0"/>
                <a:cs typeface="Times New Roman" panose="02020603050405020304" pitchFamily="18" charset="0"/>
              </a:rPr>
              <a:t>Я и другие»</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(взаимоотношения</a:t>
            </a:r>
            <a:r>
              <a:rPr lang="ru-RU" dirty="0">
                <a:solidFill>
                  <a:srgbClr val="333333"/>
                </a:solidFill>
                <a:latin typeface="Times New Roman" panose="02020603050405020304" pitchFamily="18" charset="0"/>
                <a:cs typeface="Times New Roman" panose="02020603050405020304" pitchFamily="18" charset="0"/>
              </a:rPr>
              <a:t>, дружба, любовь, сотрудничество):</a:t>
            </a:r>
          </a:p>
          <a:p>
            <a:r>
              <a:rPr lang="ru-RU" dirty="0">
                <a:solidFill>
                  <a:srgbClr val="333333"/>
                </a:solidFill>
                <a:latin typeface="Times New Roman" panose="02020603050405020304" pitchFamily="18" charset="0"/>
                <a:cs typeface="Times New Roman" panose="02020603050405020304" pitchFamily="18" charset="0"/>
              </a:rPr>
              <a:t>«Война и мир</a:t>
            </a:r>
            <a:r>
              <a:rPr lang="ru-RU" dirty="0" smtClean="0">
                <a:solidFill>
                  <a:srgbClr val="333333"/>
                </a:solidFill>
                <a:latin typeface="Times New Roman" panose="02020603050405020304" pitchFamily="18" charset="0"/>
                <a:cs typeface="Times New Roman" panose="02020603050405020304" pitchFamily="18" charset="0"/>
              </a:rPr>
              <a:t>». </a:t>
            </a:r>
            <a:r>
              <a:rPr lang="ru-RU" dirty="0">
                <a:solidFill>
                  <a:srgbClr val="333333"/>
                </a:solidFill>
                <a:latin typeface="Times New Roman" panose="02020603050405020304" pitchFamily="18" charset="0"/>
                <a:cs typeface="Times New Roman" panose="02020603050405020304" pitchFamily="18" charset="0"/>
              </a:rPr>
              <a:t>Л. </a:t>
            </a:r>
            <a:r>
              <a:rPr lang="ru-RU" dirty="0" smtClean="0">
                <a:solidFill>
                  <a:srgbClr val="333333"/>
                </a:solidFill>
                <a:latin typeface="Times New Roman" panose="02020603050405020304" pitchFamily="18" charset="0"/>
                <a:cs typeface="Times New Roman" panose="02020603050405020304" pitchFamily="18" charset="0"/>
              </a:rPr>
              <a:t>Н. Толстой </a:t>
            </a:r>
            <a:r>
              <a:rPr lang="ru-RU" dirty="0">
                <a:solidFill>
                  <a:srgbClr val="333333"/>
                </a:solidFill>
                <a:latin typeface="Times New Roman" panose="02020603050405020304" pitchFamily="18" charset="0"/>
                <a:cs typeface="Times New Roman" panose="02020603050405020304" pitchFamily="18" charset="0"/>
              </a:rPr>
              <a:t>— дружба Пьера и Андрея, поддержка в </a:t>
            </a:r>
            <a:r>
              <a:rPr lang="ru-RU" dirty="0" smtClean="0">
                <a:solidFill>
                  <a:srgbClr val="333333"/>
                </a:solidFill>
                <a:latin typeface="Times New Roman" panose="02020603050405020304" pitchFamily="18" charset="0"/>
                <a:cs typeface="Times New Roman" panose="02020603050405020304" pitchFamily="18" charset="0"/>
              </a:rPr>
              <a:t>трудные времена.</a:t>
            </a:r>
            <a:endParaRPr lang="ru-RU" dirty="0">
              <a:solidFill>
                <a:srgbClr val="333333"/>
              </a:solidFill>
              <a:latin typeface="Times New Roman" panose="02020603050405020304" pitchFamily="18" charset="0"/>
              <a:cs typeface="Times New Roman" panose="02020603050405020304" pitchFamily="18" charset="0"/>
            </a:endParaRPr>
          </a:p>
          <a:p>
            <a:r>
              <a:rPr lang="ru-RU" dirty="0">
                <a:solidFill>
                  <a:srgbClr val="333333"/>
                </a:solidFill>
                <a:latin typeface="Times New Roman" panose="02020603050405020304" pitchFamily="18" charset="0"/>
                <a:cs typeface="Times New Roman" panose="02020603050405020304" pitchFamily="18" charset="0"/>
              </a:rPr>
              <a:t>«Преступление и наказание</a:t>
            </a:r>
            <a:r>
              <a:rPr lang="ru-RU" dirty="0" smtClean="0">
                <a:solidFill>
                  <a:srgbClr val="333333"/>
                </a:solidFill>
                <a:latin typeface="Times New Roman" panose="02020603050405020304" pitchFamily="18" charset="0"/>
                <a:cs typeface="Times New Roman" panose="02020603050405020304" pitchFamily="18" charset="0"/>
              </a:rPr>
              <a:t>». Ф. М. Достоевский </a:t>
            </a:r>
            <a:r>
              <a:rPr lang="ru-RU" dirty="0">
                <a:solidFill>
                  <a:srgbClr val="333333"/>
                </a:solidFill>
                <a:latin typeface="Times New Roman" panose="02020603050405020304" pitchFamily="18" charset="0"/>
                <a:cs typeface="Times New Roman" panose="02020603050405020304" pitchFamily="18" charset="0"/>
              </a:rPr>
              <a:t>— Соня Мармеладова, милосердие к ближним</a:t>
            </a:r>
            <a:r>
              <a:rPr lang="ru-RU" dirty="0" smtClean="0">
                <a:solidFill>
                  <a:srgbClr val="333333"/>
                </a:solidFill>
                <a:latin typeface="Times New Roman" panose="02020603050405020304" pitchFamily="18" charset="0"/>
                <a:cs typeface="Times New Roman" panose="02020603050405020304" pitchFamily="18" charset="0"/>
              </a:rPr>
              <a:t>.</a:t>
            </a:r>
          </a:p>
          <a:p>
            <a:r>
              <a:rPr lang="ru-RU" dirty="0">
                <a:solidFill>
                  <a:srgbClr val="333333"/>
                </a:solidFill>
                <a:latin typeface="Times New Roman" panose="02020603050405020304" pitchFamily="18" charset="0"/>
                <a:cs typeface="Times New Roman" panose="02020603050405020304" pitchFamily="18" charset="0"/>
              </a:rPr>
              <a:t>«Капитанская дочка». А. С. Пушкин.</a:t>
            </a:r>
          </a:p>
          <a:p>
            <a:r>
              <a:rPr lang="ru-RU" dirty="0">
                <a:solidFill>
                  <a:srgbClr val="333333"/>
                </a:solidFill>
                <a:latin typeface="Times New Roman" panose="02020603050405020304" pitchFamily="18" charset="0"/>
                <a:cs typeface="Times New Roman" panose="02020603050405020304" pitchFamily="18" charset="0"/>
              </a:rPr>
              <a:t>«Тарас Бульба». Н. В. Гоголь.</a:t>
            </a:r>
          </a:p>
          <a:p>
            <a:r>
              <a:rPr lang="ru-RU" dirty="0">
                <a:solidFill>
                  <a:srgbClr val="333333"/>
                </a:solidFill>
                <a:latin typeface="Times New Roman" panose="02020603050405020304" pitchFamily="18" charset="0"/>
                <a:cs typeface="Times New Roman" panose="02020603050405020304" pitchFamily="18" charset="0"/>
              </a:rPr>
              <a:t>«Любовь к жизни». Дж. Лондон.</a:t>
            </a:r>
          </a:p>
          <a:p>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 3. «Между </a:t>
            </a:r>
            <a:r>
              <a:rPr lang="ru-RU" dirty="0">
                <a:solidFill>
                  <a:srgbClr val="0070C0"/>
                </a:solidFill>
                <a:latin typeface="Times New Roman" panose="02020603050405020304" pitchFamily="18" charset="0"/>
                <a:cs typeface="Times New Roman" panose="02020603050405020304" pitchFamily="18" charset="0"/>
              </a:rPr>
              <a:t>прошлым и будущим: портрет моего поколения»</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(формирование </a:t>
            </a:r>
            <a:r>
              <a:rPr lang="ru-RU" dirty="0">
                <a:solidFill>
                  <a:srgbClr val="333333"/>
                </a:solidFill>
                <a:latin typeface="Times New Roman" panose="02020603050405020304" pitchFamily="18" charset="0"/>
                <a:cs typeface="Times New Roman" panose="02020603050405020304" pitchFamily="18" charset="0"/>
              </a:rPr>
              <a:t>личности, ценности, выбор жизненного пути):</a:t>
            </a:r>
          </a:p>
          <a:p>
            <a:r>
              <a:rPr lang="ru-RU" dirty="0">
                <a:solidFill>
                  <a:srgbClr val="333333"/>
                </a:solidFill>
                <a:latin typeface="Times New Roman" panose="02020603050405020304" pitchFamily="18" charset="0"/>
                <a:cs typeface="Times New Roman" panose="02020603050405020304" pitchFamily="18" charset="0"/>
              </a:rPr>
              <a:t>«Отцы и дети</a:t>
            </a:r>
            <a:r>
              <a:rPr lang="ru-RU" dirty="0" smtClean="0">
                <a:solidFill>
                  <a:srgbClr val="333333"/>
                </a:solidFill>
                <a:latin typeface="Times New Roman" panose="02020603050405020304" pitchFamily="18" charset="0"/>
                <a:cs typeface="Times New Roman" panose="02020603050405020304" pitchFamily="18" charset="0"/>
              </a:rPr>
              <a:t>». И. С. Тургенев </a:t>
            </a:r>
            <a:r>
              <a:rPr lang="ru-RU" dirty="0">
                <a:solidFill>
                  <a:srgbClr val="333333"/>
                </a:solidFill>
                <a:latin typeface="Times New Roman" panose="02020603050405020304" pitchFamily="18" charset="0"/>
                <a:cs typeface="Times New Roman" panose="02020603050405020304" pitchFamily="18" charset="0"/>
              </a:rPr>
              <a:t>— конфликт поколений, поиск своего пути</a:t>
            </a:r>
            <a:r>
              <a:rPr lang="ru-RU" dirty="0" smtClean="0">
                <a:solidFill>
                  <a:srgbClr val="333333"/>
                </a:solidFill>
                <a:latin typeface="Times New Roman" panose="02020603050405020304" pitchFamily="18" charset="0"/>
                <a:cs typeface="Times New Roman" panose="02020603050405020304" pitchFamily="18" charset="0"/>
              </a:rPr>
              <a:t>.</a:t>
            </a:r>
          </a:p>
          <a:p>
            <a:pPr lvl="0"/>
            <a:r>
              <a:rPr lang="ru-RU" dirty="0" smtClean="0">
                <a:solidFill>
                  <a:srgbClr val="333333"/>
                </a:solidFill>
                <a:latin typeface="Times New Roman" panose="02020603050405020304" pitchFamily="18" charset="0"/>
                <a:cs typeface="Times New Roman" panose="02020603050405020304" pitchFamily="18" charset="0"/>
              </a:rPr>
              <a:t>«Цифры». И. А. Бунин</a:t>
            </a:r>
            <a:r>
              <a:rPr lang="ru-RU" dirty="0">
                <a:solidFill>
                  <a:srgbClr val="333333"/>
                </a:solidFill>
                <a:latin typeface="Times New Roman" panose="02020603050405020304" pitchFamily="18" charset="0"/>
                <a:cs typeface="Times New Roman" panose="02020603050405020304" pitchFamily="18" charset="0"/>
              </a:rPr>
              <a:t>— конфликт поколений, поиск своего пути</a:t>
            </a:r>
            <a:r>
              <a:rPr lang="ru-RU" dirty="0" smtClean="0">
                <a:solidFill>
                  <a:srgbClr val="333333"/>
                </a:solidFill>
                <a:latin typeface="Times New Roman" panose="02020603050405020304" pitchFamily="18" charset="0"/>
                <a:cs typeface="Times New Roman" panose="02020603050405020304" pitchFamily="18" charset="0"/>
              </a:rPr>
              <a:t>.</a:t>
            </a:r>
            <a:endParaRPr lang="ru-RU" dirty="0">
              <a:solidFill>
                <a:srgbClr val="333333"/>
              </a:solidFill>
              <a:latin typeface="Times New Roman" panose="02020603050405020304" pitchFamily="18" charset="0"/>
              <a:cs typeface="Times New Roman" panose="02020603050405020304" pitchFamily="18" charset="0"/>
            </a:endParaRPr>
          </a:p>
          <a:p>
            <a:r>
              <a:rPr lang="ru-RU" dirty="0">
                <a:solidFill>
                  <a:srgbClr val="333333"/>
                </a:solidFill>
                <a:latin typeface="Times New Roman" panose="02020603050405020304" pitchFamily="18" charset="0"/>
                <a:cs typeface="Times New Roman" panose="02020603050405020304" pitchFamily="18" charset="0"/>
              </a:rPr>
              <a:t>«Герой нашего времени</a:t>
            </a:r>
            <a:r>
              <a:rPr lang="ru-RU" dirty="0" smtClean="0">
                <a:solidFill>
                  <a:srgbClr val="333333"/>
                </a:solidFill>
                <a:latin typeface="Times New Roman" panose="02020603050405020304" pitchFamily="18" charset="0"/>
                <a:cs typeface="Times New Roman" panose="02020603050405020304" pitchFamily="18" charset="0"/>
              </a:rPr>
              <a:t>». М. Ю. Лермонтов </a:t>
            </a:r>
            <a:r>
              <a:rPr lang="ru-RU" dirty="0">
                <a:solidFill>
                  <a:srgbClr val="333333"/>
                </a:solidFill>
                <a:latin typeface="Times New Roman" panose="02020603050405020304" pitchFamily="18" charset="0"/>
                <a:cs typeface="Times New Roman" panose="02020603050405020304" pitchFamily="18" charset="0"/>
              </a:rPr>
              <a:t>— внутренний поиск и мировоззрение.</a:t>
            </a:r>
          </a:p>
          <a:p>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4. «Время </a:t>
            </a:r>
            <a:r>
              <a:rPr lang="ru-RU" dirty="0">
                <a:solidFill>
                  <a:srgbClr val="0070C0"/>
                </a:solidFill>
                <a:latin typeface="Times New Roman" panose="02020603050405020304" pitchFamily="18" charset="0"/>
                <a:cs typeface="Times New Roman" panose="02020603050405020304" pitchFamily="18" charset="0"/>
              </a:rPr>
              <a:t>перемен»</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(изменения </a:t>
            </a:r>
            <a:r>
              <a:rPr lang="ru-RU" dirty="0">
                <a:solidFill>
                  <a:srgbClr val="333333"/>
                </a:solidFill>
                <a:latin typeface="Times New Roman" panose="02020603050405020304" pitchFamily="18" charset="0"/>
                <a:cs typeface="Times New Roman" panose="02020603050405020304" pitchFamily="18" charset="0"/>
              </a:rPr>
              <a:t>в обществе, личные перемены, </a:t>
            </a:r>
            <a:r>
              <a:rPr lang="ru-RU" dirty="0" smtClean="0">
                <a:solidFill>
                  <a:srgbClr val="333333"/>
                </a:solidFill>
                <a:latin typeface="Times New Roman" panose="02020603050405020304" pitchFamily="18" charset="0"/>
                <a:cs typeface="Times New Roman" panose="02020603050405020304" pitchFamily="18" charset="0"/>
              </a:rPr>
              <a:t>поиски смысла жизни):</a:t>
            </a:r>
          </a:p>
          <a:p>
            <a:r>
              <a:rPr lang="ru-RU" dirty="0" smtClean="0">
                <a:solidFill>
                  <a:srgbClr val="333333"/>
                </a:solidFill>
                <a:latin typeface="Times New Roman" panose="02020603050405020304" pitchFamily="18" charset="0"/>
                <a:cs typeface="Times New Roman" panose="02020603050405020304" pitchFamily="18" charset="0"/>
              </a:rPr>
              <a:t>«Герой нашего времени». М. Ю. Лермонтов.</a:t>
            </a:r>
            <a:endParaRPr lang="ru-RU" dirty="0">
              <a:solidFill>
                <a:srgbClr val="333333"/>
              </a:solidFill>
              <a:latin typeface="Times New Roman" panose="02020603050405020304" pitchFamily="18" charset="0"/>
              <a:cs typeface="Times New Roman" panose="02020603050405020304" pitchFamily="18" charset="0"/>
            </a:endParaRPr>
          </a:p>
          <a:p>
            <a:r>
              <a:rPr lang="ru-RU" dirty="0">
                <a:solidFill>
                  <a:srgbClr val="333333"/>
                </a:solidFill>
                <a:latin typeface="Times New Roman" panose="02020603050405020304" pitchFamily="18" charset="0"/>
                <a:cs typeface="Times New Roman" panose="02020603050405020304" pitchFamily="18" charset="0"/>
              </a:rPr>
              <a:t>«Обломов</a:t>
            </a:r>
            <a:r>
              <a:rPr lang="ru-RU" dirty="0" smtClean="0">
                <a:solidFill>
                  <a:srgbClr val="333333"/>
                </a:solidFill>
                <a:latin typeface="Times New Roman" panose="02020603050405020304" pitchFamily="18" charset="0"/>
                <a:cs typeface="Times New Roman" panose="02020603050405020304" pitchFamily="18" charset="0"/>
              </a:rPr>
              <a:t>». И. А. Гончаров </a:t>
            </a:r>
            <a:r>
              <a:rPr lang="ru-RU" dirty="0">
                <a:solidFill>
                  <a:srgbClr val="333333"/>
                </a:solidFill>
                <a:latin typeface="Times New Roman" panose="02020603050405020304" pitchFamily="18" charset="0"/>
                <a:cs typeface="Times New Roman" panose="02020603050405020304" pitchFamily="18" charset="0"/>
              </a:rPr>
              <a:t>— личные и социальные перемены.</a:t>
            </a:r>
          </a:p>
          <a:p>
            <a:r>
              <a:rPr lang="ru-RU" dirty="0">
                <a:solidFill>
                  <a:srgbClr val="333333"/>
                </a:solidFill>
                <a:latin typeface="Times New Roman" panose="02020603050405020304" pitchFamily="18" charset="0"/>
                <a:cs typeface="Times New Roman" panose="02020603050405020304" pitchFamily="18" charset="0"/>
              </a:rPr>
              <a:t>«Горе от ума</a:t>
            </a:r>
            <a:r>
              <a:rPr lang="ru-RU" dirty="0" smtClean="0">
                <a:solidFill>
                  <a:srgbClr val="333333"/>
                </a:solidFill>
                <a:latin typeface="Times New Roman" panose="02020603050405020304" pitchFamily="18" charset="0"/>
                <a:cs typeface="Times New Roman" panose="02020603050405020304" pitchFamily="18" charset="0"/>
              </a:rPr>
              <a:t>». А. С. Грибоедов </a:t>
            </a:r>
            <a:r>
              <a:rPr lang="ru-RU" dirty="0">
                <a:solidFill>
                  <a:srgbClr val="333333"/>
                </a:solidFill>
                <a:latin typeface="Times New Roman" panose="02020603050405020304" pitchFamily="18" charset="0"/>
                <a:cs typeface="Times New Roman" panose="02020603050405020304" pitchFamily="18" charset="0"/>
              </a:rPr>
              <a:t>— перемены в обществе, столкновение старых и новых взглядов.</a:t>
            </a:r>
          </a:p>
          <a:p>
            <a:r>
              <a:rPr lang="ru-RU" dirty="0" smtClean="0">
                <a:solidFill>
                  <a:srgbClr val="0070C0"/>
                </a:solidFill>
                <a:latin typeface="Times New Roman" panose="02020603050405020304" pitchFamily="18" charset="0"/>
                <a:cs typeface="Times New Roman" panose="02020603050405020304" pitchFamily="18" charset="0"/>
              </a:rPr>
              <a:t> 5. «</a:t>
            </a:r>
            <a:r>
              <a:rPr lang="ru-RU" dirty="0">
                <a:solidFill>
                  <a:srgbClr val="0070C0"/>
                </a:solidFill>
                <a:latin typeface="Times New Roman" panose="02020603050405020304" pitchFamily="18" charset="0"/>
                <a:cs typeface="Times New Roman" panose="02020603050405020304" pitchFamily="18" charset="0"/>
              </a:rPr>
              <a:t>Разговор с собой»</a:t>
            </a:r>
            <a:r>
              <a:rPr lang="ru-RU" dirty="0">
                <a:solidFill>
                  <a:srgbClr val="333333"/>
                </a:solidFill>
                <a:latin typeface="Times New Roman" panose="02020603050405020304" pitchFamily="18" charset="0"/>
                <a:cs typeface="Times New Roman" panose="02020603050405020304" pitchFamily="18" charset="0"/>
              </a:rPr>
              <a:t> </a:t>
            </a:r>
            <a:r>
              <a:rPr lang="ru-RU" dirty="0" smtClean="0">
                <a:solidFill>
                  <a:srgbClr val="333333"/>
                </a:solidFill>
                <a:latin typeface="Times New Roman" panose="02020603050405020304" pitchFamily="18" charset="0"/>
                <a:cs typeface="Times New Roman" panose="02020603050405020304" pitchFamily="18" charset="0"/>
              </a:rPr>
              <a:t>(самопознание</a:t>
            </a:r>
            <a:r>
              <a:rPr lang="ru-RU" dirty="0">
                <a:solidFill>
                  <a:srgbClr val="333333"/>
                </a:solidFill>
                <a:latin typeface="Times New Roman" panose="02020603050405020304" pitchFamily="18" charset="0"/>
                <a:cs typeface="Times New Roman" panose="02020603050405020304" pitchFamily="18" charset="0"/>
              </a:rPr>
              <a:t>, внутренний диалог, осмысление поступков):</a:t>
            </a:r>
          </a:p>
          <a:p>
            <a:r>
              <a:rPr lang="ru-RU" dirty="0">
                <a:solidFill>
                  <a:srgbClr val="333333"/>
                </a:solidFill>
                <a:latin typeface="Times New Roman" panose="02020603050405020304" pitchFamily="18" charset="0"/>
                <a:cs typeface="Times New Roman" panose="02020603050405020304" pitchFamily="18" charset="0"/>
              </a:rPr>
              <a:t>«Преступление и наказание</a:t>
            </a:r>
            <a:r>
              <a:rPr lang="ru-RU" dirty="0" smtClean="0">
                <a:solidFill>
                  <a:srgbClr val="333333"/>
                </a:solidFill>
                <a:latin typeface="Times New Roman" panose="02020603050405020304" pitchFamily="18" charset="0"/>
                <a:cs typeface="Times New Roman" panose="02020603050405020304" pitchFamily="18" charset="0"/>
              </a:rPr>
              <a:t>». Ф. М. Достоевский </a:t>
            </a:r>
            <a:r>
              <a:rPr lang="ru-RU" dirty="0">
                <a:solidFill>
                  <a:srgbClr val="333333"/>
                </a:solidFill>
                <a:latin typeface="Times New Roman" panose="02020603050405020304" pitchFamily="18" charset="0"/>
                <a:cs typeface="Times New Roman" panose="02020603050405020304" pitchFamily="18" charset="0"/>
              </a:rPr>
              <a:t>— борьба с внутренним «я» Раскольникова.</a:t>
            </a:r>
          </a:p>
          <a:p>
            <a:r>
              <a:rPr lang="ru-RU" dirty="0">
                <a:solidFill>
                  <a:srgbClr val="333333"/>
                </a:solidFill>
                <a:latin typeface="Times New Roman" panose="02020603050405020304" pitchFamily="18" charset="0"/>
                <a:cs typeface="Times New Roman" panose="02020603050405020304" pitchFamily="18" charset="0"/>
              </a:rPr>
              <a:t>«Война и мир</a:t>
            </a:r>
            <a:r>
              <a:rPr lang="ru-RU" dirty="0" smtClean="0">
                <a:solidFill>
                  <a:srgbClr val="333333"/>
                </a:solidFill>
                <a:latin typeface="Times New Roman" panose="02020603050405020304" pitchFamily="18" charset="0"/>
                <a:cs typeface="Times New Roman" panose="02020603050405020304" pitchFamily="18" charset="0"/>
              </a:rPr>
              <a:t>». </a:t>
            </a:r>
            <a:r>
              <a:rPr lang="ru-RU" dirty="0">
                <a:solidFill>
                  <a:srgbClr val="333333"/>
                </a:solidFill>
                <a:latin typeface="Times New Roman" panose="02020603050405020304" pitchFamily="18" charset="0"/>
                <a:cs typeface="Times New Roman" panose="02020603050405020304" pitchFamily="18" charset="0"/>
              </a:rPr>
              <a:t>Л. </a:t>
            </a:r>
            <a:r>
              <a:rPr lang="ru-RU" dirty="0" smtClean="0">
                <a:solidFill>
                  <a:srgbClr val="333333"/>
                </a:solidFill>
                <a:latin typeface="Times New Roman" panose="02020603050405020304" pitchFamily="18" charset="0"/>
                <a:cs typeface="Times New Roman" panose="02020603050405020304" pitchFamily="18" charset="0"/>
              </a:rPr>
              <a:t>Н. Толстой </a:t>
            </a:r>
            <a:r>
              <a:rPr lang="ru-RU" dirty="0">
                <a:solidFill>
                  <a:srgbClr val="333333"/>
                </a:solidFill>
                <a:latin typeface="Times New Roman" panose="02020603050405020304" pitchFamily="18" charset="0"/>
                <a:cs typeface="Times New Roman" panose="02020603050405020304" pitchFamily="18" charset="0"/>
              </a:rPr>
              <a:t>— духовные размышления Пьера.</a:t>
            </a:r>
            <a:endParaRPr lang="ru-RU" b="0" i="0" dirty="0">
              <a:solidFill>
                <a:srgbClr val="333333"/>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931985"/>
          </a:xfrm>
        </p:spPr>
        <p:txBody>
          <a:bodyPr anchor="t">
            <a:noAutofit/>
          </a:bodyPr>
          <a:lstStyle/>
          <a:p>
            <a:pPr algn="ctr"/>
            <a:r>
              <a:rPr lang="ru-RU" sz="2400" b="0" dirty="0">
                <a:solidFill>
                  <a:srgbClr val="FF0000"/>
                </a:solidFill>
                <a:latin typeface="Times New Roman" panose="02020603050405020304" pitchFamily="18" charset="0"/>
                <a:cs typeface="Times New Roman" panose="02020603050405020304" pitchFamily="18" charset="0"/>
              </a:rPr>
              <a:t>В </a:t>
            </a:r>
            <a:r>
              <a:rPr lang="ru-RU" sz="2400" b="0" dirty="0" smtClean="0">
                <a:solidFill>
                  <a:srgbClr val="FF0000"/>
                </a:solidFill>
                <a:latin typeface="Times New Roman" panose="02020603050405020304" pitchFamily="18" charset="0"/>
                <a:cs typeface="Times New Roman" panose="02020603050405020304" pitchFamily="18" charset="0"/>
              </a:rPr>
              <a:t>2025/26 </a:t>
            </a:r>
            <a:r>
              <a:rPr lang="ru-RU" sz="2400" b="0" dirty="0">
                <a:solidFill>
                  <a:srgbClr val="FF0000"/>
                </a:solidFill>
                <a:latin typeface="Times New Roman" panose="02020603050405020304" pitchFamily="18" charset="0"/>
                <a:cs typeface="Times New Roman" panose="02020603050405020304" pitchFamily="18" charset="0"/>
              </a:rPr>
              <a:t>учебном году на экзамене </a:t>
            </a:r>
            <a:r>
              <a:rPr lang="ru-RU" sz="2400" b="0" dirty="0" smtClean="0">
                <a:solidFill>
                  <a:srgbClr val="FF0000"/>
                </a:solidFill>
                <a:latin typeface="Times New Roman" panose="02020603050405020304" pitchFamily="18" charset="0"/>
                <a:cs typeface="Times New Roman" panose="02020603050405020304" pitchFamily="18" charset="0"/>
              </a:rPr>
              <a:t>будут </a:t>
            </a:r>
            <a:r>
              <a:rPr lang="ru-RU" sz="2400" b="0" dirty="0">
                <a:solidFill>
                  <a:srgbClr val="FF0000"/>
                </a:solidFill>
                <a:latin typeface="Times New Roman" panose="02020603050405020304" pitchFamily="18" charset="0"/>
                <a:cs typeface="Times New Roman" panose="02020603050405020304" pitchFamily="18" charset="0"/>
              </a:rPr>
              <a:t>темы, которые уже использовались в прошлые годы (в закрытом банке ФИПИ их </a:t>
            </a:r>
            <a:r>
              <a:rPr lang="ru-RU" sz="2400" b="0" dirty="0" smtClean="0">
                <a:solidFill>
                  <a:srgbClr val="FF0000"/>
                </a:solidFill>
                <a:latin typeface="Times New Roman" panose="02020603050405020304" pitchFamily="18" charset="0"/>
                <a:cs typeface="Times New Roman" panose="02020603050405020304" pitchFamily="18" charset="0"/>
              </a:rPr>
              <a:t>около двух тысяч).</a:t>
            </a:r>
            <a:endParaRPr lang="ru-RU" sz="2400"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109904" y="1213338"/>
            <a:ext cx="12082096" cy="5551243"/>
          </a:xfrm>
        </p:spPr>
        <p:txBody>
          <a:bodyPr>
            <a:normAutofit lnSpcReduction="10000"/>
          </a:bodyPr>
          <a:lstStyle/>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1. </a:t>
            </a:r>
            <a:r>
              <a:rPr lang="ru-RU" sz="2400" dirty="0">
                <a:solidFill>
                  <a:srgbClr val="0070C0"/>
                </a:solidFill>
                <a:latin typeface="Times New Roman" panose="02020603050405020304" pitchFamily="18" charset="0"/>
                <a:cs typeface="Times New Roman" panose="02020603050405020304" pitchFamily="18" charset="0"/>
              </a:rPr>
              <a:t>Духовно-нравственные ориентиры в жизни </a:t>
            </a:r>
            <a:r>
              <a:rPr lang="ru-RU" sz="2400" dirty="0" smtClean="0">
                <a:solidFill>
                  <a:srgbClr val="0070C0"/>
                </a:solidFill>
                <a:latin typeface="Times New Roman" panose="02020603050405020304" pitchFamily="18" charset="0"/>
                <a:cs typeface="Times New Roman" panose="02020603050405020304" pitchFamily="18" charset="0"/>
              </a:rPr>
              <a:t>человека.</a:t>
            </a:r>
            <a:r>
              <a:rPr lang="ru-RU" sz="2400" dirty="0">
                <a:solidFill>
                  <a:srgbClr val="0070C0"/>
                </a:solidFill>
                <a:latin typeface="Times New Roman" panose="02020603050405020304" pitchFamily="18" charset="0"/>
                <a:cs typeface="Times New Roman" panose="02020603050405020304" pitchFamily="18" charset="0"/>
              </a:rPr>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1.1. Внутренний мир человека и его личностные </a:t>
            </a:r>
            <a:r>
              <a:rPr lang="ru-RU" sz="2400" dirty="0" smtClean="0">
                <a:latin typeface="Times New Roman" panose="02020603050405020304" pitchFamily="18" charset="0"/>
                <a:cs typeface="Times New Roman" panose="02020603050405020304" pitchFamily="18" charset="0"/>
              </a:rPr>
              <a:t>качества.</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1.2. Отношение человека к другому человеку (окружению), нравственные идеалы и выбор между добром и </a:t>
            </a:r>
            <a:r>
              <a:rPr lang="ru-RU" sz="2400" dirty="0" smtClean="0">
                <a:latin typeface="Times New Roman" panose="02020603050405020304" pitchFamily="18" charset="0"/>
                <a:cs typeface="Times New Roman" panose="02020603050405020304" pitchFamily="18" charset="0"/>
              </a:rPr>
              <a:t>злом.</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1.3. Познание человеком самого </a:t>
            </a:r>
            <a:r>
              <a:rPr lang="ru-RU" sz="2400" dirty="0" smtClean="0">
                <a:latin typeface="Times New Roman" panose="02020603050405020304" pitchFamily="18" charset="0"/>
                <a:cs typeface="Times New Roman" panose="02020603050405020304" pitchFamily="18" charset="0"/>
              </a:rPr>
              <a:t>себя.</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1.4. Свобода человека и </a:t>
            </a:r>
            <a:r>
              <a:rPr lang="ru-RU" sz="2400" dirty="0" smtClean="0">
                <a:latin typeface="Times New Roman" panose="02020603050405020304" pitchFamily="18" charset="0"/>
                <a:cs typeface="Times New Roman" panose="02020603050405020304" pitchFamily="18" charset="0"/>
              </a:rPr>
              <a:t>её ограничения.</a:t>
            </a:r>
          </a:p>
          <a:p>
            <a:pPr>
              <a:lnSpc>
                <a:spcPct val="100000"/>
              </a:lnSpc>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2</a:t>
            </a:r>
            <a:r>
              <a:rPr lang="ru-RU" sz="2400" dirty="0">
                <a:latin typeface="Times New Roman" panose="02020603050405020304" pitchFamily="18" charset="0"/>
                <a:cs typeface="Times New Roman" panose="02020603050405020304" pitchFamily="18" charset="0"/>
              </a:rPr>
              <a:t>. </a:t>
            </a:r>
            <a:r>
              <a:rPr lang="ru-RU" sz="2400" dirty="0">
                <a:solidFill>
                  <a:srgbClr val="0070C0"/>
                </a:solidFill>
                <a:latin typeface="Times New Roman" panose="02020603050405020304" pitchFamily="18" charset="0"/>
                <a:cs typeface="Times New Roman" panose="02020603050405020304" pitchFamily="18" charset="0"/>
              </a:rPr>
              <a:t>Семья, общество, Отечество в жизни </a:t>
            </a:r>
            <a:r>
              <a:rPr lang="ru-RU" sz="2400" dirty="0" smtClean="0">
                <a:solidFill>
                  <a:srgbClr val="0070C0"/>
                </a:solidFill>
                <a:latin typeface="Times New Roman" panose="02020603050405020304" pitchFamily="18" charset="0"/>
                <a:cs typeface="Times New Roman" panose="02020603050405020304" pitchFamily="18" charset="0"/>
              </a:rPr>
              <a:t>человека.</a:t>
            </a:r>
            <a:r>
              <a:rPr lang="ru-RU" sz="2400" dirty="0">
                <a:solidFill>
                  <a:srgbClr val="0070C0"/>
                </a:solidFill>
                <a:latin typeface="Times New Roman" panose="02020603050405020304" pitchFamily="18" charset="0"/>
                <a:cs typeface="Times New Roman" panose="02020603050405020304" pitchFamily="18" charset="0"/>
              </a:rPr>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2.1. Семья, род; семейные ценности и </a:t>
            </a:r>
            <a:r>
              <a:rPr lang="ru-RU" sz="2400" dirty="0" smtClean="0">
                <a:latin typeface="Times New Roman" panose="02020603050405020304" pitchFamily="18" charset="0"/>
                <a:cs typeface="Times New Roman" panose="02020603050405020304" pitchFamily="18" charset="0"/>
              </a:rPr>
              <a:t>традиции.</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2.2. Человек и </a:t>
            </a:r>
            <a:r>
              <a:rPr lang="ru-RU" sz="2400" dirty="0" smtClean="0">
                <a:latin typeface="Times New Roman" panose="02020603050405020304" pitchFamily="18" charset="0"/>
                <a:cs typeface="Times New Roman" panose="02020603050405020304" pitchFamily="18" charset="0"/>
              </a:rPr>
              <a:t>общество.</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2.3. Родина, государство, гражданская </a:t>
            </a:r>
            <a:r>
              <a:rPr lang="ru-RU" sz="2400" dirty="0" smtClean="0">
                <a:latin typeface="Times New Roman" panose="02020603050405020304" pitchFamily="18" charset="0"/>
                <a:cs typeface="Times New Roman" panose="02020603050405020304" pitchFamily="18" charset="0"/>
              </a:rPr>
              <a:t>позиция</a:t>
            </a:r>
          </a:p>
          <a:p>
            <a:pPr marL="0" indent="0">
              <a:lnSpc>
                <a:spcPct val="100000"/>
              </a:lnSpc>
              <a:buNone/>
            </a:pP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человека, традиции.</a:t>
            </a:r>
            <a:endParaRPr lang="ru-RU" sz="2400" dirty="0">
              <a:latin typeface="Times New Roman" panose="02020603050405020304" pitchFamily="18" charset="0"/>
              <a:cs typeface="Times New Roman" panose="02020603050405020304" pitchFamily="18" charset="0"/>
            </a:endParaRP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3. </a:t>
            </a:r>
            <a:r>
              <a:rPr lang="ru-RU" sz="2400" dirty="0">
                <a:solidFill>
                  <a:srgbClr val="0070C0"/>
                </a:solidFill>
                <a:latin typeface="Times New Roman" panose="02020603050405020304" pitchFamily="18" charset="0"/>
                <a:cs typeface="Times New Roman" panose="02020603050405020304" pitchFamily="18" charset="0"/>
              </a:rPr>
              <a:t>Природа и культура в жизни </a:t>
            </a:r>
            <a:r>
              <a:rPr lang="ru-RU" sz="2400" dirty="0" smtClean="0">
                <a:solidFill>
                  <a:srgbClr val="0070C0"/>
                </a:solidFill>
                <a:latin typeface="Times New Roman" panose="02020603050405020304" pitchFamily="18" charset="0"/>
                <a:cs typeface="Times New Roman" panose="02020603050405020304" pitchFamily="18" charset="0"/>
              </a:rPr>
              <a:t>человека.</a:t>
            </a:r>
            <a:r>
              <a:rPr lang="ru-RU" sz="2400" dirty="0">
                <a:solidFill>
                  <a:srgbClr val="0070C0"/>
                </a:solidFill>
                <a:latin typeface="Times New Roman" panose="02020603050405020304" pitchFamily="18" charset="0"/>
                <a:cs typeface="Times New Roman" panose="02020603050405020304" pitchFamily="18" charset="0"/>
              </a:rPr>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3.1. Природа и </a:t>
            </a:r>
            <a:r>
              <a:rPr lang="ru-RU" sz="2400" dirty="0" smtClean="0">
                <a:latin typeface="Times New Roman" panose="02020603050405020304" pitchFamily="18" charset="0"/>
                <a:cs typeface="Times New Roman" panose="02020603050405020304" pitchFamily="18" charset="0"/>
              </a:rPr>
              <a:t>человек.</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3.2. Наука и </a:t>
            </a:r>
            <a:r>
              <a:rPr lang="ru-RU" sz="2400" dirty="0" smtClean="0">
                <a:latin typeface="Times New Roman" panose="02020603050405020304" pitchFamily="18" charset="0"/>
                <a:cs typeface="Times New Roman" panose="02020603050405020304" pitchFamily="18" charset="0"/>
              </a:rPr>
              <a:t>человек.</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3.3. Искусство и </a:t>
            </a:r>
            <a:r>
              <a:rPr lang="ru-RU" sz="2400" dirty="0" smtClean="0">
                <a:latin typeface="Times New Roman" panose="02020603050405020304" pitchFamily="18" charset="0"/>
                <a:cs typeface="Times New Roman" panose="02020603050405020304" pitchFamily="18" charset="0"/>
              </a:rPr>
              <a:t>человек.</a:t>
            </a: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6989885" y="3342457"/>
            <a:ext cx="5136172" cy="342212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0"/>
            <a:ext cx="11895991" cy="659423"/>
          </a:xfrm>
        </p:spPr>
        <p:txBody>
          <a:bodyPr anchor="t"/>
          <a:lstStyle/>
          <a:p>
            <a:r>
              <a:rPr lang="ru-RU" b="0" dirty="0" smtClean="0">
                <a:solidFill>
                  <a:srgbClr val="FF0000"/>
                </a:solidFill>
                <a:latin typeface="Times New Roman" panose="02020603050405020304" pitchFamily="18" charset="0"/>
                <a:cs typeface="Times New Roman" panose="02020603050405020304" pitchFamily="18" charset="0"/>
              </a:rPr>
              <a:t>Пример сочинения.</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228599" y="390588"/>
            <a:ext cx="11895991" cy="6533263"/>
          </a:xfrm>
          <a:prstGeom prst="rect">
            <a:avLst/>
          </a:prstGeom>
        </p:spPr>
        <p:txBody>
          <a:bodyPr wrap="square">
            <a:spAutoFit/>
          </a:bodyPr>
          <a:lstStyle/>
          <a:p>
            <a:pPr algn="r">
              <a:lnSpc>
                <a:spcPct val="107000"/>
              </a:lnSpc>
              <a:spcAft>
                <a:spcPts val="8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Способна ли природа воспитывать человека?</a:t>
            </a:r>
            <a:endParaRPr lang="ru-RU" sz="20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Все мы восхищаемся красотой природы, восторгаемся её величием, любуемся её чудесами. Но природа не только вызывает чувство восторга – она способна воспитывать человека и даже полностью менять его характер. Чтобы подтвердить свои слова, приведу два примера из русской и мировой литературы.</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В рассказе «Любовь к жизни» Джека Лондона повествуется о двух золотоискателях, которые, намыв по пятнадцать фунтов золота, возвращаются домой. Они, голодные, сильно уставшие, идут по суровому северному краю. Читателям очевидно, что смыслом жизни этих людей является богатство, которое приносит золото. Но случилось непредвиденное: второй путник, переходя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ледяную </a:t>
            </a:r>
            <a:r>
              <a:rPr lang="ru-RU" sz="1400" dirty="0">
                <a:latin typeface="Times New Roman" panose="02020603050405020304" pitchFamily="18" charset="0"/>
                <a:ea typeface="Calibri" panose="020F0502020204030204" pitchFamily="34" charset="0"/>
                <a:cs typeface="Times New Roman" panose="02020603050405020304" pitchFamily="18" charset="0"/>
              </a:rPr>
              <a:t>речку, вывихнул ногу. Билл его бросил. Начинается поединок за жизнь. Превозмогая сильную боль в ногах, испытывая нестерпимый голод, путник не отчаивается. Он ловит в лужах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пескариков</a:t>
            </a:r>
            <a:r>
              <a:rPr lang="ru-RU" sz="1400" dirty="0">
                <a:latin typeface="Times New Roman" panose="02020603050405020304" pitchFamily="18" charset="0"/>
                <a:ea typeface="Calibri" panose="020F0502020204030204" pitchFamily="34" charset="0"/>
                <a:cs typeface="Times New Roman" panose="02020603050405020304" pitchFamily="18" charset="0"/>
              </a:rPr>
              <a:t>, гоняется за куропатками, ест сырых птенчиков, грызёт кости оленёнка – делает всё, чтобы выжить. Постепенно он понимает, что препятствием на пути домой является золото, которое слишком тяжело нести. Тогда путник делит золото пополам. Одну половину тщательно пакует и оставляет на утёсе: он надеется за ней вернуться. Через какое-то время путник снова делит оставшееся золото пополам. Но одну половину он просто высыпает: золото в его глазах ещё представляет ценность. Позже герой выбрасывает остатки металла. Для него золото стало мусором. Выживал он как зверь. Однажды даже загрыз волка. Но природа сделала из него человека с большой буквы. Дойдя до хорошо знакомого кожаного мешочка с золотом, он не только не подумал забрать его, но даже не взял кости Билла, хотя понимал, что это единственная возможность поддержать силы. Путник был спасён. Но это был уже другой человек. В начале повествования смыслом его жизни было золото. В конце произведения он стал ценить саму жизнь. Природа освободила его от власти жёлтого металла.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Оставшись один на один с природой, герой рассказа «Тихое утро» Юрия Павловича Казакова тоже становится другим человеком. Яшка взял на рыбалку Володю. Всю дорогу к реке деревенский мальчишка злился на своего товарища. Его в москвиче раздражало всё. Рыбачили они тихим летним солнечным утром на речке, где был страшный омут, в котором дна не было, вода была ледяная и водились осьминоги (их своими глазами видел Мишка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Каюнёнок</a:t>
            </a:r>
            <a:r>
              <a:rPr lang="ru-RU" sz="1400" dirty="0">
                <a:latin typeface="Times New Roman" panose="02020603050405020304" pitchFamily="18" charset="0"/>
                <a:ea typeface="Calibri" panose="020F0502020204030204" pitchFamily="34" charset="0"/>
                <a:cs typeface="Times New Roman" panose="02020603050405020304" pitchFamily="18" charset="0"/>
              </a:rPr>
              <a:t>). Случилась беда. Володя начал тонуть. От злости Яшка чуть не разбил лицо мальчика комом земли с травой. Но спохватился и бросился за помощью в деревню. Сообразив, что бежать далеко, он в </a:t>
            </a:r>
            <a:r>
              <a:rPr lang="ru-RU" sz="1400">
                <a:latin typeface="Times New Roman" panose="02020603050405020304" pitchFamily="18" charset="0"/>
                <a:ea typeface="Calibri" panose="020F0502020204030204" pitchFamily="34" charset="0"/>
                <a:cs typeface="Times New Roman" panose="02020603050405020304" pitchFamily="18" charset="0"/>
              </a:rPr>
              <a:t>панике </a:t>
            </a:r>
            <a:r>
              <a:rPr lang="ru-RU" sz="1400" smtClean="0">
                <a:latin typeface="Times New Roman" panose="02020603050405020304" pitchFamily="18" charset="0"/>
                <a:ea typeface="Calibri" panose="020F0502020204030204" pitchFamily="34" charset="0"/>
                <a:cs typeface="Times New Roman" panose="02020603050405020304" pitchFamily="18" charset="0"/>
              </a:rPr>
              <a:t>кидается </a:t>
            </a:r>
            <a:r>
              <a:rPr lang="ru-RU" sz="1400" dirty="0">
                <a:latin typeface="Times New Roman" panose="02020603050405020304" pitchFamily="18" charset="0"/>
                <a:ea typeface="Calibri" panose="020F0502020204030204" pitchFamily="34" charset="0"/>
                <a:cs typeface="Times New Roman" panose="02020603050405020304" pitchFamily="18" charset="0"/>
              </a:rPr>
              <a:t>спасать Володю. Вода в омуте действительно была ледяная, дна не было. Осьминогов он там не увидел, но чуть не погиб. Только со второго раза Яшка вытащил друга. Он спас Володю. Но и сам воскрес духовно. До рыбалки душа Яшки смердела ненавистью к ближнему. Но оказавшись один на один с природой в борьбе за жизнь, он переродился. В его сердце поселилась любовь.</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Судьбы героев этих рассказов подтверждают мою мысль, что природа не только вызывает чувство восторга, но и способна воспитывать человека и даже полностью менять его характер.</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r"/>
            <a:r>
              <a:rPr lang="ru-RU" sz="1600" dirty="0" err="1">
                <a:latin typeface="Times New Roman" panose="02020603050405020304" pitchFamily="18" charset="0"/>
                <a:ea typeface="Calibri" panose="020F0502020204030204" pitchFamily="34" charset="0"/>
              </a:rPr>
              <a:t>Колебанова</a:t>
            </a:r>
            <a:r>
              <a:rPr lang="ru-RU" sz="1600" dirty="0">
                <a:latin typeface="Times New Roman" panose="02020603050405020304" pitchFamily="18" charset="0"/>
                <a:ea typeface="Calibri" panose="020F0502020204030204" pitchFamily="34" charset="0"/>
              </a:rPr>
              <a:t> Варвара</a:t>
            </a:r>
            <a:r>
              <a:rPr lang="ru-RU" sz="1600" dirty="0" smtClean="0">
                <a:latin typeface="Times New Roman" panose="02020603050405020304" pitchFamily="18" charset="0"/>
                <a:ea typeface="Calibri" panose="020F0502020204030204" pitchFamily="34" charset="0"/>
              </a:rPr>
              <a:t>.</a:t>
            </a:r>
            <a:endParaRPr lang="ru-RU" sz="1600" dirty="0"/>
          </a:p>
        </p:txBody>
      </p:sp>
    </p:spTree>
    <p:extLst>
      <p:ext uri="{BB962C8B-B14F-4D97-AF65-F5344CB8AC3E}">
        <p14:creationId xmlns:p14="http://schemas.microsoft.com/office/powerpoint/2010/main" xmlns="" val="151677197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753688"/>
          </a:xfrm>
        </p:spPr>
        <p:txBody>
          <a:bodyPr anchor="t"/>
          <a:lstStyle/>
          <a:p>
            <a:pPr algn="ctr"/>
            <a:r>
              <a:rPr lang="ru-RU" b="0" dirty="0" smtClean="0">
                <a:solidFill>
                  <a:srgbClr val="FF0000"/>
                </a:solidFill>
                <a:latin typeface="Times New Roman" panose="02020603050405020304" pitchFamily="18" charset="0"/>
                <a:cs typeface="Times New Roman" panose="02020603050405020304" pitchFamily="18" charset="0"/>
              </a:rPr>
              <a:t>Объяснения </a:t>
            </a:r>
            <a:r>
              <a:rPr lang="ru-RU" b="0" dirty="0">
                <a:solidFill>
                  <a:srgbClr val="FF0000"/>
                </a:solidFill>
                <a:latin typeface="Times New Roman" panose="02020603050405020304" pitchFamily="18" charset="0"/>
                <a:cs typeface="Times New Roman" panose="02020603050405020304" pitchFamily="18" charset="0"/>
              </a:rPr>
              <a:t>к разделам тем итогового </a:t>
            </a:r>
            <a:r>
              <a:rPr lang="ru-RU" b="0" dirty="0" smtClean="0">
                <a:solidFill>
                  <a:srgbClr val="FF0000"/>
                </a:solidFill>
                <a:latin typeface="Times New Roman" panose="02020603050405020304" pitchFamily="18" charset="0"/>
                <a:cs typeface="Times New Roman" panose="02020603050405020304" pitchFamily="18" charset="0"/>
              </a:rPr>
              <a:t>сочинения.</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5" name="Содержимое 4"/>
          <p:cNvSpPr>
            <a:spLocks noGrp="1"/>
          </p:cNvSpPr>
          <p:nvPr>
            <p:ph idx="1"/>
          </p:nvPr>
        </p:nvSpPr>
        <p:spPr>
          <a:xfrm>
            <a:off x="219808" y="753688"/>
            <a:ext cx="11972192" cy="6104312"/>
          </a:xfrm>
        </p:spPr>
        <p:txBody>
          <a:bodyPr>
            <a:normAutofit/>
          </a:bodyPr>
          <a:lstStyle/>
          <a:p>
            <a:pPr fontAlgn="base">
              <a:buNone/>
            </a:pPr>
            <a:r>
              <a:rPr lang="ru-RU" sz="2400" dirty="0">
                <a:solidFill>
                  <a:srgbClr val="0070C0"/>
                </a:solidFill>
                <a:latin typeface="Times New Roman" panose="02020603050405020304" pitchFamily="18" charset="0"/>
                <a:cs typeface="Times New Roman" panose="02020603050405020304" pitchFamily="18" charset="0"/>
              </a:rPr>
              <a:t>Раздел 1. Духовно-нравственные ориентиры в жизни </a:t>
            </a:r>
            <a:r>
              <a:rPr lang="ru-RU" sz="2400" dirty="0" smtClean="0">
                <a:solidFill>
                  <a:srgbClr val="0070C0"/>
                </a:solidFill>
                <a:latin typeface="Times New Roman" panose="02020603050405020304" pitchFamily="18" charset="0"/>
                <a:cs typeface="Times New Roman" panose="02020603050405020304" pitchFamily="18" charset="0"/>
              </a:rPr>
              <a:t>человека.</a:t>
            </a:r>
            <a:endParaRPr lang="ru-RU" sz="2400" dirty="0">
              <a:solidFill>
                <a:srgbClr val="0070C0"/>
              </a:solidFill>
              <a:latin typeface="Times New Roman" panose="02020603050405020304" pitchFamily="18" charset="0"/>
              <a:cs typeface="Times New Roman" panose="02020603050405020304" pitchFamily="18" charset="0"/>
            </a:endParaRPr>
          </a:p>
          <a:p>
            <a:pPr marL="0" indent="0" fontAlgn="base">
              <a:buNone/>
            </a:pPr>
            <a:r>
              <a:rPr lang="ru-RU" sz="2400" dirty="0">
                <a:solidFill>
                  <a:srgbClr val="00B050"/>
                </a:solidFill>
                <a:latin typeface="Times New Roman" panose="02020603050405020304" pitchFamily="18" charset="0"/>
                <a:cs typeface="Times New Roman" panose="02020603050405020304" pitchFamily="18" charset="0"/>
              </a:rPr>
              <a:t>Темы этого </a:t>
            </a:r>
            <a:r>
              <a:rPr lang="ru-RU" sz="2400" dirty="0" smtClean="0">
                <a:solidFill>
                  <a:srgbClr val="00B050"/>
                </a:solidFill>
                <a:latin typeface="Times New Roman" panose="02020603050405020304" pitchFamily="18" charset="0"/>
                <a:cs typeface="Times New Roman" panose="02020603050405020304" pitchFamily="18" charset="0"/>
              </a:rPr>
              <a:t>раздела:</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связаны </a:t>
            </a:r>
            <a:r>
              <a:rPr lang="ru-RU" sz="2400" dirty="0">
                <a:latin typeface="Times New Roman" panose="02020603050405020304" pitchFamily="18" charset="0"/>
                <a:cs typeface="Times New Roman" panose="02020603050405020304" pitchFamily="18" charset="0"/>
              </a:rPr>
              <a:t>с вопросами, которые человек задаёт себе сам, в том </a:t>
            </a:r>
            <a:r>
              <a:rPr lang="ru-RU" sz="2400" dirty="0" smtClean="0">
                <a:latin typeface="Times New Roman" panose="02020603050405020304" pitchFamily="18" charset="0"/>
                <a:cs typeface="Times New Roman" panose="02020603050405020304" pitchFamily="18" charset="0"/>
              </a:rPr>
              <a:t>числе, делая нравственный выбор;</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нацеливают </a:t>
            </a:r>
            <a:r>
              <a:rPr lang="ru-RU" sz="2400" dirty="0">
                <a:latin typeface="Times New Roman" panose="02020603050405020304" pitchFamily="18" charset="0"/>
                <a:cs typeface="Times New Roman" panose="02020603050405020304" pitchFamily="18" charset="0"/>
              </a:rPr>
              <a:t>на рассуждение о нравственных идеалах и моральных нормах, сиюминутном и вечном, добре и зле, о свободе и </a:t>
            </a:r>
            <a:r>
              <a:rPr lang="ru-RU" sz="2400" dirty="0" smtClean="0">
                <a:latin typeface="Times New Roman" panose="02020603050405020304" pitchFamily="18" charset="0"/>
                <a:cs typeface="Times New Roman" panose="02020603050405020304" pitchFamily="18" charset="0"/>
              </a:rPr>
              <a:t>ответственности;</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касаются </a:t>
            </a:r>
            <a:r>
              <a:rPr lang="ru-RU" sz="2400" dirty="0">
                <a:latin typeface="Times New Roman" panose="02020603050405020304" pitchFamily="18" charset="0"/>
                <a:cs typeface="Times New Roman" panose="02020603050405020304" pitchFamily="18" charset="0"/>
              </a:rPr>
              <a:t>размышлений о смысле жизни, гуманном и антигуманном поступках, их мотивах, причинах внутреннего разлада и об угрызениях </a:t>
            </a:r>
            <a:r>
              <a:rPr lang="ru-RU" sz="2400" dirty="0" smtClean="0">
                <a:latin typeface="Times New Roman" panose="02020603050405020304" pitchFamily="18" charset="0"/>
                <a:cs typeface="Times New Roman" panose="02020603050405020304" pitchFamily="18" charset="0"/>
              </a:rPr>
              <a:t>совести;</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позволяют </a:t>
            </a:r>
            <a:r>
              <a:rPr lang="ru-RU" sz="2400" dirty="0">
                <a:latin typeface="Times New Roman" panose="02020603050405020304" pitchFamily="18" charset="0"/>
                <a:cs typeface="Times New Roman" panose="02020603050405020304" pitchFamily="18" charset="0"/>
              </a:rPr>
              <a:t>задуматься об образе жизни человека, о выборе им жизненного пути, значимой цели и средствах её достижения, любви и </a:t>
            </a:r>
            <a:r>
              <a:rPr lang="ru-RU" sz="2400" dirty="0" smtClean="0">
                <a:latin typeface="Times New Roman" panose="02020603050405020304" pitchFamily="18" charset="0"/>
                <a:cs typeface="Times New Roman" panose="02020603050405020304" pitchFamily="18" charset="0"/>
              </a:rPr>
              <a:t>дружбе;</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побуждают </a:t>
            </a:r>
            <a:r>
              <a:rPr lang="ru-RU" sz="2400" dirty="0">
                <a:latin typeface="Times New Roman" panose="02020603050405020304" pitchFamily="18" charset="0"/>
                <a:cs typeface="Times New Roman" panose="02020603050405020304" pitchFamily="18" charset="0"/>
              </a:rPr>
              <a:t>к самоанализу, осмыслению опыта других людей (или поступков литературных героев), стремящихся понять себя.</a:t>
            </a: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184638" y="79131"/>
            <a:ext cx="12007362" cy="6611815"/>
          </a:xfrm>
        </p:spPr>
        <p:txBody>
          <a:bodyPr/>
          <a:lstStyle/>
          <a:p>
            <a:pPr fontAlgn="base">
              <a:buNone/>
            </a:pPr>
            <a:r>
              <a:rPr lang="ru-RU" sz="3200" dirty="0">
                <a:solidFill>
                  <a:srgbClr val="0070C0"/>
                </a:solidFill>
                <a:latin typeface="Times New Roman" panose="02020603050405020304" pitchFamily="18" charset="0"/>
                <a:cs typeface="Times New Roman" panose="02020603050405020304" pitchFamily="18" charset="0"/>
              </a:rPr>
              <a:t>Раздел 2. Семья, общество, Отечество в жизни </a:t>
            </a:r>
            <a:r>
              <a:rPr lang="ru-RU" sz="3200" dirty="0" smtClean="0">
                <a:solidFill>
                  <a:srgbClr val="0070C0"/>
                </a:solidFill>
                <a:latin typeface="Times New Roman" panose="02020603050405020304" pitchFamily="18" charset="0"/>
                <a:cs typeface="Times New Roman" panose="02020603050405020304" pitchFamily="18" charset="0"/>
              </a:rPr>
              <a:t>человека.</a:t>
            </a:r>
            <a:endParaRPr lang="ru-RU" sz="3200" dirty="0">
              <a:solidFill>
                <a:srgbClr val="0070C0"/>
              </a:solidFill>
              <a:latin typeface="Times New Roman" panose="02020603050405020304" pitchFamily="18" charset="0"/>
              <a:cs typeface="Times New Roman" panose="02020603050405020304" pitchFamily="18" charset="0"/>
            </a:endParaRPr>
          </a:p>
          <a:p>
            <a:pPr marL="0" indent="0" fontAlgn="base">
              <a:buClr>
                <a:srgbClr val="C00000"/>
              </a:buClr>
              <a:buNone/>
            </a:pPr>
            <a:endParaRPr lang="ru-RU" sz="2400" dirty="0" smtClean="0">
              <a:solidFill>
                <a:srgbClr val="00B050"/>
              </a:solidFill>
              <a:latin typeface="Times New Roman" panose="02020603050405020304" pitchFamily="18" charset="0"/>
              <a:cs typeface="Times New Roman" panose="02020603050405020304" pitchFamily="18" charset="0"/>
            </a:endParaRPr>
          </a:p>
          <a:p>
            <a:pPr marL="0" indent="0" fontAlgn="base">
              <a:buClr>
                <a:srgbClr val="C00000"/>
              </a:buClr>
              <a:buNone/>
            </a:pPr>
            <a:r>
              <a:rPr lang="ru-RU" sz="2400" dirty="0" smtClean="0">
                <a:solidFill>
                  <a:srgbClr val="00B050"/>
                </a:solidFill>
                <a:latin typeface="Times New Roman" panose="02020603050405020304" pitchFamily="18" charset="0"/>
                <a:cs typeface="Times New Roman" panose="02020603050405020304" pitchFamily="18" charset="0"/>
              </a:rPr>
              <a:t>Темы </a:t>
            </a:r>
            <a:r>
              <a:rPr lang="ru-RU" sz="2400" dirty="0">
                <a:solidFill>
                  <a:srgbClr val="00B050"/>
                </a:solidFill>
                <a:latin typeface="Times New Roman" panose="02020603050405020304" pitchFamily="18" charset="0"/>
                <a:cs typeface="Times New Roman" panose="02020603050405020304" pitchFamily="18" charset="0"/>
              </a:rPr>
              <a:t>этого </a:t>
            </a:r>
            <a:r>
              <a:rPr lang="ru-RU" sz="2400" dirty="0" smtClean="0">
                <a:solidFill>
                  <a:srgbClr val="00B050"/>
                </a:solidFill>
                <a:latin typeface="Times New Roman" panose="02020603050405020304" pitchFamily="18" charset="0"/>
                <a:cs typeface="Times New Roman" panose="02020603050405020304" pitchFamily="18" charset="0"/>
              </a:rPr>
              <a:t>раздела:</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связаны </a:t>
            </a:r>
            <a:r>
              <a:rPr lang="ru-RU" sz="2400" dirty="0">
                <a:latin typeface="Times New Roman" panose="02020603050405020304" pitchFamily="18" charset="0"/>
                <a:cs typeface="Times New Roman" panose="02020603050405020304" pitchFamily="18" charset="0"/>
              </a:rPr>
              <a:t>со взглядом на человека как представителя семьи, </a:t>
            </a:r>
            <a:r>
              <a:rPr lang="ru-RU" sz="2400" dirty="0" smtClean="0">
                <a:latin typeface="Times New Roman" panose="02020603050405020304" pitchFamily="18" charset="0"/>
                <a:cs typeface="Times New Roman" panose="02020603050405020304" pitchFamily="18" charset="0"/>
              </a:rPr>
              <a:t>общества</a:t>
            </a:r>
            <a:r>
              <a:rPr lang="ru-RU" sz="2400" dirty="0">
                <a:latin typeface="Times New Roman" panose="02020603050405020304" pitchFamily="18" charset="0"/>
                <a:cs typeface="Times New Roman" panose="02020603050405020304" pitchFamily="18" charset="0"/>
              </a:rPr>
              <a:t>, народа, поколения, </a:t>
            </a:r>
            <a:r>
              <a:rPr lang="ru-RU" sz="2400" dirty="0" smtClean="0">
                <a:latin typeface="Times New Roman" panose="02020603050405020304" pitchFamily="18" charset="0"/>
                <a:cs typeface="Times New Roman" panose="02020603050405020304" pitchFamily="18" charset="0"/>
              </a:rPr>
              <a:t>эпохи;</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нацеливают </a:t>
            </a:r>
            <a:r>
              <a:rPr lang="ru-RU" sz="2400" dirty="0">
                <a:latin typeface="Times New Roman" panose="02020603050405020304" pitchFamily="18" charset="0"/>
                <a:cs typeface="Times New Roman" panose="02020603050405020304" pitchFamily="18" charset="0"/>
              </a:rPr>
              <a:t>на размышление о семейных и общественных ценностях, традициях и обычаях, межличностных отношениях и влиянии среды на </a:t>
            </a:r>
            <a:r>
              <a:rPr lang="ru-RU" sz="2400" dirty="0" smtClean="0">
                <a:latin typeface="Times New Roman" panose="02020603050405020304" pitchFamily="18" charset="0"/>
                <a:cs typeface="Times New Roman" panose="02020603050405020304" pitchFamily="18" charset="0"/>
              </a:rPr>
              <a:t>человека;</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касаются </a:t>
            </a:r>
            <a:r>
              <a:rPr lang="ru-RU" sz="2400" dirty="0">
                <a:latin typeface="Times New Roman" panose="02020603050405020304" pitchFamily="18" charset="0"/>
                <a:cs typeface="Times New Roman" panose="02020603050405020304" pitchFamily="18" charset="0"/>
              </a:rPr>
              <a:t>вопросов исторического времени, гражданских идеалов, важности сохранения исторической памяти, роли личности в </a:t>
            </a:r>
            <a:r>
              <a:rPr lang="ru-RU" sz="2400" dirty="0" smtClean="0">
                <a:latin typeface="Times New Roman" panose="02020603050405020304" pitchFamily="18" charset="0"/>
                <a:cs typeface="Times New Roman" panose="02020603050405020304" pitchFamily="18" charset="0"/>
              </a:rPr>
              <a:t>истории;</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позволяют </a:t>
            </a:r>
            <a:r>
              <a:rPr lang="ru-RU" sz="2400" dirty="0">
                <a:latin typeface="Times New Roman" panose="02020603050405020304" pitchFamily="18" charset="0"/>
                <a:cs typeface="Times New Roman" panose="02020603050405020304" pitchFamily="18" charset="0"/>
              </a:rPr>
              <a:t>задуматься о славе и бесславии, личном и общественном, своём вкладе в </a:t>
            </a:r>
            <a:r>
              <a:rPr lang="ru-RU" sz="2400" dirty="0" smtClean="0">
                <a:latin typeface="Times New Roman" panose="02020603050405020304" pitchFamily="18" charset="0"/>
                <a:cs typeface="Times New Roman" panose="02020603050405020304" pitchFamily="18" charset="0"/>
              </a:rPr>
              <a:t>общественную жизнь;</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побуждают </a:t>
            </a:r>
            <a:r>
              <a:rPr lang="ru-RU" sz="2400" dirty="0">
                <a:latin typeface="Times New Roman" panose="02020603050405020304" pitchFamily="18" charset="0"/>
                <a:cs typeface="Times New Roman" panose="02020603050405020304" pitchFamily="18" charset="0"/>
              </a:rPr>
              <a:t>рассуждать об образовании и о воспитании, споре поколений и об общественном благополучии, о народном подвиге и направлениях развития общества</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184638" y="96715"/>
            <a:ext cx="12007362" cy="6444762"/>
          </a:xfrm>
        </p:spPr>
        <p:txBody>
          <a:bodyPr/>
          <a:lstStyle/>
          <a:p>
            <a:pPr fontAlgn="base">
              <a:buNone/>
            </a:pPr>
            <a:r>
              <a:rPr lang="ru-RU" sz="3200" dirty="0">
                <a:solidFill>
                  <a:srgbClr val="0070C0"/>
                </a:solidFill>
                <a:latin typeface="Times New Roman" panose="02020603050405020304" pitchFamily="18" charset="0"/>
                <a:cs typeface="Times New Roman" panose="02020603050405020304" pitchFamily="18" charset="0"/>
              </a:rPr>
              <a:t>Раздел 3. Природа и культура в жизни </a:t>
            </a:r>
            <a:r>
              <a:rPr lang="ru-RU" sz="3200" dirty="0" smtClean="0">
                <a:solidFill>
                  <a:srgbClr val="0070C0"/>
                </a:solidFill>
                <a:latin typeface="Times New Roman" panose="02020603050405020304" pitchFamily="18" charset="0"/>
                <a:cs typeface="Times New Roman" panose="02020603050405020304" pitchFamily="18" charset="0"/>
              </a:rPr>
              <a:t>человека.</a:t>
            </a:r>
            <a:endParaRPr lang="ru-RU" sz="3200" dirty="0">
              <a:solidFill>
                <a:srgbClr val="0070C0"/>
              </a:solidFill>
              <a:latin typeface="Times New Roman" panose="02020603050405020304" pitchFamily="18" charset="0"/>
              <a:cs typeface="Times New Roman" panose="02020603050405020304" pitchFamily="18" charset="0"/>
            </a:endParaRPr>
          </a:p>
          <a:p>
            <a:pPr marL="0" indent="0" fontAlgn="base">
              <a:buNone/>
            </a:pPr>
            <a:endParaRPr lang="ru-RU" sz="2400" dirty="0" smtClean="0">
              <a:solidFill>
                <a:srgbClr val="00B050"/>
              </a:solidFill>
              <a:latin typeface="Times New Roman" panose="02020603050405020304" pitchFamily="18" charset="0"/>
              <a:cs typeface="Times New Roman" panose="02020603050405020304" pitchFamily="18" charset="0"/>
            </a:endParaRPr>
          </a:p>
          <a:p>
            <a:pPr marL="0" indent="0" fontAlgn="base">
              <a:buNone/>
            </a:pPr>
            <a:r>
              <a:rPr lang="ru-RU" sz="2400" dirty="0" smtClean="0">
                <a:solidFill>
                  <a:srgbClr val="00B050"/>
                </a:solidFill>
                <a:latin typeface="Times New Roman" panose="02020603050405020304" pitchFamily="18" charset="0"/>
                <a:cs typeface="Times New Roman" panose="02020603050405020304" pitchFamily="18" charset="0"/>
              </a:rPr>
              <a:t>Темы </a:t>
            </a:r>
            <a:r>
              <a:rPr lang="ru-RU" sz="2400" dirty="0">
                <a:solidFill>
                  <a:srgbClr val="00B050"/>
                </a:solidFill>
                <a:latin typeface="Times New Roman" panose="02020603050405020304" pitchFamily="18" charset="0"/>
                <a:cs typeface="Times New Roman" panose="02020603050405020304" pitchFamily="18" charset="0"/>
              </a:rPr>
              <a:t>этого </a:t>
            </a:r>
            <a:r>
              <a:rPr lang="ru-RU" sz="2400" dirty="0" smtClean="0">
                <a:solidFill>
                  <a:srgbClr val="00B050"/>
                </a:solidFill>
                <a:latin typeface="Times New Roman" panose="02020603050405020304" pitchFamily="18" charset="0"/>
                <a:cs typeface="Times New Roman" panose="02020603050405020304" pitchFamily="18" charset="0"/>
              </a:rPr>
              <a:t>раздела:</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связаны </a:t>
            </a:r>
            <a:r>
              <a:rPr lang="ru-RU" sz="2400" dirty="0">
                <a:latin typeface="Times New Roman" panose="02020603050405020304" pitchFamily="18" charset="0"/>
                <a:cs typeface="Times New Roman" panose="02020603050405020304" pitchFamily="18" charset="0"/>
              </a:rPr>
              <a:t>с философскими, социальными, этическими, эстетическими проблемами, вопросами </a:t>
            </a:r>
            <a:r>
              <a:rPr lang="ru-RU" sz="2400" dirty="0" smtClean="0">
                <a:latin typeface="Times New Roman" panose="02020603050405020304" pitchFamily="18" charset="0"/>
                <a:cs typeface="Times New Roman" panose="02020603050405020304" pitchFamily="18" charset="0"/>
              </a:rPr>
              <a:t>экологии;</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нацеливают </a:t>
            </a:r>
            <a:r>
              <a:rPr lang="ru-RU" sz="2400" dirty="0">
                <a:latin typeface="Times New Roman" panose="02020603050405020304" pitchFamily="18" charset="0"/>
                <a:cs typeface="Times New Roman" panose="02020603050405020304" pitchFamily="18" charset="0"/>
              </a:rPr>
              <a:t>на рассуждение об искусстве и науке, о феномене таланта, ценности художественного творчества и научного поиска, о собственных предпочтениях или интересах в области искусства и </a:t>
            </a:r>
            <a:r>
              <a:rPr lang="ru-RU" sz="2400" dirty="0" smtClean="0">
                <a:latin typeface="Times New Roman" panose="02020603050405020304" pitchFamily="18" charset="0"/>
                <a:cs typeface="Times New Roman" panose="02020603050405020304" pitchFamily="18" charset="0"/>
              </a:rPr>
              <a:t>науки;</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касаются </a:t>
            </a:r>
            <a:r>
              <a:rPr lang="ru-RU" sz="2400" dirty="0">
                <a:latin typeface="Times New Roman" panose="02020603050405020304" pitchFamily="18" charset="0"/>
                <a:cs typeface="Times New Roman" panose="02020603050405020304" pitchFamily="18" charset="0"/>
              </a:rPr>
              <a:t>миссии художника и ответственности человека науки, значения великих творений искусства и научных открытий (в том числе в связи с юбилейными датами</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позволяют </a:t>
            </a:r>
            <a:r>
              <a:rPr lang="ru-RU" sz="2400" dirty="0">
                <a:latin typeface="Times New Roman" panose="02020603050405020304" pitchFamily="18" charset="0"/>
                <a:cs typeface="Times New Roman" panose="02020603050405020304" pitchFamily="18" charset="0"/>
              </a:rPr>
              <a:t>осмысливать роль культуры в жизни человека, важность исторической памяти, сохранения традиционных </a:t>
            </a:r>
            <a:r>
              <a:rPr lang="ru-RU" sz="2400" dirty="0" smtClean="0">
                <a:latin typeface="Times New Roman" panose="02020603050405020304" pitchFamily="18" charset="0"/>
                <a:cs typeface="Times New Roman" panose="02020603050405020304" pitchFamily="18" charset="0"/>
              </a:rPr>
              <a:t>ценностей;</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побуждают </a:t>
            </a:r>
            <a:r>
              <a:rPr lang="ru-RU" sz="2400" dirty="0">
                <a:latin typeface="Times New Roman" panose="02020603050405020304" pitchFamily="18" charset="0"/>
                <a:cs typeface="Times New Roman" panose="02020603050405020304" pitchFamily="18" charset="0"/>
              </a:rPr>
              <a:t>задуматься о взаимодействии человека и природы, направлениях развития культуры, влиянии искусства и новых технологий на человека</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5900" t="40625" r="45432" b="17500"/>
          <a:stretch>
            <a:fillRect/>
          </a:stretch>
        </p:blipFill>
        <p:spPr bwMode="auto">
          <a:xfrm>
            <a:off x="168549" y="289560"/>
            <a:ext cx="11920873" cy="629412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9B79DB3-88DF-A3EA-AD21-57A274107DE1}"/>
              </a:ext>
            </a:extLst>
          </p:cNvPr>
          <p:cNvSpPr>
            <a:spLocks noGrp="1"/>
          </p:cNvSpPr>
          <p:nvPr>
            <p:ph type="title"/>
          </p:nvPr>
        </p:nvSpPr>
        <p:spPr>
          <a:xfrm>
            <a:off x="1077362" y="163482"/>
            <a:ext cx="9950103" cy="1507376"/>
          </a:xfrm>
        </p:spPr>
        <p:txBody>
          <a:bodyPr/>
          <a:lstStyle/>
          <a:p>
            <a:r>
              <a:rPr lang="ru-RU" dirty="0"/>
              <a:t> </a:t>
            </a:r>
          </a:p>
        </p:txBody>
      </p:sp>
      <p:sp>
        <p:nvSpPr>
          <p:cNvPr id="5" name="Содержимое 4"/>
          <p:cNvSpPr>
            <a:spLocks noGrp="1"/>
          </p:cNvSpPr>
          <p:nvPr>
            <p:ph idx="1"/>
          </p:nvPr>
        </p:nvSpPr>
        <p:spPr>
          <a:xfrm>
            <a:off x="184638" y="163482"/>
            <a:ext cx="12007362" cy="5495192"/>
          </a:xfrm>
        </p:spPr>
        <p:txBody>
          <a:bodyPr>
            <a:normAutofit lnSpcReduction="10000"/>
          </a:bodyPr>
          <a:lstStyle/>
          <a:p>
            <a:pPr algn="ctr">
              <a:buNone/>
            </a:pPr>
            <a:r>
              <a:rPr lang="ru-RU" sz="3200" dirty="0">
                <a:solidFill>
                  <a:srgbClr val="FF0000"/>
                </a:solidFill>
                <a:latin typeface="Times New Roman" panose="02020603050405020304" pitchFamily="18" charset="0"/>
                <a:cs typeface="Times New Roman" panose="02020603050405020304" pitchFamily="18" charset="0"/>
              </a:rPr>
              <a:t>Требования, критерии оценки и правила написания итогового сочинения не </a:t>
            </a:r>
            <a:r>
              <a:rPr lang="ru-RU" sz="3200" dirty="0" smtClean="0">
                <a:solidFill>
                  <a:srgbClr val="FF0000"/>
                </a:solidFill>
                <a:latin typeface="Times New Roman" panose="02020603050405020304" pitchFamily="18" charset="0"/>
                <a:cs typeface="Times New Roman" panose="02020603050405020304" pitchFamily="18" charset="0"/>
              </a:rPr>
              <a:t>поменялись.</a:t>
            </a:r>
            <a:endParaRPr lang="ru-RU" sz="3200" dirty="0">
              <a:solidFill>
                <a:srgbClr val="FF0000"/>
              </a:solidFill>
              <a:latin typeface="Times New Roman" panose="02020603050405020304" pitchFamily="18" charset="0"/>
              <a:cs typeface="Times New Roman" panose="02020603050405020304" pitchFamily="18" charset="0"/>
            </a:endParaRPr>
          </a:p>
          <a:p>
            <a:pPr algn="just">
              <a:buNone/>
            </a:pPr>
            <a:r>
              <a:rPr lang="ru-RU" sz="2800" dirty="0" smtClean="0">
                <a:latin typeface="Times New Roman" panose="02020603050405020304" pitchFamily="18" charset="0"/>
                <a:cs typeface="Times New Roman" panose="02020603050405020304" pitchFamily="18" charset="0"/>
              </a:rPr>
              <a:t>Подготовка </a:t>
            </a:r>
            <a:r>
              <a:rPr lang="ru-RU" sz="2800" dirty="0">
                <a:latin typeface="Times New Roman" panose="02020603050405020304" pitchFamily="18" charset="0"/>
                <a:cs typeface="Times New Roman" panose="02020603050405020304" pitchFamily="18" charset="0"/>
              </a:rPr>
              <a:t>к сочинению проверяет </a:t>
            </a:r>
            <a:r>
              <a:rPr lang="ru-RU" sz="2800" dirty="0" smtClean="0">
                <a:latin typeface="Times New Roman" panose="02020603050405020304" pitchFamily="18" charset="0"/>
                <a:cs typeface="Times New Roman" panose="02020603050405020304" pitchFamily="18" charset="0"/>
              </a:rPr>
              <a:t>общий уровень знаний,</a:t>
            </a:r>
            <a:r>
              <a:rPr lang="ru-RU" sz="2800" dirty="0">
                <a:latin typeface="Times New Roman" panose="02020603050405020304" pitchFamily="18" charset="0"/>
                <a:cs typeface="Times New Roman" panose="02020603050405020304" pitchFamily="18" charset="0"/>
              </a:rPr>
              <a:t> </a:t>
            </a:r>
            <a:r>
              <a:rPr lang="ru-RU" sz="2800" dirty="0" smtClean="0">
                <a:solidFill>
                  <a:prstClr val="black">
                    <a:lumMod val="75000"/>
                    <a:lumOff val="25000"/>
                  </a:prstClr>
                </a:solidFill>
                <a:latin typeface="Times New Roman" panose="02020603050405020304" pitchFamily="18" charset="0"/>
                <a:cs typeface="Times New Roman" panose="02020603050405020304" pitchFamily="18" charset="0"/>
              </a:rPr>
              <a:t>грамотность, </a:t>
            </a:r>
            <a:r>
              <a:rPr lang="ru-RU" sz="2800" dirty="0" smtClean="0">
                <a:latin typeface="Times New Roman" panose="02020603050405020304" pitchFamily="18" charset="0"/>
                <a:cs typeface="Times New Roman" panose="02020603050405020304" pitchFamily="18" charset="0"/>
              </a:rPr>
              <a:t>умение мыслить, правильно говорить. </a:t>
            </a:r>
            <a:endParaRPr lang="ru-RU" sz="2800" dirty="0">
              <a:latin typeface="Times New Roman" panose="02020603050405020304" pitchFamily="18" charset="0"/>
              <a:cs typeface="Times New Roman" panose="02020603050405020304" pitchFamily="18" charset="0"/>
            </a:endParaRPr>
          </a:p>
          <a:p>
            <a:pPr algn="just">
              <a:buNone/>
            </a:pPr>
            <a:r>
              <a:rPr lang="ru-RU" sz="2800" dirty="0" smtClean="0">
                <a:latin typeface="Times New Roman" panose="02020603050405020304" pitchFamily="18" charset="0"/>
                <a:cs typeface="Times New Roman" panose="02020603050405020304" pitchFamily="18" charset="0"/>
              </a:rPr>
              <a:t>Для хорошего результата недостаточно готовиться </a:t>
            </a:r>
            <a:r>
              <a:rPr lang="ru-RU" sz="2800" dirty="0">
                <a:latin typeface="Times New Roman" panose="02020603050405020304" pitchFamily="18" charset="0"/>
                <a:cs typeface="Times New Roman" panose="02020603050405020304" pitchFamily="18" charset="0"/>
              </a:rPr>
              <a:t>исключительно по </a:t>
            </a:r>
            <a:r>
              <a:rPr lang="ru-RU" sz="2800" dirty="0" smtClean="0">
                <a:latin typeface="Times New Roman" panose="02020603050405020304" pitchFamily="18" charset="0"/>
                <a:cs typeface="Times New Roman" panose="02020603050405020304" pitchFamily="18" charset="0"/>
              </a:rPr>
              <a:t>темам</a:t>
            </a:r>
          </a:p>
          <a:p>
            <a:pPr algn="just">
              <a:buNone/>
            </a:pPr>
            <a:r>
              <a:rPr lang="ru-RU" sz="2800" dirty="0" smtClean="0">
                <a:latin typeface="Times New Roman" panose="02020603050405020304" pitchFamily="18" charset="0"/>
                <a:cs typeface="Times New Roman" panose="02020603050405020304" pitchFamily="18" charset="0"/>
              </a:rPr>
              <a:t>сочинения.</a:t>
            </a:r>
            <a:endParaRPr lang="ru-RU" sz="2800" dirty="0">
              <a:latin typeface="Times New Roman" panose="02020603050405020304" pitchFamily="18" charset="0"/>
              <a:cs typeface="Times New Roman" panose="02020603050405020304" pitchFamily="18" charset="0"/>
            </a:endParaRPr>
          </a:p>
          <a:p>
            <a:pPr algn="just">
              <a:buNone/>
            </a:pPr>
            <a:r>
              <a:rPr lang="ru-RU" sz="2800" dirty="0">
                <a:latin typeface="Times New Roman" panose="02020603050405020304" pitchFamily="18" charset="0"/>
                <a:cs typeface="Times New Roman" panose="02020603050405020304" pitchFamily="18" charset="0"/>
              </a:rPr>
              <a:t>Н</a:t>
            </a:r>
            <a:r>
              <a:rPr lang="ru-RU" sz="2800" dirty="0" smtClean="0">
                <a:latin typeface="Times New Roman" panose="02020603050405020304" pitchFamily="18" charset="0"/>
                <a:cs typeface="Times New Roman" panose="02020603050405020304" pitchFamily="18" charset="0"/>
              </a:rPr>
              <a:t>еобходимо </a:t>
            </a:r>
            <a:r>
              <a:rPr lang="ru-RU" sz="2800" dirty="0">
                <a:latin typeface="Times New Roman" panose="02020603050405020304" pitchFamily="18" charset="0"/>
                <a:cs typeface="Times New Roman" panose="02020603050405020304" pitchFamily="18" charset="0"/>
              </a:rPr>
              <a:t>погрузиться в </a:t>
            </a:r>
            <a:r>
              <a:rPr lang="ru-RU" sz="2800" dirty="0">
                <a:solidFill>
                  <a:srgbClr val="0070C0"/>
                </a:solidFill>
                <a:latin typeface="Times New Roman" panose="02020603050405020304" pitchFamily="18" charset="0"/>
                <a:cs typeface="Times New Roman" panose="02020603050405020304" pitchFamily="18" charset="0"/>
              </a:rPr>
              <a:t>систему подготовки </a:t>
            </a:r>
            <a:r>
              <a:rPr lang="ru-RU" sz="2800" dirty="0">
                <a:latin typeface="Times New Roman" panose="02020603050405020304" pitchFamily="18" charset="0"/>
                <a:cs typeface="Times New Roman" panose="02020603050405020304" pitchFamily="18" charset="0"/>
              </a:rPr>
              <a:t>по русскому </a:t>
            </a:r>
            <a:r>
              <a:rPr lang="ru-RU" sz="2800" dirty="0" smtClean="0">
                <a:latin typeface="Times New Roman" panose="02020603050405020304" pitchFamily="18" charset="0"/>
                <a:cs typeface="Times New Roman" panose="02020603050405020304" pitchFamily="18" charset="0"/>
              </a:rPr>
              <a:t>языку в целом:</a:t>
            </a:r>
          </a:p>
          <a:p>
            <a:pPr algn="just">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читать хорошую литературу,</a:t>
            </a:r>
          </a:p>
          <a:p>
            <a:pPr algn="just">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a:t>
            </a:r>
            <a:r>
              <a:rPr lang="ru-RU" sz="2800" dirty="0" smtClean="0">
                <a:latin typeface="Times New Roman" panose="02020603050405020304" pitchFamily="18" charset="0"/>
                <a:cs typeface="Times New Roman" panose="02020603050405020304" pitchFamily="18" charset="0"/>
              </a:rPr>
              <a:t>исать больше сочинений на разные темы,</a:t>
            </a:r>
          </a:p>
          <a:p>
            <a:pPr algn="just">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повторять правила </a:t>
            </a:r>
            <a:r>
              <a:rPr lang="ru-RU" sz="2800" dirty="0">
                <a:latin typeface="Times New Roman" panose="02020603050405020304" pitchFamily="18" charset="0"/>
                <a:cs typeface="Times New Roman" panose="02020603050405020304" pitchFamily="18" charset="0"/>
              </a:rPr>
              <a:t>грамматики </a:t>
            </a:r>
            <a:r>
              <a:rPr lang="ru-RU" sz="2800" dirty="0" smtClean="0">
                <a:latin typeface="Times New Roman" panose="02020603050405020304" pitchFamily="18" charset="0"/>
                <a:cs typeface="Times New Roman" panose="02020603050405020304" pitchFamily="18" charset="0"/>
              </a:rPr>
              <a:t>и</a:t>
            </a:r>
          </a:p>
          <a:p>
            <a:pPr marL="0" indent="0" algn="just">
              <a:buClr>
                <a:srgbClr val="C00000"/>
              </a:buClr>
              <a:buNone/>
            </a:pPr>
            <a:r>
              <a:rPr lang="ru-RU" sz="2800" dirty="0" smtClean="0">
                <a:latin typeface="Times New Roman" panose="02020603050405020304" pitchFamily="18" charset="0"/>
                <a:cs typeface="Times New Roman" panose="02020603050405020304" pitchFamily="18" charset="0"/>
              </a:rPr>
              <a:t>культуры </a:t>
            </a:r>
            <a:r>
              <a:rPr lang="ru-RU" sz="2800" dirty="0">
                <a:latin typeface="Times New Roman" panose="02020603050405020304" pitchFamily="18" charset="0"/>
                <a:cs typeface="Times New Roman" panose="02020603050405020304" pitchFamily="18" charset="0"/>
              </a:rPr>
              <a:t>речи.</a:t>
            </a:r>
            <a:endParaRPr lang="ru-RU" sz="2800" dirty="0">
              <a:solidFill>
                <a:srgbClr val="FF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stretch>
            <a:fillRect/>
          </a:stretch>
        </p:blipFill>
        <p:spPr>
          <a:xfrm>
            <a:off x="7130562" y="3666520"/>
            <a:ext cx="4979759" cy="31123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165167880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59423"/>
          </a:xfrm>
        </p:spPr>
        <p:txBody>
          <a:bodyPr anchor="t"/>
          <a:lstStyle/>
          <a:p>
            <a:pPr algn="ctr"/>
            <a:r>
              <a:rPr lang="ru-RU" b="0" dirty="0">
                <a:solidFill>
                  <a:srgbClr val="FF0000"/>
                </a:solidFill>
                <a:latin typeface="Times New Roman" panose="02020603050405020304" pitchFamily="18" charset="0"/>
                <a:cs typeface="Times New Roman" panose="02020603050405020304" pitchFamily="18" charset="0"/>
              </a:rPr>
              <a:t>Основные правила написания и </a:t>
            </a:r>
            <a:r>
              <a:rPr lang="ru-RU" b="0" dirty="0" smtClean="0">
                <a:solidFill>
                  <a:srgbClr val="FF0000"/>
                </a:solidFill>
                <a:latin typeface="Times New Roman" panose="02020603050405020304" pitchFamily="18" charset="0"/>
                <a:cs typeface="Times New Roman" panose="02020603050405020304" pitchFamily="18" charset="0"/>
              </a:rPr>
              <a:t>критерии.</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175846" y="1116623"/>
            <a:ext cx="12016154" cy="5741377"/>
          </a:xfrm>
        </p:spPr>
        <p:txBody>
          <a:bodyPr>
            <a:normAutofit fontScale="92500" lnSpcReduction="10000"/>
          </a:bodyPr>
          <a:lstStyle/>
          <a:p>
            <a:pPr marL="0" indent="0">
              <a:buClr>
                <a:srgbClr val="C00000"/>
              </a:buClr>
              <a:buNone/>
            </a:pPr>
            <a:r>
              <a:rPr lang="ru-RU" sz="2800" dirty="0">
                <a:latin typeface="Times New Roman" panose="02020603050405020304" pitchFamily="18" charset="0"/>
                <a:cs typeface="Times New Roman" panose="02020603050405020304" pitchFamily="18" charset="0"/>
              </a:rPr>
              <a:t>Итоговое сочинение в </a:t>
            </a:r>
            <a:r>
              <a:rPr lang="ru-RU" sz="2800" dirty="0" smtClean="0">
                <a:solidFill>
                  <a:srgbClr val="0070C0"/>
                </a:solidFill>
                <a:latin typeface="Times New Roman" panose="02020603050405020304" pitchFamily="18" charset="0"/>
                <a:cs typeface="Times New Roman" panose="02020603050405020304" pitchFamily="18" charset="0"/>
              </a:rPr>
              <a:t>2025 </a:t>
            </a:r>
            <a:r>
              <a:rPr lang="ru-RU" sz="2800" dirty="0">
                <a:latin typeface="Times New Roman" panose="02020603050405020304" pitchFamily="18" charset="0"/>
                <a:cs typeface="Times New Roman" panose="02020603050405020304" pitchFamily="18" charset="0"/>
              </a:rPr>
              <a:t>году </a:t>
            </a:r>
            <a:r>
              <a:rPr lang="ru-RU" sz="2800" dirty="0" smtClean="0">
                <a:latin typeface="Times New Roman" panose="02020603050405020304" pitchFamily="18" charset="0"/>
                <a:cs typeface="Times New Roman" panose="02020603050405020304" pitchFamily="18" charset="0"/>
              </a:rPr>
              <a:t>пройдёт</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предположительно</a:t>
            </a:r>
            <a:r>
              <a:rPr lang="ru-RU" sz="2800" dirty="0" smtClean="0">
                <a:solidFill>
                  <a:srgbClr val="0070C0"/>
                </a:solidFill>
                <a:latin typeface="Times New Roman" panose="02020603050405020304" pitchFamily="18" charset="0"/>
                <a:cs typeface="Times New Roman" panose="02020603050405020304" pitchFamily="18" charset="0"/>
              </a:rPr>
              <a:t> 3 </a:t>
            </a:r>
            <a:r>
              <a:rPr lang="ru-RU" sz="2800" dirty="0">
                <a:solidFill>
                  <a:srgbClr val="0070C0"/>
                </a:solidFill>
                <a:latin typeface="Times New Roman" panose="02020603050405020304" pitchFamily="18" charset="0"/>
                <a:cs typeface="Times New Roman" panose="02020603050405020304" pitchFamily="18" charset="0"/>
              </a:rPr>
              <a:t>декабря.</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На написание работы отводится</a:t>
            </a:r>
            <a:r>
              <a:rPr lang="ru-RU" sz="2800" dirty="0">
                <a:latin typeface="Times New Roman" panose="02020603050405020304" pitchFamily="18" charset="0"/>
                <a:cs typeface="Times New Roman" panose="02020603050405020304" pitchFamily="18" charset="0"/>
              </a:rPr>
              <a:t> </a:t>
            </a:r>
            <a:r>
              <a:rPr lang="ru-RU" sz="2800" dirty="0">
                <a:solidFill>
                  <a:srgbClr val="0070C0"/>
                </a:solidFill>
                <a:latin typeface="Times New Roman" panose="02020603050405020304" pitchFamily="18" charset="0"/>
                <a:cs typeface="Times New Roman" panose="02020603050405020304" pitchFamily="18" charset="0"/>
              </a:rPr>
              <a:t>3 часа 55 </a:t>
            </a:r>
            <a:r>
              <a:rPr lang="ru-RU" sz="2800" dirty="0" smtClean="0">
                <a:solidFill>
                  <a:srgbClr val="0070C0"/>
                </a:solidFill>
                <a:latin typeface="Times New Roman" panose="02020603050405020304" pitchFamily="18" charset="0"/>
                <a:cs typeface="Times New Roman" panose="02020603050405020304" pitchFamily="18" charset="0"/>
              </a:rPr>
              <a:t>минут</a:t>
            </a:r>
            <a:r>
              <a:rPr lang="ru-RU" sz="2800" dirty="0" smtClean="0">
                <a:latin typeface="Times New Roman" panose="02020603050405020304" pitchFamily="18" charset="0"/>
                <a:cs typeface="Times New Roman" panose="02020603050405020304" pitchFamily="18" charset="0"/>
              </a:rPr>
              <a:t>. Нужно написать </a:t>
            </a:r>
            <a:r>
              <a:rPr lang="ru-RU" sz="2800" dirty="0">
                <a:latin typeface="Times New Roman" panose="02020603050405020304" pitchFamily="18" charset="0"/>
                <a:cs typeface="Times New Roman" panose="02020603050405020304" pitchFamily="18" charset="0"/>
              </a:rPr>
              <a:t>развёрнутое, </a:t>
            </a:r>
            <a:r>
              <a:rPr lang="ru-RU" sz="2800" dirty="0" smtClean="0">
                <a:latin typeface="Times New Roman" panose="02020603050405020304" pitchFamily="18" charset="0"/>
                <a:cs typeface="Times New Roman" panose="02020603050405020304" pitchFamily="18" charset="0"/>
              </a:rPr>
              <a:t>структурированное </a:t>
            </a:r>
            <a:r>
              <a:rPr lang="ru-RU" sz="2800" dirty="0">
                <a:latin typeface="Times New Roman" panose="02020603050405020304" pitchFamily="18" charset="0"/>
                <a:cs typeface="Times New Roman" panose="02020603050405020304" pitchFamily="18" charset="0"/>
              </a:rPr>
              <a:t>и аргументированное сочинение по одной из выбранных </a:t>
            </a:r>
            <a:r>
              <a:rPr lang="ru-RU" sz="2800" dirty="0" smtClean="0">
                <a:latin typeface="Times New Roman" panose="02020603050405020304" pitchFamily="18" charset="0"/>
                <a:cs typeface="Times New Roman" panose="02020603050405020304" pitchFamily="18" charset="0"/>
              </a:rPr>
              <a:t>тем.</a:t>
            </a:r>
          </a:p>
          <a:p>
            <a:pPr>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Объём </a:t>
            </a:r>
            <a:r>
              <a:rPr lang="ru-RU" sz="2800" dirty="0">
                <a:latin typeface="Times New Roman" panose="02020603050405020304" pitchFamily="18" charset="0"/>
                <a:cs typeface="Times New Roman" panose="02020603050405020304" pitchFamily="18" charset="0"/>
              </a:rPr>
              <a:t>– </a:t>
            </a:r>
            <a:r>
              <a:rPr lang="ru-RU" sz="2800" dirty="0">
                <a:solidFill>
                  <a:srgbClr val="C00000"/>
                </a:solidFill>
                <a:latin typeface="Times New Roman" panose="02020603050405020304" pitchFamily="18" charset="0"/>
                <a:cs typeface="Times New Roman" panose="02020603050405020304" pitchFamily="18" charset="0"/>
              </a:rPr>
              <a:t> </a:t>
            </a:r>
            <a:r>
              <a:rPr lang="ru-RU" sz="2800" dirty="0">
                <a:solidFill>
                  <a:srgbClr val="FF0000"/>
                </a:solidFill>
                <a:latin typeface="Times New Roman" panose="02020603050405020304" pitchFamily="18" charset="0"/>
                <a:cs typeface="Times New Roman" panose="02020603050405020304" pitchFamily="18" charset="0"/>
              </a:rPr>
              <a:t>не меньше 250 слов</a:t>
            </a:r>
            <a:r>
              <a:rPr lang="ru-RU" sz="2800" dirty="0">
                <a:latin typeface="Times New Roman" panose="02020603050405020304" pitchFamily="18" charset="0"/>
                <a:cs typeface="Times New Roman" panose="02020603050405020304" pitchFamily="18" charset="0"/>
              </a:rPr>
              <a:t> (иначе </a:t>
            </a:r>
            <a:r>
              <a:rPr lang="ru-RU" sz="2800" dirty="0" smtClean="0">
                <a:latin typeface="Times New Roman" panose="02020603050405020304" pitchFamily="18" charset="0"/>
                <a:cs typeface="Times New Roman" panose="02020603050405020304" pitchFamily="18" charset="0"/>
              </a:rPr>
              <a:t>незачёт). </a:t>
            </a:r>
            <a:r>
              <a:rPr lang="ru-RU" sz="2800" dirty="0">
                <a:latin typeface="Times New Roman" panose="02020603050405020304" pitchFamily="18" charset="0"/>
                <a:cs typeface="Times New Roman" panose="02020603050405020304" pitchFamily="18" charset="0"/>
              </a:rPr>
              <a:t>Рекомендуемый объём – </a:t>
            </a:r>
            <a:r>
              <a:rPr lang="ru-RU" sz="2800" dirty="0">
                <a:solidFill>
                  <a:srgbClr val="C00000"/>
                </a:solidFill>
                <a:latin typeface="Times New Roman" panose="02020603050405020304" pitchFamily="18" charset="0"/>
                <a:cs typeface="Times New Roman" panose="02020603050405020304" pitchFamily="18" charset="0"/>
              </a:rPr>
              <a:t> </a:t>
            </a:r>
            <a:r>
              <a:rPr lang="ru-RU" sz="2800" dirty="0" smtClean="0">
                <a:solidFill>
                  <a:srgbClr val="FF0000"/>
                </a:solidFill>
                <a:latin typeface="Times New Roman" panose="02020603050405020304" pitchFamily="18" charset="0"/>
                <a:cs typeface="Times New Roman" panose="02020603050405020304" pitchFamily="18" charset="0"/>
              </a:rPr>
              <a:t>больше </a:t>
            </a:r>
            <a:r>
              <a:rPr lang="ru-RU" sz="2800" dirty="0">
                <a:solidFill>
                  <a:srgbClr val="FF0000"/>
                </a:solidFill>
                <a:latin typeface="Times New Roman" panose="02020603050405020304" pitchFamily="18" charset="0"/>
                <a:cs typeface="Times New Roman" panose="02020603050405020304" pitchFamily="18" charset="0"/>
              </a:rPr>
              <a:t>350 </a:t>
            </a:r>
            <a:r>
              <a:rPr lang="ru-RU" sz="2800" dirty="0" smtClean="0">
                <a:solidFill>
                  <a:srgbClr val="FF0000"/>
                </a:solidFill>
                <a:latin typeface="Times New Roman" panose="02020603050405020304" pitchFamily="18" charset="0"/>
                <a:cs typeface="Times New Roman" panose="02020603050405020304" pitchFamily="18" charset="0"/>
              </a:rPr>
              <a:t>слов.</a:t>
            </a:r>
          </a:p>
          <a:p>
            <a:pPr>
              <a:buClr>
                <a:srgbClr val="C00000"/>
              </a:buClr>
              <a:buFont typeface="Arial" panose="020B0604020202020204" pitchFamily="34" charset="0"/>
              <a:buChar char="•"/>
            </a:pPr>
            <a:r>
              <a:rPr lang="ru-RU" sz="2800" dirty="0" smtClean="0">
                <a:solidFill>
                  <a:srgbClr val="333333"/>
                </a:solidFill>
                <a:latin typeface="Times New Roman" panose="02020603050405020304" pitchFamily="18" charset="0"/>
                <a:cs typeface="Times New Roman" panose="02020603050405020304" pitchFamily="18" charset="0"/>
              </a:rPr>
              <a:t>Обязателен </a:t>
            </a:r>
            <a:r>
              <a:rPr lang="ru-RU" sz="2800" dirty="0">
                <a:solidFill>
                  <a:srgbClr val="0070C0"/>
                </a:solidFill>
                <a:latin typeface="Times New Roman" panose="02020603050405020304" pitchFamily="18" charset="0"/>
                <a:cs typeface="Times New Roman" panose="02020603050405020304" pitchFamily="18" charset="0"/>
              </a:rPr>
              <a:t>1</a:t>
            </a:r>
            <a:r>
              <a:rPr lang="ru-RU" sz="2800" dirty="0">
                <a:solidFill>
                  <a:srgbClr val="333333"/>
                </a:solidFill>
                <a:latin typeface="Times New Roman" panose="02020603050405020304" pitchFamily="18" charset="0"/>
                <a:cs typeface="Times New Roman" panose="02020603050405020304" pitchFamily="18" charset="0"/>
              </a:rPr>
              <a:t> литературный </a:t>
            </a:r>
            <a:r>
              <a:rPr lang="ru-RU" sz="2800" dirty="0" smtClean="0">
                <a:solidFill>
                  <a:srgbClr val="0070C0"/>
                </a:solidFill>
                <a:latin typeface="Times New Roman" panose="02020603050405020304" pitchFamily="18" charset="0"/>
                <a:cs typeface="Times New Roman" panose="02020603050405020304" pitchFamily="18" charset="0"/>
              </a:rPr>
              <a:t>пример</a:t>
            </a:r>
            <a:r>
              <a:rPr lang="ru-RU" sz="2800" dirty="0" smtClean="0">
                <a:solidFill>
                  <a:srgbClr val="333333"/>
                </a:solidFill>
                <a:latin typeface="Times New Roman" panose="02020603050405020304" pitchFamily="18" charset="0"/>
                <a:cs typeface="Times New Roman" panose="02020603050405020304" pitchFamily="18" charset="0"/>
              </a:rPr>
              <a:t> </a:t>
            </a:r>
            <a:r>
              <a:rPr lang="ru-RU" sz="2800" dirty="0">
                <a:solidFill>
                  <a:srgbClr val="333333"/>
                </a:solidFill>
                <a:latin typeface="Times New Roman" panose="02020603050405020304" pitchFamily="18" charset="0"/>
                <a:cs typeface="Times New Roman" panose="02020603050405020304" pitchFamily="18" charset="0"/>
              </a:rPr>
              <a:t>(можно из массовой </a:t>
            </a:r>
            <a:r>
              <a:rPr lang="ru-RU" sz="2800" dirty="0" smtClean="0">
                <a:solidFill>
                  <a:srgbClr val="333333"/>
                </a:solidFill>
                <a:latin typeface="Times New Roman" panose="02020603050405020304" pitchFamily="18" charset="0"/>
                <a:cs typeface="Times New Roman" panose="02020603050405020304" pitchFamily="18" charset="0"/>
              </a:rPr>
              <a:t>литературы, </a:t>
            </a:r>
            <a:r>
              <a:rPr lang="ru-RU" sz="2800" dirty="0">
                <a:solidFill>
                  <a:srgbClr val="333333"/>
                </a:solidFill>
                <a:latin typeface="Times New Roman" panose="02020603050405020304" pitchFamily="18" charset="0"/>
                <a:cs typeface="Times New Roman" panose="02020603050405020304" pitchFamily="18" charset="0"/>
              </a:rPr>
              <a:t>из </a:t>
            </a:r>
            <a:r>
              <a:rPr lang="ru-RU" sz="2800" dirty="0" smtClean="0">
                <a:solidFill>
                  <a:srgbClr val="333333"/>
                </a:solidFill>
                <a:latin typeface="Times New Roman" panose="02020603050405020304" pitchFamily="18" charset="0"/>
                <a:cs typeface="Times New Roman" panose="02020603050405020304" pitchFamily="18" charset="0"/>
              </a:rPr>
              <a:t>Библии. </a:t>
            </a:r>
            <a:r>
              <a:rPr lang="ru-RU" sz="2800" dirty="0">
                <a:solidFill>
                  <a:srgbClr val="333333"/>
                </a:solidFill>
                <a:latin typeface="Times New Roman" panose="02020603050405020304" pitchFamily="18" charset="0"/>
                <a:cs typeface="Times New Roman" panose="02020603050405020304" pitchFamily="18" charset="0"/>
              </a:rPr>
              <a:t>Е</a:t>
            </a:r>
            <a:r>
              <a:rPr lang="ru-RU" sz="2800" dirty="0" smtClean="0">
                <a:solidFill>
                  <a:srgbClr val="333333"/>
                </a:solidFill>
                <a:latin typeface="Times New Roman" panose="02020603050405020304" pitchFamily="18" charset="0"/>
                <a:cs typeface="Times New Roman" panose="02020603050405020304" pitchFamily="18" charset="0"/>
              </a:rPr>
              <a:t>сли </a:t>
            </a:r>
            <a:r>
              <a:rPr lang="ru-RU" sz="2800" dirty="0">
                <a:solidFill>
                  <a:srgbClr val="333333"/>
                </a:solidFill>
                <a:latin typeface="Times New Roman" panose="02020603050405020304" pitchFamily="18" charset="0"/>
                <a:cs typeface="Times New Roman" panose="02020603050405020304" pitchFamily="18" charset="0"/>
              </a:rPr>
              <a:t>Вы хорошо знакомы с текстом Библии по причине своего вероисповедания или по иным причинам</a:t>
            </a:r>
            <a:r>
              <a:rPr lang="ru-RU" sz="2800" dirty="0" smtClean="0">
                <a:solidFill>
                  <a:srgbClr val="333333"/>
                </a:solidFill>
                <a:latin typeface="Times New Roman" panose="02020603050405020304" pitchFamily="18" charset="0"/>
                <a:cs typeface="Times New Roman" panose="02020603050405020304" pitchFamily="18" charset="0"/>
              </a:rPr>
              <a:t>, можете </a:t>
            </a:r>
            <a:r>
              <a:rPr lang="ru-RU" sz="2800" dirty="0">
                <a:solidFill>
                  <a:srgbClr val="333333"/>
                </a:solidFill>
                <a:latin typeface="Times New Roman" panose="02020603050405020304" pitchFamily="18" charset="0"/>
                <a:cs typeface="Times New Roman" panose="02020603050405020304" pitchFamily="18" charset="0"/>
              </a:rPr>
              <a:t>смело использовать текст Священного Писания </a:t>
            </a:r>
            <a:r>
              <a:rPr lang="ru-RU" sz="2800" dirty="0" smtClean="0">
                <a:solidFill>
                  <a:srgbClr val="333333"/>
                </a:solidFill>
                <a:latin typeface="Times New Roman" panose="02020603050405020304" pitchFamily="18" charset="0"/>
                <a:cs typeface="Times New Roman" panose="02020603050405020304" pitchFamily="18" charset="0"/>
              </a:rPr>
              <a:t>в качестве примера).</a:t>
            </a:r>
          </a:p>
          <a:p>
            <a:pPr>
              <a:buClr>
                <a:srgbClr val="C00000"/>
              </a:buClr>
              <a:buFont typeface="Arial" panose="020B0604020202020204" pitchFamily="34" charset="0"/>
              <a:buChar char="•"/>
            </a:pPr>
            <a:r>
              <a:rPr lang="ru-RU" sz="2800" dirty="0" smtClean="0">
                <a:solidFill>
                  <a:srgbClr val="333333"/>
                </a:solidFill>
                <a:latin typeface="Times New Roman" panose="02020603050405020304" pitchFamily="18" charset="0"/>
                <a:cs typeface="Times New Roman" panose="02020603050405020304" pitchFamily="18" charset="0"/>
              </a:rPr>
              <a:t>Главные </a:t>
            </a:r>
            <a:r>
              <a:rPr lang="ru-RU" sz="2800" dirty="0">
                <a:solidFill>
                  <a:srgbClr val="333333"/>
                </a:solidFill>
                <a:latin typeface="Times New Roman" panose="02020603050405020304" pitchFamily="18" charset="0"/>
                <a:cs typeface="Times New Roman" panose="02020603050405020304" pitchFamily="18" charset="0"/>
              </a:rPr>
              <a:t>критерии: соответствие теме и аргументация. Без зачёта по ним работа не </a:t>
            </a:r>
            <a:r>
              <a:rPr lang="ru-RU" sz="2800" dirty="0" smtClean="0">
                <a:solidFill>
                  <a:srgbClr val="333333"/>
                </a:solidFill>
                <a:latin typeface="Times New Roman" panose="02020603050405020304" pitchFamily="18" charset="0"/>
                <a:cs typeface="Times New Roman" panose="02020603050405020304" pitchFamily="18" charset="0"/>
              </a:rPr>
              <a:t>проверяется.</a:t>
            </a:r>
            <a:endParaRPr lang="ru-RU" sz="2800" dirty="0">
              <a:solidFill>
                <a:srgbClr val="FF0000"/>
              </a:solidFill>
              <a:latin typeface="Times New Roman" panose="02020603050405020304" pitchFamily="18" charset="0"/>
              <a:cs typeface="Times New Roman" panose="02020603050405020304" pitchFamily="18" charset="0"/>
            </a:endParaRPr>
          </a:p>
          <a:p>
            <a:pPr>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Сочинение </a:t>
            </a:r>
            <a:r>
              <a:rPr lang="ru-RU" sz="2800" dirty="0">
                <a:latin typeface="Times New Roman" panose="02020603050405020304" pitchFamily="18" charset="0"/>
                <a:cs typeface="Times New Roman" panose="02020603050405020304" pitchFamily="18" charset="0"/>
              </a:rPr>
              <a:t>должно быть написано самостоятельно, не допускается </a:t>
            </a:r>
            <a:r>
              <a:rPr lang="ru-RU" sz="2800" dirty="0" smtClean="0">
                <a:latin typeface="Times New Roman" panose="02020603050405020304" pitchFamily="18" charset="0"/>
                <a:cs typeface="Times New Roman" panose="02020603050405020304" pitchFamily="18" charset="0"/>
              </a:rPr>
              <a:t>списывание.</a:t>
            </a:r>
            <a:endParaRPr lang="ru-RU" sz="2800" dirty="0">
              <a:latin typeface="Times New Roman" panose="02020603050405020304" pitchFamily="18" charset="0"/>
              <a:cs typeface="Times New Roman" panose="02020603050405020304" pitchFamily="18" charset="0"/>
            </a:endParaRPr>
          </a:p>
          <a:p>
            <a:pPr>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Комплект </a:t>
            </a:r>
            <a:r>
              <a:rPr lang="ru-RU" sz="2800" dirty="0">
                <a:latin typeface="Times New Roman" panose="02020603050405020304" pitchFamily="18" charset="0"/>
                <a:cs typeface="Times New Roman" panose="02020603050405020304" pitchFamily="18" charset="0"/>
              </a:rPr>
              <a:t>из шести тем </a:t>
            </a:r>
            <a:r>
              <a:rPr lang="ru-RU" sz="2800" dirty="0" smtClean="0">
                <a:latin typeface="Times New Roman" panose="02020603050405020304" pitchFamily="18" charset="0"/>
                <a:cs typeface="Times New Roman" panose="02020603050405020304" pitchFamily="18" charset="0"/>
              </a:rPr>
              <a:t>открывают </a:t>
            </a:r>
            <a:r>
              <a:rPr lang="ru-RU" sz="2800" dirty="0" smtClean="0">
                <a:solidFill>
                  <a:srgbClr val="0070C0"/>
                </a:solidFill>
                <a:latin typeface="Times New Roman" panose="02020603050405020304" pitchFamily="18" charset="0"/>
                <a:cs typeface="Times New Roman" panose="02020603050405020304" pitchFamily="18" charset="0"/>
              </a:rPr>
              <a:t>за </a:t>
            </a:r>
            <a:r>
              <a:rPr lang="ru-RU" sz="2800" dirty="0">
                <a:solidFill>
                  <a:srgbClr val="0070C0"/>
                </a:solidFill>
                <a:latin typeface="Times New Roman" panose="02020603050405020304" pitchFamily="18" charset="0"/>
                <a:cs typeface="Times New Roman" panose="02020603050405020304" pitchFamily="18" charset="0"/>
              </a:rPr>
              <a:t>15 минут </a:t>
            </a:r>
            <a:r>
              <a:rPr lang="ru-RU" sz="2800" dirty="0">
                <a:latin typeface="Times New Roman" panose="02020603050405020304" pitchFamily="18" charset="0"/>
                <a:cs typeface="Times New Roman" panose="02020603050405020304" pitchFamily="18" charset="0"/>
              </a:rPr>
              <a:t>до экзамена, заранее известны только разделы и </a:t>
            </a:r>
            <a:r>
              <a:rPr lang="ru-RU" sz="2800" dirty="0" smtClean="0">
                <a:latin typeface="Times New Roman" panose="02020603050405020304" pitchFamily="18" charset="0"/>
                <a:cs typeface="Times New Roman" panose="02020603050405020304" pitchFamily="18" charset="0"/>
              </a:rPr>
              <a:t>подразделы.</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59423"/>
          </a:xfrm>
        </p:spPr>
        <p:txBody>
          <a:bodyPr anchor="t"/>
          <a:lstStyle/>
          <a:p>
            <a:pPr algn="ctr"/>
            <a:r>
              <a:rPr lang="ru-RU" b="0" dirty="0" smtClean="0">
                <a:solidFill>
                  <a:srgbClr val="FF0000"/>
                </a:solidFill>
                <a:latin typeface="Times New Roman" panose="02020603050405020304" pitchFamily="18" charset="0"/>
                <a:cs typeface="Times New Roman" panose="02020603050405020304" pitchFamily="18" charset="0"/>
              </a:rPr>
              <a:t>Какие примеры можно приводить.</a:t>
            </a:r>
            <a:endParaRPr lang="ru-RU" b="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84638" y="1103118"/>
            <a:ext cx="12007362" cy="5262979"/>
          </a:xfrm>
          <a:prstGeom prst="rect">
            <a:avLst/>
          </a:prstGeom>
        </p:spPr>
        <p:txBody>
          <a:bodyPr wrap="square">
            <a:spAutoFit/>
          </a:bodyPr>
          <a:lstStyle/>
          <a:p>
            <a:pPr marL="342900" indent="-342900">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В итоговом сочинении можно приводить примеры из </a:t>
            </a:r>
            <a:r>
              <a:rPr lang="ru-RU" sz="2800" dirty="0">
                <a:solidFill>
                  <a:srgbClr val="0070C0"/>
                </a:solidFill>
                <a:latin typeface="Times New Roman" panose="02020603050405020304" pitchFamily="18" charset="0"/>
                <a:cs typeface="Times New Roman" panose="02020603050405020304" pitchFamily="18" charset="0"/>
              </a:rPr>
              <a:t>отечественной</a:t>
            </a:r>
            <a:r>
              <a:rPr lang="ru-RU" sz="2800" dirty="0">
                <a:latin typeface="Times New Roman" panose="02020603050405020304" pitchFamily="18" charset="0"/>
                <a:cs typeface="Times New Roman" panose="02020603050405020304" pitchFamily="18" charset="0"/>
              </a:rPr>
              <a:t> и </a:t>
            </a:r>
            <a:r>
              <a:rPr lang="ru-RU" sz="2800" dirty="0">
                <a:solidFill>
                  <a:srgbClr val="0070C0"/>
                </a:solidFill>
                <a:latin typeface="Times New Roman" panose="02020603050405020304" pitchFamily="18" charset="0"/>
                <a:cs typeface="Times New Roman" panose="02020603050405020304" pitchFamily="18" charset="0"/>
              </a:rPr>
              <a:t>мировой</a:t>
            </a:r>
            <a:r>
              <a:rPr lang="ru-RU" sz="2800" dirty="0">
                <a:latin typeface="Times New Roman" panose="02020603050405020304" pitchFamily="18" charset="0"/>
                <a:cs typeface="Times New Roman" panose="02020603050405020304" pitchFamily="18" charset="0"/>
              </a:rPr>
              <a:t> литературы, ссылаться не только на российских, но и на зарубежных </a:t>
            </a:r>
            <a:r>
              <a:rPr lang="ru-RU" sz="2800" dirty="0" smtClean="0">
                <a:latin typeface="Times New Roman" panose="02020603050405020304" pitchFamily="18" charset="0"/>
                <a:cs typeface="Times New Roman" panose="02020603050405020304" pitchFamily="18" charset="0"/>
              </a:rPr>
              <a:t>авторов.</a:t>
            </a:r>
          </a:p>
          <a:p>
            <a:pPr marL="342900" indent="-342900">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Также </a:t>
            </a:r>
            <a:r>
              <a:rPr lang="ru-RU" sz="2800" dirty="0">
                <a:latin typeface="Times New Roman" panose="02020603050405020304" pitchFamily="18" charset="0"/>
                <a:cs typeface="Times New Roman" panose="02020603050405020304" pitchFamily="18" charset="0"/>
              </a:rPr>
              <a:t>можно использовать дневники, мемуары, публицистику, произведения устного народного </a:t>
            </a:r>
            <a:r>
              <a:rPr lang="ru-RU" sz="2800" dirty="0" smtClean="0">
                <a:latin typeface="Times New Roman" panose="02020603050405020304" pitchFamily="18" charset="0"/>
                <a:cs typeface="Times New Roman" panose="02020603050405020304" pitchFamily="18" charset="0"/>
              </a:rPr>
              <a:t>творчества (кроме малых жанров),</a:t>
            </a:r>
          </a:p>
          <a:p>
            <a:pPr marL="342900" indent="-342900">
              <a:buClr>
                <a:srgbClr val="C00000"/>
              </a:buClr>
              <a:buFont typeface="Arial" panose="020B0604020202020204" pitchFamily="34" charset="0"/>
              <a:buChar char="•"/>
            </a:pPr>
            <a:r>
              <a:rPr lang="ru-RU" sz="2800" dirty="0" smtClean="0">
                <a:latin typeface="Times New Roman" panose="02020603050405020304" pitchFamily="18" charset="0"/>
                <a:cs typeface="Times New Roman" panose="02020603050405020304" pitchFamily="18" charset="0"/>
              </a:rPr>
              <a:t>философские</a:t>
            </a:r>
            <a:r>
              <a:rPr lang="ru-RU" sz="2800" dirty="0">
                <a:latin typeface="Times New Roman" panose="02020603050405020304" pitchFamily="18" charset="0"/>
                <a:cs typeface="Times New Roman" panose="02020603050405020304" pitchFamily="18" charset="0"/>
              </a:rPr>
              <a:t>, культурологические, психологические исследования, научные </a:t>
            </a:r>
            <a:r>
              <a:rPr lang="ru-RU" sz="2800" dirty="0" smtClean="0">
                <a:latin typeface="Times New Roman" panose="02020603050405020304" pitchFamily="18" charset="0"/>
                <a:cs typeface="Times New Roman" panose="02020603050405020304" pitchFamily="18" charset="0"/>
              </a:rPr>
              <a:t>труды.</a:t>
            </a:r>
          </a:p>
          <a:p>
            <a:pPr marL="342900" indent="-342900">
              <a:buClr>
                <a:srgbClr val="C00000"/>
              </a:buClr>
              <a:buFont typeface="Arial" panose="020B0604020202020204" pitchFamily="34" charset="0"/>
              <a:buChar char="•"/>
            </a:pPr>
            <a:r>
              <a:rPr lang="ru-RU" sz="2800" dirty="0" smtClean="0">
                <a:solidFill>
                  <a:srgbClr val="333333"/>
                </a:solidFill>
                <a:latin typeface="Times New Roman" panose="02020603050405020304" pitchFamily="18" charset="0"/>
                <a:cs typeface="Times New Roman" panose="02020603050405020304" pitchFamily="18" charset="0"/>
              </a:rPr>
              <a:t>Важно</a:t>
            </a:r>
            <a:r>
              <a:rPr lang="ru-RU" sz="2800" dirty="0">
                <a:solidFill>
                  <a:srgbClr val="333333"/>
                </a:solidFill>
                <a:latin typeface="Times New Roman" panose="02020603050405020304" pitchFamily="18" charset="0"/>
                <a:cs typeface="Times New Roman" panose="02020603050405020304" pitchFamily="18" charset="0"/>
              </a:rPr>
              <a:t>, чтобы примеры соотносились с темой и были размещены в опубликованном </a:t>
            </a:r>
            <a:r>
              <a:rPr lang="ru-RU" sz="2800" dirty="0" smtClean="0">
                <a:solidFill>
                  <a:srgbClr val="333333"/>
                </a:solidFill>
                <a:latin typeface="Times New Roman" panose="02020603050405020304" pitchFamily="18" charset="0"/>
                <a:cs typeface="Times New Roman" panose="02020603050405020304" pitchFamily="18" charset="0"/>
              </a:rPr>
              <a:t>источнике.</a:t>
            </a:r>
          </a:p>
          <a:p>
            <a:pPr marL="342900" indent="-342900">
              <a:buClr>
                <a:srgbClr val="C00000"/>
              </a:buClr>
              <a:buFont typeface="Arial" panose="020B0604020202020204" pitchFamily="34" charset="0"/>
              <a:buChar char="•"/>
            </a:pPr>
            <a:r>
              <a:rPr lang="ru-RU" sz="2800" dirty="0" smtClean="0">
                <a:solidFill>
                  <a:srgbClr val="333333"/>
                </a:solidFill>
                <a:latin typeface="Times New Roman" panose="02020603050405020304" pitchFamily="18" charset="0"/>
                <a:cs typeface="Times New Roman" panose="02020603050405020304" pitchFamily="18" charset="0"/>
              </a:rPr>
              <a:t>Малые жанры устного народного творчества (например, пословицы </a:t>
            </a:r>
            <a:r>
              <a:rPr lang="ru-RU" sz="2800" dirty="0">
                <a:solidFill>
                  <a:srgbClr val="333333"/>
                </a:solidFill>
                <a:latin typeface="Times New Roman" panose="02020603050405020304" pitchFamily="18" charset="0"/>
                <a:cs typeface="Times New Roman" panose="02020603050405020304" pitchFamily="18" charset="0"/>
              </a:rPr>
              <a:t>и </a:t>
            </a:r>
            <a:r>
              <a:rPr lang="ru-RU" sz="2800" dirty="0" smtClean="0">
                <a:solidFill>
                  <a:srgbClr val="333333"/>
                </a:solidFill>
                <a:latin typeface="Times New Roman" panose="02020603050405020304" pitchFamily="18" charset="0"/>
                <a:cs typeface="Times New Roman" panose="02020603050405020304" pitchFamily="18" charset="0"/>
              </a:rPr>
              <a:t>поговорки), </a:t>
            </a:r>
            <a:r>
              <a:rPr lang="ru-RU" sz="2800" dirty="0">
                <a:solidFill>
                  <a:srgbClr val="333333"/>
                </a:solidFill>
                <a:latin typeface="Times New Roman" panose="02020603050405020304" pitchFamily="18" charset="0"/>
                <a:cs typeface="Times New Roman" panose="02020603050405020304" pitchFamily="18" charset="0"/>
              </a:rPr>
              <a:t>комиксы, </a:t>
            </a:r>
            <a:r>
              <a:rPr lang="ru-RU" sz="2800" dirty="0" err="1">
                <a:solidFill>
                  <a:srgbClr val="333333"/>
                </a:solidFill>
                <a:latin typeface="Times New Roman" panose="02020603050405020304" pitchFamily="18" charset="0"/>
                <a:cs typeface="Times New Roman" panose="02020603050405020304" pitchFamily="18" charset="0"/>
              </a:rPr>
              <a:t>манга</a:t>
            </a:r>
            <a:r>
              <a:rPr lang="ru-RU" sz="2800" dirty="0">
                <a:solidFill>
                  <a:srgbClr val="333333"/>
                </a:solidFill>
                <a:latin typeface="Times New Roman" panose="02020603050405020304" pitchFamily="18" charset="0"/>
                <a:cs typeface="Times New Roman" panose="02020603050405020304" pitchFamily="18" charset="0"/>
              </a:rPr>
              <a:t>, графические </a:t>
            </a:r>
            <a:r>
              <a:rPr lang="ru-RU" sz="2800" dirty="0" smtClean="0">
                <a:solidFill>
                  <a:srgbClr val="333333"/>
                </a:solidFill>
                <a:latin typeface="Times New Roman" panose="02020603050405020304" pitchFamily="18" charset="0"/>
                <a:cs typeface="Times New Roman" panose="02020603050405020304" pitchFamily="18" charset="0"/>
              </a:rPr>
              <a:t>романы </a:t>
            </a:r>
            <a:r>
              <a:rPr lang="ru-RU" sz="2800" dirty="0" smtClean="0">
                <a:solidFill>
                  <a:srgbClr val="FF0000"/>
                </a:solidFill>
                <a:latin typeface="Times New Roman" panose="02020603050405020304" pitchFamily="18" charset="0"/>
                <a:cs typeface="Times New Roman" panose="02020603050405020304" pitchFamily="18" charset="0"/>
              </a:rPr>
              <a:t>не </a:t>
            </a:r>
            <a:r>
              <a:rPr lang="ru-RU" sz="2800" dirty="0">
                <a:solidFill>
                  <a:srgbClr val="FF0000"/>
                </a:solidFill>
                <a:latin typeface="Times New Roman" panose="02020603050405020304" pitchFamily="18" charset="0"/>
                <a:cs typeface="Times New Roman" panose="02020603050405020304" pitchFamily="18" charset="0"/>
              </a:rPr>
              <a:t>засчитают</a:t>
            </a:r>
            <a:r>
              <a:rPr lang="ru-RU" sz="2800" dirty="0">
                <a:solidFill>
                  <a:srgbClr val="333333"/>
                </a:solidFill>
                <a:latin typeface="Times New Roman" panose="02020603050405020304" pitchFamily="18" charset="0"/>
                <a:cs typeface="Times New Roman" panose="02020603050405020304" pitchFamily="18" charset="0"/>
              </a:rPr>
              <a:t>, потому что они не являются художественными текстами в привычном понимании</a:t>
            </a:r>
            <a:r>
              <a:rPr lang="ru-RU" sz="2800" dirty="0" smtClean="0">
                <a:solidFill>
                  <a:srgbClr val="333333"/>
                </a:solidFill>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5287508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440</TotalTime>
  <Words>1840</Words>
  <Application>Microsoft Office PowerPoint</Application>
  <PresentationFormat>Произвольный</PresentationFormat>
  <Paragraphs>184</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Легкий дым</vt:lpstr>
      <vt:lpstr>Слайд 1</vt:lpstr>
      <vt:lpstr>В 2025/26 учебном году на экзамене будут темы, которые уже использовались в прошлые годы (в закрытом банке ФИПИ их около двух тысяч).</vt:lpstr>
      <vt:lpstr>Объяснения к разделам тем итогового сочинения.</vt:lpstr>
      <vt:lpstr>Слайд 4</vt:lpstr>
      <vt:lpstr>Слайд 5</vt:lpstr>
      <vt:lpstr>Слайд 6</vt:lpstr>
      <vt:lpstr> </vt:lpstr>
      <vt:lpstr>Основные правила написания и критерии.</vt:lpstr>
      <vt:lpstr>Какие примеры можно приводить.</vt:lpstr>
      <vt:lpstr>Критерии.</vt:lpstr>
      <vt:lpstr>Критерии.</vt:lpstr>
      <vt:lpstr>Критерии.</vt:lpstr>
      <vt:lpstr>Раздел 1. Духовно-нравственные ориентиры в жизни человека.</vt:lpstr>
      <vt:lpstr>Слайд 14</vt:lpstr>
      <vt:lpstr>Раздел 2. Семья, общество, Отечество в жизни человека.</vt:lpstr>
      <vt:lpstr>Литературные примеры ко 2 разделу:</vt:lpstr>
      <vt:lpstr>Раздел 3. Природа и культура в жизни человека.</vt:lpstr>
      <vt:lpstr>Литературные примеры к 3 разделу.</vt:lpstr>
      <vt:lpstr>Для итогового сочинения 2026 года можно использовать следующие литературные примеры в зависимости от направления:</vt:lpstr>
      <vt:lpstr>Пример сочинения.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Ян Янович Грунт</dc:title>
  <dc:creator>Alexey Shklyaev</dc:creator>
  <cp:lastModifiedBy>Пользователь</cp:lastModifiedBy>
  <cp:revision>49</cp:revision>
  <dcterms:created xsi:type="dcterms:W3CDTF">2022-05-08T16:14:35Z</dcterms:created>
  <dcterms:modified xsi:type="dcterms:W3CDTF">2025-11-05T12:58:23Z</dcterms:modified>
</cp:coreProperties>
</file>