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08" r:id="rId2"/>
  </p:sldMasterIdLst>
  <p:notesMasterIdLst>
    <p:notesMasterId r:id="rId19"/>
  </p:notesMasterIdLst>
  <p:sldIdLst>
    <p:sldId id="277" r:id="rId3"/>
    <p:sldId id="256" r:id="rId4"/>
    <p:sldId id="258" r:id="rId5"/>
    <p:sldId id="259" r:id="rId6"/>
    <p:sldId id="263" r:id="rId7"/>
    <p:sldId id="262" r:id="rId8"/>
    <p:sldId id="261" r:id="rId9"/>
    <p:sldId id="264" r:id="rId10"/>
    <p:sldId id="265" r:id="rId11"/>
    <p:sldId id="271" r:id="rId12"/>
    <p:sldId id="269" r:id="rId13"/>
    <p:sldId id="270" r:id="rId14"/>
    <p:sldId id="268" r:id="rId15"/>
    <p:sldId id="267" r:id="rId16"/>
    <p:sldId id="266" r:id="rId17"/>
    <p:sldId id="276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67" autoAdjust="0"/>
    <p:restoredTop sz="94660"/>
  </p:normalViewPr>
  <p:slideViewPr>
    <p:cSldViewPr>
      <p:cViewPr>
        <p:scale>
          <a:sx n="57" d="100"/>
          <a:sy n="57" d="100"/>
        </p:scale>
        <p:origin x="-1037" y="1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3DED14-6693-40C1-BD67-4E214A6EED8F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64C561-DAB7-4DD6-B196-0B8EDCCA73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83427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4C561-DAB7-4DD6-B196-0B8EDCCA732F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8628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D28E5-6D93-488B-B0D5-FF82B14A83A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A7BA283-EE89-40CF-AE32-7935520C7EFE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D28E5-6D93-488B-B0D5-FF82B14A83A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BA283-EE89-40CF-AE32-7935520C7E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D28E5-6D93-488B-B0D5-FF82B14A83A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BA283-EE89-40CF-AE32-7935520C7E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BA60DB-27BF-4D68-A529-45781029E93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01C1D9-1FCF-4622-9038-1574A4A908A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8698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078CF1-7CC5-4404-B86B-207D51503EC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60FDC5-85E7-43C2-8A3A-7E38671D662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11558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708B80-ADF9-480D-AA0D-41ED4C2F7A6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7D5CD0-1909-4F24-AF46-F5553137F5D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7791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C60F42-76A3-4889-9ADB-7403E4C8298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F06090-F167-4F5F-A139-D756B6E7E14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3511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56E9FC-73E9-463F-AF2F-78B56533DF8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8E0812-1CC4-43D4-8722-95D78247F8D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13520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8C8A8B-7BFE-4BA5-A636-14E7F4F7728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2EC418-7E18-490B-BCE2-F3606BDD7AE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50726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773820-7495-4A66-9F3A-CE8CA2F2C9E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69994F-5A38-40B6-90B7-3DBDD5A6026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17364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C389C5-8E86-4DCC-A2CE-7B1062B510B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2197F-624A-44C3-B227-CAFB24A02AC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6615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D28E5-6D93-488B-B0D5-FF82B14A83A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A7BA283-EE89-40CF-AE32-7935520C7EFE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F02BBF-5E15-49D4-B09A-20E73D0CCA6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6AE283-B088-4E87-BE79-29BB1A21E06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5522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DE8266-411A-4C1E-B664-C0F456BF1A9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A08B9E-8941-472A-85F0-54DCED8D275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7829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81D4B-AFB5-464F-90A4-3C54FC76EC8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A8614B-31C9-490C-8990-D543EDD3DF7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2983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D28E5-6D93-488B-B0D5-FF82B14A83A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A7BA283-EE89-40CF-AE32-7935520C7EFE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D28E5-6D93-488B-B0D5-FF82B14A83A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A7BA283-EE89-40CF-AE32-7935520C7EFE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D28E5-6D93-488B-B0D5-FF82B14A83A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A7BA283-EE89-40CF-AE32-7935520C7EFE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D28E5-6D93-488B-B0D5-FF82B14A83A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A7BA283-EE89-40CF-AE32-7935520C7EFE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D28E5-6D93-488B-B0D5-FF82B14A83A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A7BA283-EE89-40CF-AE32-7935520C7EFE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D28E5-6D93-488B-B0D5-FF82B14A83A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A7BA283-EE89-40CF-AE32-7935520C7EFE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D28E5-6D93-488B-B0D5-FF82B14A83A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A7BA283-EE89-40CF-AE32-7935520C7EFE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92D28E5-6D93-488B-B0D5-FF82B14A83A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FA7BA283-EE89-40CF-AE32-7935520C7EFE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9C28FC8-72DA-4874-8380-71A181AA037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8AFF522-EDB0-4E07-A9A5-C2A5FC00584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338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images.yandex.ru/yandsearch?source=wiz&amp;fp=0&amp;text=%D0%B4%D0%B5%D1%82%D1%81%D1%82%D0%B2%D0%BE%20%D1%81%D0%B5%D1%80%D0%B3%D0%B5%D1%8F%20%D0%BC%D0%B8%D1%85%D0%B0%D0%BB%D0%BA%D0%BE%D0%B2%D0%B0&amp;noreask=1&amp;pos=0&amp;lr=213&amp;rpt=simage&amp;uinfo=ww-1349-wh-673-fw-1124-fh-467-pd-1&amp;img_url=http://blogs.pravkamchatka.ru/polus/files/2009/08/17727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//upload.wikimedia.org/wikipedia/commons/0/06/%D0%92%D0%B8%D0%B4_%D0%BD%D0%B0_%D0%B3%D0%BE%D1%80%D0%BE%D0%B4_%D0%9F%D1%8F%D1%82%D0%B8%D0%B3%D0%BE%D1%80%D1%81%D0%BA.jpg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images.yandex.ru/yandsearch?source=wiz&amp;fp=0&amp;text=%D0%B0%D1%80%D1%85%D0%B8%D0%B2%D0%BD%D1%8B%D0%B5%20%D1%84%D0%BE%D1%82%D0%BE%20%D1%81%D0%B5%D1%80%D0%B3%D0%B5%D1%8F%20%D0%BC%D0%B8%D1%85%D0%B0%D0%BB%D0%BA%D0%BE%D0%B2%D0%B0&amp;noreask=1&amp;pos=26&amp;lr=213&amp;rpt=simage&amp;uinfo=ww-1349-wh-673-fw-1124-fh-467-pd-1&amp;img_url=http://ria.ru/images/18259/19/182591922.jpg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yandsearch?source=wiz&amp;fp=0&amp;text=%D1%81%D0%B5%D1%80%D0%B3%D0%B5%D0%B9%20%D0%BC%D0%B8%D1%85%D0%B0%D0%BB%D0%BA%D0%BE%D0%B2%20%D0%B2%D0%BE%D0%B9%D0%BD%D0%B0&amp;noreask=1&amp;pos=10&amp;lr=213&amp;rpt=simage&amp;uinfo=ww-1349-wh-673-fw-1124-fh-467-pd-1&amp;img_url=http://s00.yaplakal.com/pics/pics_original/3/4/5/373543.jpg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images.yandex.ru/yandsearch?text=%D0%B2%D0%B5%D1%87%D0%BD%D1%8B%D0%B9%20%D0%BE%D0%B3%D0%BE%D0%BD%D1%8C&amp;img_url=http://img15.nnm.ru/5/a/4/c/f/e00a1a9f668bff499116e3948fa_prev.jpg&amp;pos=2&amp;rpt=simage&amp;lr=213&amp;noreask=1&amp;source=wiz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187" y="0"/>
            <a:ext cx="9126813" cy="61309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2800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dirty="0" smtClean="0">
                <a:latin typeface="Calibri"/>
                <a:ea typeface="Calibri"/>
                <a:cs typeface="Times New Roman"/>
              </a:rPr>
              <a:t>Презентация 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по теме: </a:t>
            </a:r>
            <a:endParaRPr lang="ru-RU" sz="2800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2800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200" b="1" i="1" dirty="0" smtClean="0">
                <a:solidFill>
                  <a:srgbClr val="FFFF00"/>
                </a:solidFill>
                <a:latin typeface="Calibri"/>
                <a:ea typeface="Calibri"/>
                <a:cs typeface="Times New Roman"/>
              </a:rPr>
              <a:t>«</a:t>
            </a:r>
            <a:r>
              <a:rPr lang="ru-RU" sz="3200" b="1" i="1" dirty="0">
                <a:solidFill>
                  <a:srgbClr val="FFFF00"/>
                </a:solidFill>
                <a:latin typeface="Calibri"/>
                <a:ea typeface="Calibri"/>
                <a:cs typeface="Times New Roman"/>
              </a:rPr>
              <a:t>Сергей Владимирович Михалков. Биография</a:t>
            </a:r>
            <a:r>
              <a:rPr lang="ru-RU" sz="3200" b="1" i="1" dirty="0" smtClean="0">
                <a:solidFill>
                  <a:srgbClr val="FFFF00"/>
                </a:solidFill>
                <a:latin typeface="Calibri"/>
                <a:ea typeface="Calibri"/>
                <a:cs typeface="Times New Roman"/>
              </a:rPr>
              <a:t>»</a:t>
            </a:r>
            <a:r>
              <a:rPr lang="ru-RU" sz="3200" b="1" dirty="0" smtClean="0">
                <a:solidFill>
                  <a:srgbClr val="FFFF00"/>
                </a:solidFill>
                <a:latin typeface="Calibri"/>
                <a:ea typeface="Calibri"/>
                <a:cs typeface="Times New Roman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2400" dirty="0">
              <a:solidFill>
                <a:srgbClr val="FFFF0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2400" dirty="0" smtClean="0">
              <a:solidFill>
                <a:srgbClr val="FFFF0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 smtClean="0">
                <a:effectLst/>
                <a:latin typeface="Calibri"/>
                <a:ea typeface="Calibri"/>
                <a:cs typeface="Times New Roman"/>
              </a:rPr>
              <a:t>                                     </a:t>
            </a:r>
            <a:r>
              <a:rPr lang="ru-RU" sz="2800" dirty="0" smtClean="0">
                <a:effectLst/>
                <a:latin typeface="Calibri"/>
                <a:ea typeface="Calibri"/>
                <a:cs typeface="Times New Roman"/>
              </a:rPr>
              <a:t>Подготовил Потапов Иван, ученик  3б класса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28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2800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 smtClean="0">
                <a:latin typeface="Calibri"/>
                <a:ea typeface="Calibri"/>
                <a:cs typeface="Times New Roman"/>
              </a:rPr>
              <a:t>                                       </a:t>
            </a:r>
            <a:endParaRPr lang="ru-RU" sz="28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07843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7321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5805264"/>
            <a:ext cx="7543800" cy="9144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188640"/>
            <a:ext cx="9036496" cy="1800200"/>
          </a:xfrm>
        </p:spPr>
        <p:txBody>
          <a:bodyPr>
            <a:normAutofit/>
          </a:bodyPr>
          <a:lstStyle/>
          <a:p>
            <a:pPr marL="18288" indent="0">
              <a:buNone/>
            </a:pPr>
            <a:r>
              <a:rPr lang="ru-RU" dirty="0" smtClean="0"/>
              <a:t>Моя </a:t>
            </a:r>
            <a:r>
              <a:rPr lang="ru-RU" dirty="0"/>
              <a:t>мама была знакома с </a:t>
            </a:r>
            <a:r>
              <a:rPr lang="ru-RU" dirty="0" err="1" smtClean="0"/>
              <a:t>С</a:t>
            </a:r>
            <a:r>
              <a:rPr lang="ru-RU" dirty="0" smtClean="0"/>
              <a:t> .</a:t>
            </a:r>
            <a:r>
              <a:rPr lang="ru-RU" dirty="0" err="1"/>
              <a:t>В.Михалковым</a:t>
            </a:r>
            <a:r>
              <a:rPr lang="ru-RU" dirty="0"/>
              <a:t>.</a:t>
            </a:r>
          </a:p>
          <a:p>
            <a:pPr marL="18288" indent="0">
              <a:buNone/>
            </a:pPr>
            <a:r>
              <a:rPr lang="ru-RU" dirty="0"/>
              <a:t>С 10 лет она занималась в кружке «Юные друзья книги» в Московском городском дворце пионеров и </a:t>
            </a:r>
            <a:r>
              <a:rPr lang="ru-RU" dirty="0" smtClean="0"/>
              <a:t>школьников.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029200" y="2132856"/>
            <a:ext cx="3273552" cy="195768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44824"/>
            <a:ext cx="8784976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815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3968" y="138275"/>
            <a:ext cx="468052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88" lvl="0">
              <a:spcBef>
                <a:spcPct val="20000"/>
              </a:spcBef>
              <a:buSzPct val="60000"/>
            </a:pPr>
            <a:r>
              <a:rPr lang="ru-RU" sz="21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21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занятия кружка, на  праздники, посвященные Неделе детской книги, приходили известные детские писатели: </a:t>
            </a:r>
            <a:r>
              <a:rPr lang="ru-RU" sz="21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А.Л.Барто</a:t>
            </a:r>
            <a:r>
              <a:rPr lang="ru-RU" sz="21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1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Ю.И.Коринец</a:t>
            </a:r>
            <a:r>
              <a:rPr lang="ru-RU" sz="21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1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Н.В.Богданов</a:t>
            </a:r>
            <a:r>
              <a:rPr lang="ru-RU" sz="21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многие другие.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23" y="47100"/>
            <a:ext cx="4104215" cy="3074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4923" y="2564904"/>
            <a:ext cx="3860363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Агния Львовна </a:t>
            </a:r>
            <a:r>
              <a:rPr lang="ru-RU" sz="21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Барто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-13855" y="6188585"/>
            <a:ext cx="9144000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 smtClean="0">
                <a:latin typeface="Calibri"/>
                <a:ea typeface="Calibri"/>
                <a:cs typeface="Times New Roman"/>
              </a:rPr>
              <a:t>      Самыми </a:t>
            </a:r>
            <a:r>
              <a:rPr lang="ru-RU" sz="2400" dirty="0">
                <a:latin typeface="Calibri"/>
                <a:ea typeface="Calibri"/>
                <a:cs typeface="Times New Roman"/>
              </a:rPr>
              <a:t>частыми гостями были </a:t>
            </a:r>
            <a:r>
              <a:rPr lang="ru-RU" sz="2400" dirty="0" err="1">
                <a:latin typeface="Calibri"/>
                <a:ea typeface="Calibri"/>
                <a:cs typeface="Times New Roman"/>
              </a:rPr>
              <a:t>С.В.Михалков</a:t>
            </a:r>
            <a:r>
              <a:rPr lang="ru-RU" sz="2400" dirty="0">
                <a:latin typeface="Calibri"/>
                <a:ea typeface="Calibri"/>
                <a:cs typeface="Times New Roman"/>
              </a:rPr>
              <a:t> и </a:t>
            </a:r>
            <a:r>
              <a:rPr lang="ru-RU" sz="2400" dirty="0" err="1">
                <a:latin typeface="Calibri"/>
                <a:ea typeface="Calibri"/>
                <a:cs typeface="Times New Roman"/>
              </a:rPr>
              <a:t>А.Г.Алексин</a:t>
            </a:r>
            <a:r>
              <a:rPr lang="ru-RU" sz="2400" dirty="0">
                <a:latin typeface="Calibri"/>
                <a:ea typeface="Calibri"/>
                <a:cs typeface="Times New Roman"/>
              </a:rPr>
              <a:t>. </a:t>
            </a:r>
            <a:endParaRPr lang="ru-RU" sz="24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564904"/>
            <a:ext cx="4663038" cy="3411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778" y="3215685"/>
            <a:ext cx="4090360" cy="3066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3942" y="5861049"/>
            <a:ext cx="35509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Анатолий Георгиевич Алексин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7223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2060" y="4077072"/>
            <a:ext cx="4117892" cy="2016224"/>
          </a:xfrm>
        </p:spPr>
        <p:txBody>
          <a:bodyPr/>
          <a:lstStyle/>
          <a:p>
            <a:pPr algn="ctr"/>
            <a:r>
              <a:rPr lang="ru-RU" sz="2000" dirty="0" smtClean="0"/>
              <a:t>Именно он познакомил ее с </a:t>
            </a:r>
            <a:r>
              <a:rPr lang="ru-RU" sz="2000" dirty="0" err="1" smtClean="0"/>
              <a:t>С.В.Михалковым</a:t>
            </a:r>
            <a:r>
              <a:rPr lang="ru-RU" sz="2000" dirty="0" smtClean="0"/>
              <a:t> на юбилейном вечере, посвященном 80-летию писателя.</a:t>
            </a:r>
            <a:endParaRPr lang="ru-RU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356992"/>
            <a:ext cx="5004048" cy="3501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5706032"/>
            <a:ext cx="22860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192" y="-744"/>
            <a:ext cx="4644007" cy="3356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788024" y="1"/>
            <a:ext cx="4248472" cy="3356991"/>
          </a:xfrm>
        </p:spPr>
        <p:txBody>
          <a:bodyPr/>
          <a:lstStyle/>
          <a:p>
            <a:pPr marL="18288" indent="0" algn="ctr">
              <a:buNone/>
            </a:pPr>
            <a:r>
              <a:rPr lang="ru-RU" dirty="0"/>
              <a:t>С Анатолием Георгиевичем Алексиным мама работала и дружила. </a:t>
            </a:r>
          </a:p>
        </p:txBody>
      </p:sp>
    </p:spTree>
    <p:extLst>
      <p:ext uri="{BB962C8B-B14F-4D97-AF65-F5344CB8AC3E}">
        <p14:creationId xmlns:p14="http://schemas.microsoft.com/office/powerpoint/2010/main" val="7336080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Фото: ИТАР-ТАС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6589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5890589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27 августа 2009 года Сергей Владимирович </a:t>
            </a:r>
            <a:r>
              <a:rPr lang="ru-RU" sz="2400" i="1" dirty="0" smtClean="0"/>
              <a:t>Михалков умер. </a:t>
            </a:r>
          </a:p>
          <a:p>
            <a:pPr algn="ctr"/>
            <a:r>
              <a:rPr lang="ru-RU" sz="2400" i="1" dirty="0" smtClean="0"/>
              <a:t>Ему было  96 лет.</a:t>
            </a:r>
            <a:endParaRPr lang="ru-RU" sz="2400" i="1" dirty="0"/>
          </a:p>
        </p:txBody>
      </p:sp>
      <p:pic>
        <p:nvPicPr>
          <p:cNvPr id="10242" name="Picture 2" descr="Фото: ИТАР-ТАС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188640"/>
            <a:ext cx="7884369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4901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«</a:t>
            </a:r>
            <a:r>
              <a:rPr lang="ru-RU" b="1" dirty="0" smtClean="0"/>
              <a:t>В мировой детской литературе есть сегодня хорошие книги, созданные на десятках разных языков. Есть книги-учителя, строгие и взыскательные. Есть книги-приятели. Есть книги-волшебники. Есть книги-солдаты. И каждая новая хорошая детская книга – это праздник для тысяч юных граждан планеты "Земля"».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b="1" dirty="0" smtClean="0"/>
              <a:t>                                                      С.В. Михалков</a:t>
            </a:r>
          </a:p>
        </p:txBody>
      </p:sp>
    </p:spTree>
    <p:extLst>
      <p:ext uri="{BB962C8B-B14F-4D97-AF65-F5344CB8AC3E}">
        <p14:creationId xmlns:p14="http://schemas.microsoft.com/office/powerpoint/2010/main" val="3792686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260648"/>
            <a:ext cx="8784976" cy="208823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chemeClr val="tx2"/>
                </a:solidFill>
              </a:rPr>
              <a:t/>
            </a:r>
            <a:br>
              <a:rPr lang="ru-RU" b="1" i="1" dirty="0" smtClean="0">
                <a:solidFill>
                  <a:schemeClr val="tx2"/>
                </a:solidFill>
              </a:rPr>
            </a:br>
            <a:r>
              <a:rPr lang="ru-RU" b="1" i="1" dirty="0" smtClean="0">
                <a:solidFill>
                  <a:schemeClr val="tx2"/>
                </a:solidFill>
              </a:rPr>
              <a:t/>
            </a:r>
            <a:br>
              <a:rPr lang="ru-RU" b="1" i="1" dirty="0" smtClean="0">
                <a:solidFill>
                  <a:schemeClr val="tx2"/>
                </a:solidFill>
              </a:rPr>
            </a:br>
            <a:r>
              <a:rPr lang="ru-RU" b="1" i="1" dirty="0" smtClean="0">
                <a:solidFill>
                  <a:schemeClr val="tx2"/>
                </a:solidFill>
              </a:rPr>
              <a:t/>
            </a:r>
            <a:br>
              <a:rPr lang="ru-RU" b="1" i="1" dirty="0" smtClean="0">
                <a:solidFill>
                  <a:schemeClr val="tx2"/>
                </a:solidFill>
              </a:rPr>
            </a:br>
            <a:r>
              <a:rPr lang="ru-RU" b="1" i="1" dirty="0">
                <a:solidFill>
                  <a:schemeClr val="tx2"/>
                </a:solidFill>
              </a:rPr>
              <a:t/>
            </a:r>
            <a:br>
              <a:rPr lang="ru-RU" b="1" i="1" dirty="0">
                <a:solidFill>
                  <a:schemeClr val="tx2"/>
                </a:solidFill>
              </a:rPr>
            </a:br>
            <a:r>
              <a:rPr lang="ru-RU" b="1" i="1" dirty="0" smtClean="0">
                <a:solidFill>
                  <a:schemeClr val="tx2"/>
                </a:solidFill>
              </a:rPr>
              <a:t/>
            </a:r>
            <a:br>
              <a:rPr lang="ru-RU" b="1" i="1" dirty="0" smtClean="0">
                <a:solidFill>
                  <a:schemeClr val="tx2"/>
                </a:solidFill>
              </a:rPr>
            </a:br>
            <a:r>
              <a:rPr lang="ru-RU" b="1" i="1" dirty="0">
                <a:solidFill>
                  <a:schemeClr val="tx2"/>
                </a:solidFill>
              </a:rPr>
              <a:t/>
            </a:r>
            <a:br>
              <a:rPr lang="ru-RU" b="1" i="1" dirty="0">
                <a:solidFill>
                  <a:schemeClr val="tx2"/>
                </a:solidFill>
              </a:rPr>
            </a:br>
            <a:r>
              <a:rPr lang="ru-RU" b="1" i="1" dirty="0" smtClean="0">
                <a:solidFill>
                  <a:schemeClr val="tx2"/>
                </a:solidFill>
              </a:rPr>
              <a:t/>
            </a:r>
            <a:br>
              <a:rPr lang="ru-RU" b="1" i="1" dirty="0" smtClean="0">
                <a:solidFill>
                  <a:schemeClr val="tx2"/>
                </a:solidFill>
              </a:rPr>
            </a:br>
            <a:r>
              <a:rPr lang="ru-RU" b="1" i="1" dirty="0">
                <a:solidFill>
                  <a:schemeClr val="tx2"/>
                </a:solidFill>
              </a:rPr>
              <a:t/>
            </a:r>
            <a:br>
              <a:rPr lang="ru-RU" b="1" i="1" dirty="0">
                <a:solidFill>
                  <a:schemeClr val="tx2"/>
                </a:solidFill>
              </a:rPr>
            </a:br>
            <a:r>
              <a:rPr lang="ru-RU" b="1" i="1" dirty="0" smtClean="0">
                <a:solidFill>
                  <a:schemeClr val="tx2"/>
                </a:solidFill>
              </a:rPr>
              <a:t/>
            </a:r>
            <a:br>
              <a:rPr lang="ru-RU" b="1" i="1" dirty="0" smtClean="0">
                <a:solidFill>
                  <a:schemeClr val="tx2"/>
                </a:solidFill>
              </a:rPr>
            </a:br>
            <a:r>
              <a:rPr lang="ru-RU" b="1" i="1" dirty="0">
                <a:solidFill>
                  <a:schemeClr val="tx2"/>
                </a:solidFill>
              </a:rPr>
              <a:t/>
            </a:r>
            <a:br>
              <a:rPr lang="ru-RU" b="1" i="1" dirty="0">
                <a:solidFill>
                  <a:schemeClr val="tx2"/>
                </a:solidFill>
              </a:rPr>
            </a:br>
            <a:r>
              <a:rPr lang="ru-RU" b="1" i="1" dirty="0" smtClean="0">
                <a:solidFill>
                  <a:schemeClr val="tx2"/>
                </a:solidFill>
              </a:rPr>
              <a:t/>
            </a:r>
            <a:br>
              <a:rPr lang="ru-RU" b="1" i="1" dirty="0" smtClean="0">
                <a:solidFill>
                  <a:schemeClr val="tx2"/>
                </a:solidFill>
              </a:rPr>
            </a:br>
            <a:r>
              <a:rPr lang="ru-RU" b="1" i="1" dirty="0">
                <a:solidFill>
                  <a:schemeClr val="tx2"/>
                </a:solidFill>
              </a:rPr>
              <a:t/>
            </a:r>
            <a:br>
              <a:rPr lang="ru-RU" b="1" i="1" dirty="0">
                <a:solidFill>
                  <a:schemeClr val="tx2"/>
                </a:solidFill>
              </a:rPr>
            </a:br>
            <a:r>
              <a:rPr lang="ru-RU" b="1" i="1" dirty="0" smtClean="0">
                <a:solidFill>
                  <a:schemeClr val="tx2"/>
                </a:solidFill>
              </a:rPr>
              <a:t/>
            </a:r>
            <a:br>
              <a:rPr lang="ru-RU" b="1" i="1" dirty="0" smtClean="0">
                <a:solidFill>
                  <a:schemeClr val="tx2"/>
                </a:solidFill>
              </a:rPr>
            </a:br>
            <a:r>
              <a:rPr lang="ru-RU" b="1" i="1" dirty="0">
                <a:solidFill>
                  <a:schemeClr val="tx2"/>
                </a:solidFill>
              </a:rPr>
              <a:t/>
            </a:r>
            <a:br>
              <a:rPr lang="ru-RU" b="1" i="1" dirty="0">
                <a:solidFill>
                  <a:schemeClr val="tx2"/>
                </a:solidFill>
              </a:rPr>
            </a:br>
            <a:r>
              <a:rPr lang="ru-RU" b="1" i="1" dirty="0" smtClean="0">
                <a:solidFill>
                  <a:schemeClr val="tx2"/>
                </a:solidFill>
              </a:rPr>
              <a:t/>
            </a:r>
            <a:br>
              <a:rPr lang="ru-RU" b="1" i="1" dirty="0" smtClean="0">
                <a:solidFill>
                  <a:schemeClr val="tx2"/>
                </a:solidFill>
              </a:rPr>
            </a:br>
            <a:r>
              <a:rPr lang="ru-RU" b="1" i="1" dirty="0">
                <a:solidFill>
                  <a:schemeClr val="tx2"/>
                </a:solidFill>
              </a:rPr>
              <a:t/>
            </a:r>
            <a:br>
              <a:rPr lang="ru-RU" b="1" i="1" dirty="0">
                <a:solidFill>
                  <a:schemeClr val="tx2"/>
                </a:solidFill>
              </a:rPr>
            </a:br>
            <a:r>
              <a:rPr lang="ru-RU" b="1" i="1" dirty="0" smtClean="0">
                <a:solidFill>
                  <a:schemeClr val="tx2"/>
                </a:solidFill>
              </a:rPr>
              <a:t/>
            </a:r>
            <a:br>
              <a:rPr lang="ru-RU" b="1" i="1" dirty="0" smtClean="0">
                <a:solidFill>
                  <a:schemeClr val="tx2"/>
                </a:solidFill>
              </a:rPr>
            </a:br>
            <a:r>
              <a:rPr lang="ru-RU" b="1" i="1" dirty="0">
                <a:solidFill>
                  <a:schemeClr val="tx2"/>
                </a:solidFill>
              </a:rPr>
              <a:t/>
            </a:r>
            <a:br>
              <a:rPr lang="ru-RU" b="1" i="1" dirty="0">
                <a:solidFill>
                  <a:schemeClr val="tx2"/>
                </a:solidFill>
              </a:rPr>
            </a:br>
            <a:r>
              <a:rPr lang="ru-RU" b="1" i="1" dirty="0" smtClean="0">
                <a:solidFill>
                  <a:schemeClr val="tx2"/>
                </a:solidFill>
              </a:rPr>
              <a:t/>
            </a:r>
            <a:br>
              <a:rPr lang="ru-RU" b="1" i="1" dirty="0" smtClean="0">
                <a:solidFill>
                  <a:schemeClr val="tx2"/>
                </a:solidFill>
              </a:rPr>
            </a:br>
            <a:r>
              <a:rPr lang="ru-RU" b="1" i="1" dirty="0">
                <a:solidFill>
                  <a:schemeClr val="tx2"/>
                </a:solidFill>
              </a:rPr>
              <a:t/>
            </a:r>
            <a:br>
              <a:rPr lang="ru-RU" b="1" i="1" dirty="0">
                <a:solidFill>
                  <a:schemeClr val="tx2"/>
                </a:solidFill>
              </a:rPr>
            </a:br>
            <a:r>
              <a:rPr lang="ru-RU" b="1" i="1" dirty="0" smtClean="0">
                <a:solidFill>
                  <a:schemeClr val="tx2"/>
                </a:solidFill>
              </a:rPr>
              <a:t/>
            </a:r>
            <a:br>
              <a:rPr lang="ru-RU" b="1" i="1" dirty="0" smtClean="0">
                <a:solidFill>
                  <a:schemeClr val="tx2"/>
                </a:solidFill>
              </a:rPr>
            </a:br>
            <a:r>
              <a:rPr lang="ru-RU" b="1" i="1" dirty="0">
                <a:solidFill>
                  <a:schemeClr val="tx2"/>
                </a:solidFill>
              </a:rPr>
              <a:t/>
            </a:r>
            <a:br>
              <a:rPr lang="ru-RU" b="1" i="1" dirty="0">
                <a:solidFill>
                  <a:schemeClr val="tx2"/>
                </a:solidFill>
              </a:rPr>
            </a:br>
            <a:r>
              <a:rPr lang="ru-RU" b="1" i="1" dirty="0" smtClean="0">
                <a:solidFill>
                  <a:schemeClr val="tx2"/>
                </a:solidFill>
              </a:rPr>
              <a:t/>
            </a:r>
            <a:br>
              <a:rPr lang="ru-RU" b="1" i="1" dirty="0" smtClean="0">
                <a:solidFill>
                  <a:schemeClr val="tx2"/>
                </a:solidFill>
              </a:rPr>
            </a:br>
            <a:r>
              <a:rPr lang="ru-RU" b="1" i="1" dirty="0">
                <a:solidFill>
                  <a:schemeClr val="tx2"/>
                </a:solidFill>
              </a:rPr>
              <a:t/>
            </a:r>
            <a:br>
              <a:rPr lang="ru-RU" b="1" i="1" dirty="0">
                <a:solidFill>
                  <a:schemeClr val="tx2"/>
                </a:solidFill>
              </a:rPr>
            </a:br>
            <a:r>
              <a:rPr lang="ru-RU" b="1" i="1" dirty="0" smtClean="0">
                <a:solidFill>
                  <a:schemeClr val="tx2"/>
                </a:solidFill>
              </a:rPr>
              <a:t/>
            </a:r>
            <a:br>
              <a:rPr lang="ru-RU" b="1" i="1" dirty="0" smtClean="0">
                <a:solidFill>
                  <a:schemeClr val="tx2"/>
                </a:solidFill>
              </a:rPr>
            </a:br>
            <a:r>
              <a:rPr lang="ru-RU" b="1" i="1" dirty="0">
                <a:solidFill>
                  <a:schemeClr val="tx2"/>
                </a:solidFill>
              </a:rPr>
              <a:t/>
            </a:r>
            <a:br>
              <a:rPr lang="ru-RU" b="1" i="1" dirty="0">
                <a:solidFill>
                  <a:schemeClr val="tx2"/>
                </a:solidFill>
              </a:rPr>
            </a:br>
            <a:r>
              <a:rPr lang="ru-RU" b="1" i="1" dirty="0" smtClean="0">
                <a:solidFill>
                  <a:schemeClr val="tx2"/>
                </a:solidFill>
              </a:rPr>
              <a:t/>
            </a:r>
            <a:br>
              <a:rPr lang="ru-RU" b="1" i="1" dirty="0" smtClean="0">
                <a:solidFill>
                  <a:schemeClr val="tx2"/>
                </a:solidFill>
              </a:rPr>
            </a:br>
            <a:r>
              <a:rPr lang="ru-RU" b="1" i="1" dirty="0">
                <a:solidFill>
                  <a:schemeClr val="tx2"/>
                </a:solidFill>
              </a:rPr>
              <a:t/>
            </a:r>
            <a:br>
              <a:rPr lang="ru-RU" b="1" i="1" dirty="0">
                <a:solidFill>
                  <a:schemeClr val="tx2"/>
                </a:solidFill>
              </a:rPr>
            </a:br>
            <a:r>
              <a:rPr lang="ru-RU" b="1" i="1" dirty="0" smtClean="0">
                <a:solidFill>
                  <a:schemeClr val="tx2"/>
                </a:solidFill>
              </a:rPr>
              <a:t/>
            </a:r>
            <a:br>
              <a:rPr lang="ru-RU" b="1" i="1" dirty="0" smtClean="0">
                <a:solidFill>
                  <a:schemeClr val="tx2"/>
                </a:solidFill>
              </a:rPr>
            </a:br>
            <a:r>
              <a:rPr lang="ru-RU" b="1" i="1" dirty="0">
                <a:solidFill>
                  <a:schemeClr val="tx2"/>
                </a:solidFill>
              </a:rPr>
              <a:t/>
            </a:r>
            <a:br>
              <a:rPr lang="ru-RU" b="1" i="1" dirty="0">
                <a:solidFill>
                  <a:schemeClr val="tx2"/>
                </a:solidFill>
              </a:rPr>
            </a:br>
            <a:r>
              <a:rPr lang="ru-RU" b="1" i="1" dirty="0" smtClean="0">
                <a:solidFill>
                  <a:schemeClr val="tx2"/>
                </a:solidFill>
              </a:rPr>
              <a:t/>
            </a:r>
            <a:br>
              <a:rPr lang="ru-RU" b="1" i="1" dirty="0" smtClean="0">
                <a:solidFill>
                  <a:schemeClr val="tx2"/>
                </a:solidFill>
              </a:rPr>
            </a:br>
            <a:r>
              <a:rPr lang="ru-RU" b="1" i="1" dirty="0" smtClean="0">
                <a:solidFill>
                  <a:schemeClr val="tx2"/>
                </a:solidFill>
              </a:rPr>
              <a:t/>
            </a:r>
            <a:br>
              <a:rPr lang="ru-RU" b="1" i="1" dirty="0" smtClean="0">
                <a:solidFill>
                  <a:schemeClr val="tx2"/>
                </a:solidFill>
              </a:rPr>
            </a:br>
            <a:r>
              <a:rPr lang="ru-RU" b="1" i="1" dirty="0">
                <a:solidFill>
                  <a:schemeClr val="tx2"/>
                </a:solidFill>
              </a:rPr>
              <a:t/>
            </a:r>
            <a:br>
              <a:rPr lang="ru-RU" b="1" i="1" dirty="0">
                <a:solidFill>
                  <a:schemeClr val="tx2"/>
                </a:solidFill>
              </a:rPr>
            </a:br>
            <a:r>
              <a:rPr lang="ru-RU" b="1" i="1" dirty="0" smtClean="0">
                <a:solidFill>
                  <a:schemeClr val="tx2"/>
                </a:solidFill>
              </a:rPr>
              <a:t/>
            </a:r>
            <a:br>
              <a:rPr lang="ru-RU" b="1" i="1" dirty="0" smtClean="0">
                <a:solidFill>
                  <a:schemeClr val="tx2"/>
                </a:solidFill>
              </a:rPr>
            </a:br>
            <a:r>
              <a:rPr lang="ru-RU" b="1" i="1" dirty="0" smtClean="0">
                <a:solidFill>
                  <a:schemeClr val="tx2"/>
                </a:solidFill>
              </a:rPr>
              <a:t>Михалков</a:t>
            </a:r>
            <a:r>
              <a:rPr lang="ru-RU" i="1" dirty="0" smtClean="0">
                <a:solidFill>
                  <a:schemeClr val="tx2"/>
                </a:solidFill>
              </a:rPr>
              <a:t/>
            </a:r>
            <a:br>
              <a:rPr lang="ru-RU" i="1" dirty="0" smtClean="0">
                <a:solidFill>
                  <a:schemeClr val="tx2"/>
                </a:solidFill>
              </a:rPr>
            </a:br>
            <a:r>
              <a:rPr lang="ru-RU" sz="5300" b="1" i="1" dirty="0" smtClean="0">
                <a:solidFill>
                  <a:schemeClr val="tx2"/>
                </a:solidFill>
              </a:rPr>
              <a:t>Сергей Владимирович</a:t>
            </a:r>
            <a:r>
              <a:rPr lang="ru-RU" b="1" i="1" dirty="0" smtClean="0">
                <a:solidFill>
                  <a:schemeClr val="tx2"/>
                </a:solidFill>
              </a:rPr>
              <a:t/>
            </a:r>
            <a:br>
              <a:rPr lang="ru-RU" b="1" i="1" dirty="0" smtClean="0">
                <a:solidFill>
                  <a:schemeClr val="tx2"/>
                </a:solidFill>
              </a:rPr>
            </a:br>
            <a:r>
              <a:rPr lang="ru-RU" sz="4000" i="1" dirty="0" smtClean="0">
                <a:solidFill>
                  <a:schemeClr val="tx2"/>
                </a:solidFill>
              </a:rPr>
              <a:t>(1913-2009)-</a:t>
            </a:r>
            <a:endParaRPr lang="ru-RU" sz="4000" i="1" dirty="0">
              <a:solidFill>
                <a:schemeClr val="tx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99992" y="2276872"/>
            <a:ext cx="4176464" cy="3960440"/>
          </a:xfrm>
        </p:spPr>
        <p:txBody>
          <a:bodyPr>
            <a:normAutofit lnSpcReduction="10000"/>
          </a:bodyPr>
          <a:lstStyle/>
          <a:p>
            <a:r>
              <a:rPr lang="ru-RU" sz="2400" i="1" dirty="0" smtClean="0">
                <a:solidFill>
                  <a:schemeClr val="tx2"/>
                </a:solidFill>
              </a:rPr>
              <a:t>писатель, поэт, драматург, баснописец, переводчик, председатель Союза писателей России, автор текста двух гимнов Советского Союза и гимна Российской Федерации, председатель Союза писателей РСФСР, общественный и политический деятель.</a:t>
            </a:r>
            <a:endParaRPr lang="ru-RU" sz="2400" i="1" dirty="0">
              <a:solidFill>
                <a:schemeClr val="tx2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78" y="2348880"/>
            <a:ext cx="3561165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510541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88640"/>
            <a:ext cx="8640960" cy="561662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5949280"/>
            <a:ext cx="8928992" cy="720080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  </a:t>
            </a:r>
            <a:br>
              <a:rPr lang="ru-RU" dirty="0" smtClean="0"/>
            </a:br>
            <a:r>
              <a:rPr lang="ru-RU" dirty="0"/>
              <a:t> </a:t>
            </a:r>
            <a:r>
              <a:rPr lang="ru-RU" dirty="0" smtClean="0"/>
              <a:t> </a:t>
            </a:r>
            <a:r>
              <a:rPr lang="ru-RU" sz="2400" dirty="0" smtClean="0"/>
              <a:t>Сергей </a:t>
            </a:r>
            <a:r>
              <a:rPr lang="ru-RU" sz="2400" dirty="0"/>
              <a:t>Михалков родился 13 марта 1913 года в Москве.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965" y="277887"/>
            <a:ext cx="8496944" cy="5511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7185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95936" y="404664"/>
            <a:ext cx="4968552" cy="4464496"/>
          </a:xfrm>
        </p:spPr>
        <p:txBody>
          <a:bodyPr>
            <a:noAutofit/>
          </a:bodyPr>
          <a:lstStyle/>
          <a:p>
            <a:pPr marL="18288" indent="0">
              <a:buNone/>
            </a:pPr>
            <a:endParaRPr lang="ru-RU" sz="2800" dirty="0" smtClean="0"/>
          </a:p>
          <a:p>
            <a:pPr marL="18288" indent="0" algn="ctr">
              <a:buNone/>
            </a:pPr>
            <a:r>
              <a:rPr lang="ru-RU" sz="2800" dirty="0" smtClean="0"/>
              <a:t>По </a:t>
            </a:r>
            <a:r>
              <a:rPr lang="ru-RU" sz="2800" dirty="0"/>
              <a:t>отцовской линии он происходил из старинного дворянского рода </a:t>
            </a:r>
            <a:r>
              <a:rPr lang="ru-RU" sz="2800" dirty="0" smtClean="0"/>
              <a:t>Михалковых</a:t>
            </a:r>
            <a:endParaRPr lang="ru-RU" sz="2800" dirty="0"/>
          </a:p>
        </p:txBody>
      </p:sp>
      <p:pic>
        <p:nvPicPr>
          <p:cNvPr id="4098" name="Picture 2" descr="http://blogs.pravkamchatka.ru/polus/files/2009/08/17727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3129"/>
            <a:ext cx="3312368" cy="4985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9" y="5517233"/>
            <a:ext cx="9144000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284534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5661249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В 1927 году семья переехала в Ставропольский край, в Пятигорск. В этом городе С. В. Михалков учился, здесь началась его творческая деятельность. Было написано и опубликовано его первое стихотворение </a:t>
            </a:r>
            <a:r>
              <a:rPr lang="ru-RU" sz="2000" smtClean="0"/>
              <a:t>«Дорога».</a:t>
            </a:r>
            <a:endParaRPr lang="ru-RU" sz="2000" dirty="0"/>
          </a:p>
        </p:txBody>
      </p:sp>
      <p:pic>
        <p:nvPicPr>
          <p:cNvPr id="7170" name="Picture 2" descr="File:Вид на город Пятигорск.jpg">
            <a:hlinkClick r:id="rId2"/>
          </p:cNvPr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1430000" cy="765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3790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0"/>
            <a:ext cx="89644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В 1930 году , окончив школу, переехал в Москву, где работал разнорабочим на Москворецкой ткацко-отделочной фабрике, младшим наблюдателем геологоразведочной экспедиции Ленинградского Геодезического института на Алтае, внештатным сотрудником отдела писем газеты </a:t>
            </a:r>
            <a:r>
              <a:rPr lang="ru-RU" sz="2400" i="1" dirty="0" smtClean="0"/>
              <a:t>Известия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11266" name="Picture 2" descr="http://cdn4.img22.rian.ru/images/18259/18/182591865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3490" y="2132856"/>
            <a:ext cx="5994854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846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43" y="1935366"/>
            <a:ext cx="3384376" cy="4811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 descr="http://pics2.pokazuha.ru/p442/j/4/6871634n4j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9274" y="135166"/>
            <a:ext cx="5518161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580246" y="4340901"/>
            <a:ext cx="542706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В годы Великой Отечественной войны Сергей Михалков работал военным корреспондентом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0891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536" y="5804468"/>
            <a:ext cx="86947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Знаменитая эпитафия Неизвестному солдату, выложенная на гранитной плите Вечного огня у Кремлевской стены: "Имя твое неизвестно, подвиг твой бессмертен", - также принадлежит Михалкову.</a:t>
            </a:r>
            <a:endParaRPr lang="ru-RU" dirty="0"/>
          </a:p>
        </p:txBody>
      </p:sp>
      <p:pic>
        <p:nvPicPr>
          <p:cNvPr id="6146" name="Picture 2" descr="http://img1.liveinternet.ru/images/attach/c/8/102/237/102237117_2c063d012e_191504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536" y="188639"/>
            <a:ext cx="9986963" cy="626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2939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     В 1943 году Сергей Михалков совместно с военным журналистом Георгием Эль-</a:t>
            </a:r>
            <a:r>
              <a:rPr lang="ru-RU" sz="2400" dirty="0" err="1" smtClean="0"/>
              <a:t>Регистаном</a:t>
            </a:r>
            <a:r>
              <a:rPr lang="ru-RU" sz="2400" dirty="0" smtClean="0"/>
              <a:t> (Габриэль Аркадьевич </a:t>
            </a:r>
            <a:r>
              <a:rPr lang="ru-RU" sz="2400" dirty="0" err="1" smtClean="0"/>
              <a:t>Уреклян</a:t>
            </a:r>
            <a:r>
              <a:rPr lang="ru-RU" sz="2400" dirty="0" smtClean="0"/>
              <a:t>) написал текст к Государственному </a:t>
            </a:r>
          </a:p>
          <a:p>
            <a:pPr algn="ctr"/>
            <a:r>
              <a:rPr lang="ru-RU" sz="2400" dirty="0" smtClean="0"/>
              <a:t>Гимну СССР. Музыка </a:t>
            </a:r>
            <a:r>
              <a:rPr lang="ru-RU" sz="2400" dirty="0" err="1" smtClean="0"/>
              <a:t>А.В.Александрова</a:t>
            </a:r>
            <a:r>
              <a:rPr lang="ru-RU" sz="2400" dirty="0" smtClean="0"/>
              <a:t> (в центре).</a:t>
            </a:r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r>
              <a:rPr lang="ru-RU" sz="2400" dirty="0" smtClean="0"/>
              <a:t>В 1977 году он создает вторую редакцию Государственного Гимна СССР. </a:t>
            </a:r>
          </a:p>
          <a:p>
            <a:pPr algn="ctr"/>
            <a:r>
              <a:rPr lang="ru-RU" sz="2400" dirty="0" smtClean="0"/>
              <a:t>В 2001 году он в третий раз становится автором текста Государственного Гимна, теперь уже Российской Федерации.</a:t>
            </a:r>
            <a:endParaRPr lang="ru-RU" sz="24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980" y="1628800"/>
            <a:ext cx="4932040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895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435</TotalTime>
  <Words>387</Words>
  <Application>Microsoft Office PowerPoint</Application>
  <PresentationFormat>Экран (4:3)</PresentationFormat>
  <Paragraphs>49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Базовая</vt:lpstr>
      <vt:lpstr>3_Тема Office</vt:lpstr>
      <vt:lpstr>Презентация PowerPoint</vt:lpstr>
      <vt:lpstr>                                  Михалков Сергей Владимирович (1913-2009)-</vt:lpstr>
      <vt:lpstr>        Сергей Михалков родился 13 марта 1913 года в Москве.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Именно он познакомил ее с С.В.Михалковым на юбилейном вечере, посвященном 80-летию писателя.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Михалков  Сергей Владимирович</dc:title>
  <dc:creator>Master</dc:creator>
  <cp:lastModifiedBy>АНАСТАСИЯ</cp:lastModifiedBy>
  <cp:revision>33</cp:revision>
  <dcterms:created xsi:type="dcterms:W3CDTF">2014-03-25T15:00:32Z</dcterms:created>
  <dcterms:modified xsi:type="dcterms:W3CDTF">2020-03-27T15:59:33Z</dcterms:modified>
</cp:coreProperties>
</file>