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80" r:id="rId4"/>
    <p:sldId id="273" r:id="rId5"/>
    <p:sldId id="258" r:id="rId6"/>
    <p:sldId id="272" r:id="rId7"/>
    <p:sldId id="264" r:id="rId8"/>
    <p:sldId id="278" r:id="rId9"/>
    <p:sldId id="279" r:id="rId10"/>
    <p:sldId id="263" r:id="rId11"/>
    <p:sldId id="283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6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C9A92-E4F3-443F-A284-4BCADDBDB9CB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0" y="535959"/>
            <a:ext cx="8028384" cy="4949286"/>
            <a:chOff x="807458" y="2146447"/>
            <a:chExt cx="8658865" cy="387965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807458" y="2146447"/>
              <a:ext cx="8658865" cy="287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bg2">
                      <a:lumMod val="10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Arial Black" panose="020B0A04020102020204" pitchFamily="34" charset="0"/>
                </a:rPr>
                <a:t>  « Письменная нумерация в пределах 1000»</a:t>
              </a:r>
            </a:p>
            <a:p>
              <a:pPr algn="ctr">
                <a:defRPr/>
              </a:pPr>
              <a:r>
                <a:rPr lang="ru-RU" sz="4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bg2">
                      <a:lumMod val="10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Arial Black" panose="020B0A04020102020204" pitchFamily="34" charset="0"/>
                </a:rPr>
                <a:t>3 класс</a:t>
              </a:r>
            </a:p>
            <a:p>
              <a:pPr algn="ctr">
                <a:defRPr/>
              </a:pPr>
              <a:r>
                <a:rPr lang="ru-RU" sz="28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Arial Black" panose="020B0A04020102020204" pitchFamily="34" charset="0"/>
                </a:rPr>
                <a:t>УМК «Школа России» </a:t>
              </a:r>
            </a:p>
            <a:p>
              <a:pPr algn="ctr">
                <a:defRPr/>
              </a:pPr>
              <a:r>
                <a:rPr lang="ru-RU" sz="28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Arial Black" panose="020B0A04020102020204" pitchFamily="34" charset="0"/>
                </a:rPr>
                <a:t>Учебник 3 класс 2 часть </a:t>
              </a:r>
            </a:p>
            <a:p>
              <a:pPr algn="ctr">
                <a:defRPr/>
              </a:pPr>
              <a:r>
                <a:rPr lang="ru-RU" sz="28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Arial Black" panose="020B0A04020102020204" pitchFamily="34" charset="0"/>
                </a:rPr>
                <a:t>М. Моро, М.А. </a:t>
              </a:r>
              <a:r>
                <a:rPr lang="ru-RU" sz="2800" b="1" dirty="0" err="1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Arial Black" panose="020B0A04020102020204" pitchFamily="34" charset="0"/>
                </a:rPr>
                <a:t>Бантова</a:t>
              </a:r>
              <a:r>
                <a:rPr lang="ru-RU" sz="28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Arial Black" panose="020B0A04020102020204" pitchFamily="34" charset="0"/>
                </a:rPr>
                <a:t>, </a:t>
              </a:r>
            </a:p>
            <a:p>
              <a:pPr algn="ctr">
                <a:defRPr/>
              </a:pPr>
              <a:r>
                <a:rPr lang="ru-RU" sz="28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Arial Black" panose="020B0A04020102020204" pitchFamily="34" charset="0"/>
                </a:rPr>
                <a:t>Г.В. Бельтюкова  </a:t>
              </a:r>
              <a:endParaRPr lang="ru-RU" sz="28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anose="020B0A04020102020204" pitchFamily="34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187089" y="5085184"/>
              <a:ext cx="5084702" cy="9409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  <a:p>
              <a:pPr algn="ctr">
                <a:defRPr/>
              </a:pPr>
              <a:endParaRPr lang="ru-RU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  <a:p>
              <a:pPr algn="ctr">
                <a:defRPr/>
              </a:pPr>
              <a:endParaRPr lang="ru-RU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  <a:p>
              <a:pPr algn="ctr">
                <a:defRPr/>
              </a:pPr>
              <a:endParaRPr lang="ru-RU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</p:txBody>
        </p:sp>
      </p:grpSp>
      <p:pic>
        <p:nvPicPr>
          <p:cNvPr id="10" name="Picture 10" descr="http://katti.ucoz.ru/_pu/41/78964226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142852"/>
            <a:ext cx="2143140" cy="7862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785794"/>
            <a:ext cx="64294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Arial Black" pitchFamily="34" charset="0"/>
              </a:rPr>
              <a:t>Самостоятельная работа  с учебником стр. 51 №  3, 5, 8. </a:t>
            </a:r>
            <a:endParaRPr lang="ru-RU" sz="3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2852936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  </a:t>
            </a:r>
            <a:endParaRPr lang="ru-RU" sz="4000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Тема урока: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4800" dirty="0" smtClean="0">
                <a:solidFill>
                  <a:srgbClr val="00B050"/>
                </a:solidFill>
              </a:rPr>
              <a:t>«Единицы массы.»</a:t>
            </a:r>
            <a:endParaRPr lang="ru-RU" sz="4800" dirty="0">
              <a:solidFill>
                <a:srgbClr val="00B050"/>
              </a:solidFill>
            </a:endParaRPr>
          </a:p>
        </p:txBody>
      </p:sp>
      <p:pic>
        <p:nvPicPr>
          <p:cNvPr id="4" name="Содержимое 4" descr="69703375_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642918"/>
            <a:ext cx="2643205" cy="341414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8286808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2976" y="357166"/>
            <a:ext cx="66143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ru-RU" sz="8000" b="1" dirty="0" smtClean="0">
                <a:solidFill>
                  <a:srgbClr val="00B050"/>
                </a:solidFill>
                <a:latin typeface="Arial Black" pitchFamily="34" charset="0"/>
              </a:rPr>
              <a:t>килограмм</a:t>
            </a:r>
            <a:endParaRPr lang="ru-RU" sz="8000" b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2470" y="1860083"/>
            <a:ext cx="75843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B0F0"/>
                </a:solidFill>
                <a:latin typeface="Arial Black" pitchFamily="34" charset="0"/>
              </a:rPr>
              <a:t>«кило» - тысяча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814" y="2968079"/>
            <a:ext cx="56137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endParaRPr lang="ru-RU" sz="88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9907" y="3286124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8000" b="1" dirty="0">
                <a:solidFill>
                  <a:srgbClr val="FF0000"/>
                </a:solidFill>
                <a:latin typeface="Arial Black" pitchFamily="34" charset="0"/>
              </a:rPr>
              <a:t>1 кг = </a:t>
            </a:r>
            <a:r>
              <a:rPr lang="ru-RU" sz="8000" b="1" dirty="0" smtClean="0">
                <a:solidFill>
                  <a:srgbClr val="FF0000"/>
                </a:solidFill>
                <a:latin typeface="Arial Black" pitchFamily="34" charset="0"/>
              </a:rPr>
              <a:t>1000 </a:t>
            </a:r>
            <a:r>
              <a:rPr lang="ru-RU" sz="8000" b="1" dirty="0" smtClean="0">
                <a:solidFill>
                  <a:schemeClr val="bg1"/>
                </a:solidFill>
                <a:latin typeface="Arial Black" pitchFamily="34" charset="0"/>
              </a:rPr>
              <a:t>г</a:t>
            </a:r>
            <a:endParaRPr lang="ru-RU" sz="8000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05902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фон стереометр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57166"/>
            <a:ext cx="8358246" cy="61436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785794"/>
            <a:ext cx="9144000" cy="1143008"/>
          </a:xfrm>
        </p:spPr>
        <p:txBody>
          <a:bodyPr>
            <a:noAutofit/>
          </a:bodyPr>
          <a:lstStyle/>
          <a:p>
            <a:pPr algn="ctr"/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/>
            </a:r>
            <a:b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</a:br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/>
            </a:r>
            <a:b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</a:br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/>
            </a:r>
            <a:b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</a:br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/>
            </a:r>
            <a:b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</a:br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/>
            </a:r>
            <a:b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</a:br>
            <a:r>
              <a:rPr lang="ru-RU" sz="6000" dirty="0" smtClean="0">
                <a:ln w="28575">
                  <a:solidFill>
                    <a:sysClr val="windowText" lastClr="000000"/>
                  </a:solidFill>
                </a:ln>
              </a:rPr>
              <a:t> </a:t>
            </a:r>
            <a:endParaRPr lang="ru-RU" sz="6000" dirty="0">
              <a:ln w="28575"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285860"/>
            <a:ext cx="80724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ln w="28575">
                  <a:solidFill>
                    <a:schemeClr val="tx1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 кг            2 кг           5 кг   </a:t>
            </a:r>
          </a:p>
          <a:p>
            <a:r>
              <a:rPr lang="ru-RU" sz="5400" b="1" dirty="0" smtClean="0">
                <a:ln w="28575">
                  <a:solidFill>
                    <a:schemeClr val="tx1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100г           200г           500г</a:t>
            </a:r>
          </a:p>
          <a:p>
            <a:r>
              <a:rPr lang="ru-RU" sz="5400" b="1" dirty="0" smtClean="0">
                <a:ln w="28575">
                  <a:solidFill>
                    <a:schemeClr val="tx1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10г             20г             50г  </a:t>
            </a:r>
          </a:p>
          <a:p>
            <a:r>
              <a:rPr lang="ru-RU" sz="5400" b="1" dirty="0" smtClean="0">
                <a:ln w="28575">
                  <a:solidFill>
                    <a:schemeClr val="tx1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1г               2г               5г  </a:t>
            </a:r>
            <a:endParaRPr lang="ru-RU" sz="5400" b="1" dirty="0">
              <a:solidFill>
                <a:srgbClr val="FFC000"/>
              </a:solidFill>
            </a:endParaRPr>
          </a:p>
        </p:txBody>
      </p:sp>
      <p:pic>
        <p:nvPicPr>
          <p:cNvPr id="5" name="Рисунок 4" descr="IMG_4418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8E8E8"/>
              </a:clrFrom>
              <a:clrTo>
                <a:srgbClr val="E8E8E8">
                  <a:alpha val="0"/>
                </a:srgbClr>
              </a:clrTo>
            </a:clrChange>
          </a:blip>
          <a:srcRect l="17619" t="20755" r="8127" b="18867"/>
          <a:stretch>
            <a:fillRect/>
          </a:stretch>
        </p:blipFill>
        <p:spPr>
          <a:xfrm>
            <a:off x="2143108" y="4214818"/>
            <a:ext cx="4214842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151620"/>
            <a:ext cx="6512511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/>
              <a:t>Виды весов</a:t>
            </a:r>
            <a:endParaRPr lang="ru-RU" i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294967295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861048"/>
            <a:ext cx="2095698" cy="2095698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quarter" idx="4294967295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563" y="3717032"/>
            <a:ext cx="2232248" cy="2077357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1520" y="404664"/>
            <a:ext cx="871296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4800" dirty="0" smtClean="0"/>
              <a:t> </a:t>
            </a:r>
            <a:endParaRPr lang="ru-RU" sz="48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76365" y="1988840"/>
            <a:ext cx="6748644" cy="792088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5400" i="1" dirty="0" smtClean="0">
                <a:solidFill>
                  <a:schemeClr val="bg1"/>
                </a:solidFill>
                <a:latin typeface="Arial Black" pitchFamily="34" charset="0"/>
              </a:rPr>
              <a:t>Электронные</a:t>
            </a:r>
            <a:endParaRPr lang="ru-RU" sz="5400" i="1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12" name="Объект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861048"/>
            <a:ext cx="1896825" cy="20956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1653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151620"/>
            <a:ext cx="6512511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/>
              <a:t>Виды весов</a:t>
            </a:r>
            <a:endParaRPr lang="ru-RU" i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294967295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210" y="3356992"/>
            <a:ext cx="1859665" cy="3096344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quarter" idx="4294967295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356992"/>
            <a:ext cx="2016224" cy="3128624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500042"/>
            <a:ext cx="871296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endParaRPr lang="ru-RU" sz="48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7544" y="1988840"/>
            <a:ext cx="8280920" cy="792088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5400" i="1" dirty="0" smtClean="0">
                <a:solidFill>
                  <a:srgbClr val="00B050"/>
                </a:solidFill>
                <a:latin typeface="Arial Black" pitchFamily="34" charset="0"/>
              </a:rPr>
              <a:t>Ручные пружинные</a:t>
            </a:r>
            <a:endParaRPr lang="ru-RU" sz="5400" i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12" name="Объект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3789040"/>
            <a:ext cx="2878786" cy="21602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5727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151620"/>
            <a:ext cx="6512511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/>
              <a:t>Виды весов</a:t>
            </a:r>
            <a:endParaRPr lang="ru-RU" i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294967295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284984"/>
            <a:ext cx="1859665" cy="1859665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quarter" idx="4294967295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284984"/>
            <a:ext cx="1584176" cy="192044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1520" y="404664"/>
            <a:ext cx="871296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4800" dirty="0" smtClean="0"/>
              <a:t> </a:t>
            </a:r>
            <a:endParaRPr lang="ru-RU" sz="48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7544" y="1988840"/>
            <a:ext cx="8280920" cy="792088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5400" i="1" dirty="0" smtClean="0">
                <a:solidFill>
                  <a:srgbClr val="00B050"/>
                </a:solidFill>
                <a:latin typeface="Arial Black" pitchFamily="34" charset="0"/>
              </a:rPr>
              <a:t>Рычажные весы</a:t>
            </a:r>
            <a:endParaRPr lang="ru-RU" sz="5400" i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12" name="Объект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5" y="3335854"/>
            <a:ext cx="1368152" cy="1867785"/>
          </a:xfrm>
          <a:prstGeom prst="rect">
            <a:avLst/>
          </a:prstGeom>
        </p:spPr>
      </p:pic>
      <p:pic>
        <p:nvPicPr>
          <p:cNvPr id="8" name="Объект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198" y="3322921"/>
            <a:ext cx="1880717" cy="18807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99146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3"/>
            <a:ext cx="8229600" cy="136815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Самостоятельная работа </a:t>
            </a:r>
            <a:b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 с учебником </a:t>
            </a:r>
            <a:b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стр. 54 </a:t>
            </a:r>
            <a:r>
              <a:rPr lang="ru-RU" smtClean="0">
                <a:solidFill>
                  <a:srgbClr val="FFC000"/>
                </a:solidFill>
                <a:latin typeface="Arial Black" pitchFamily="34" charset="0"/>
              </a:rPr>
              <a:t>№  </a:t>
            </a:r>
            <a:r>
              <a:rPr lang="ru-RU" smtClean="0">
                <a:solidFill>
                  <a:srgbClr val="FFC000"/>
                </a:solidFill>
                <a:latin typeface="Arial Black" pitchFamily="34" charset="0"/>
              </a:rPr>
              <a:t>1</a:t>
            </a:r>
            <a:r>
              <a:rPr lang="ru-RU" smtClean="0">
                <a:solidFill>
                  <a:srgbClr val="FFC000"/>
                </a:solidFill>
                <a:latin typeface="Arial Black" pitchFamily="34" charset="0"/>
              </a:rPr>
              <a:t> </a:t>
            </a:r>
            <a:r>
              <a:rPr lang="ru-RU" smtClean="0">
                <a:solidFill>
                  <a:srgbClr val="FFC000"/>
                </a:solidFill>
                <a:latin typeface="Arial Black" pitchFamily="34" charset="0"/>
              </a:rPr>
              <a:t/>
            </a:r>
            <a:br>
              <a:rPr lang="ru-RU" smtClean="0">
                <a:solidFill>
                  <a:srgbClr val="FFC000"/>
                </a:solidFill>
                <a:latin typeface="Arial Black" pitchFamily="34" charset="0"/>
              </a:rPr>
            </a:br>
            <a:r>
              <a:rPr lang="ru-RU" smtClean="0">
                <a:solidFill>
                  <a:srgbClr val="FFC000"/>
                </a:solidFill>
                <a:latin typeface="Arial Black" pitchFamily="34" charset="0"/>
              </a:rPr>
              <a:t>  </a:t>
            </a:r>
            <a:endParaRPr lang="ru-RU" dirty="0">
              <a:solidFill>
                <a:srgbClr val="FFC00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12976"/>
            <a:ext cx="8229600" cy="2913187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Содержимое 4" descr="69703375_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868" y="3071810"/>
            <a:ext cx="2643205" cy="3414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Оцени себя 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Улыбающееся лицо 3"/>
          <p:cNvSpPr/>
          <p:nvPr/>
        </p:nvSpPr>
        <p:spPr>
          <a:xfrm>
            <a:off x="785786" y="2857496"/>
            <a:ext cx="2143140" cy="2071702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лыбающееся лицо 4"/>
          <p:cNvSpPr/>
          <p:nvPr/>
        </p:nvSpPr>
        <p:spPr>
          <a:xfrm>
            <a:off x="3357554" y="2928934"/>
            <a:ext cx="2143140" cy="2071702"/>
          </a:xfrm>
          <a:prstGeom prst="smileyFace">
            <a:avLst>
              <a:gd name="adj" fmla="val 515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лыбающееся лицо 5"/>
          <p:cNvSpPr/>
          <p:nvPr/>
        </p:nvSpPr>
        <p:spPr>
          <a:xfrm>
            <a:off x="5786446" y="2857496"/>
            <a:ext cx="2143140" cy="2071702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None/>
              <a:defRPr/>
            </a:pPr>
            <a:r>
              <a:rPr lang="ru-RU" sz="6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6 апреля.</a:t>
            </a:r>
          </a:p>
          <a:p>
            <a:pPr algn="ctr">
              <a:lnSpc>
                <a:spcPct val="90000"/>
              </a:lnSpc>
              <a:buNone/>
              <a:defRPr/>
            </a:pPr>
            <a:r>
              <a:rPr lang="ru-RU" sz="6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Классная работа.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Представьте в виде суммы разрядных слагаемых числа 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8800" dirty="0" smtClean="0">
                <a:latin typeface="Arial Black" panose="020B0A04020102020204" pitchFamily="34" charset="0"/>
              </a:rPr>
              <a:t>160 =…+… </a:t>
            </a:r>
          </a:p>
          <a:p>
            <a:pPr marL="0" indent="0">
              <a:buNone/>
            </a:pPr>
            <a:r>
              <a:rPr lang="ru-RU" sz="8800" dirty="0" smtClean="0">
                <a:latin typeface="Arial Black" panose="020B0A04020102020204" pitchFamily="34" charset="0"/>
              </a:rPr>
              <a:t>207 =…+…</a:t>
            </a:r>
          </a:p>
          <a:p>
            <a:pPr marL="0" indent="0">
              <a:buNone/>
            </a:pPr>
            <a:r>
              <a:rPr lang="ru-RU" sz="8800" dirty="0" smtClean="0">
                <a:latin typeface="Arial Black" panose="020B0A04020102020204" pitchFamily="34" charset="0"/>
              </a:rPr>
              <a:t>345 =…+…+… </a:t>
            </a:r>
            <a:endParaRPr lang="ru-RU" sz="8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298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Вычисли. </a:t>
            </a:r>
            <a:endParaRPr lang="ru-RU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7200" dirty="0" smtClean="0">
                <a:latin typeface="Arial Black" panose="020B0A04020102020204" pitchFamily="34" charset="0"/>
              </a:rPr>
              <a:t> 700+50+7=</a:t>
            </a:r>
          </a:p>
          <a:p>
            <a:pPr marL="0" indent="0">
              <a:buNone/>
            </a:pPr>
            <a:r>
              <a:rPr lang="ru-RU" sz="7200" dirty="0" smtClean="0">
                <a:latin typeface="Arial Black" panose="020B0A04020102020204" pitchFamily="34" charset="0"/>
              </a:rPr>
              <a:t> 200 – 90 – 10 =</a:t>
            </a:r>
          </a:p>
          <a:p>
            <a:pPr marL="0" indent="0">
              <a:buNone/>
            </a:pPr>
            <a:r>
              <a:rPr lang="ru-RU" sz="7200" dirty="0">
                <a:latin typeface="Arial Black" panose="020B0A04020102020204" pitchFamily="34" charset="0"/>
              </a:rPr>
              <a:t> </a:t>
            </a:r>
            <a:r>
              <a:rPr lang="ru-RU" sz="7200" dirty="0" smtClean="0">
                <a:latin typeface="Arial Black" panose="020B0A04020102020204" pitchFamily="34" charset="0"/>
              </a:rPr>
              <a:t>960- 60+10=</a:t>
            </a:r>
          </a:p>
          <a:p>
            <a:pPr marL="0" indent="0">
              <a:buNone/>
            </a:pPr>
            <a:r>
              <a:rPr lang="ru-RU" sz="7200" dirty="0" smtClean="0">
                <a:latin typeface="Arial Black" panose="020B0A04020102020204" pitchFamily="34" charset="0"/>
              </a:rPr>
              <a:t> 300+83 +3 = </a:t>
            </a:r>
            <a:endParaRPr lang="ru-RU" sz="7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198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 Black" pitchFamily="34" charset="0"/>
              </a:rPr>
              <a:t>Логическая разминка</a:t>
            </a:r>
            <a:br>
              <a:rPr lang="ru-RU" dirty="0" smtClean="0">
                <a:latin typeface="Arial Black" pitchFamily="34" charset="0"/>
              </a:rPr>
            </a:br>
            <a:r>
              <a:rPr lang="ru-RU" dirty="0" smtClean="0">
                <a:latin typeface="Arial Black" pitchFamily="34" charset="0"/>
              </a:rPr>
              <a:t>Устно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84784"/>
            <a:ext cx="748883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 </a:t>
            </a:r>
            <a:r>
              <a:rPr lang="ru-RU" sz="3000" dirty="0" smtClean="0">
                <a:latin typeface="Arial Black" panose="020B0A04020102020204" pitchFamily="34" charset="0"/>
              </a:rPr>
              <a:t> </a:t>
            </a:r>
            <a:r>
              <a:rPr lang="ru-RU" sz="2800" b="1" dirty="0" smtClean="0"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latin typeface="Arial Black" panose="020B0A04020102020204" pitchFamily="34" charset="0"/>
              </a:rPr>
              <a:t>  </a:t>
            </a:r>
            <a:endParaRPr lang="ru-RU" sz="3200" dirty="0">
              <a:latin typeface="Arial Black" panose="020B0A04020102020204" pitchFamily="34" charset="0"/>
            </a:endParaRPr>
          </a:p>
          <a:p>
            <a:endParaRPr lang="ru-RU" sz="30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379" y="5301208"/>
            <a:ext cx="84969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Ответ: 5 распилов </a:t>
            </a:r>
            <a:endParaRPr lang="ru-RU" sz="44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84515" y="3117509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12 метров  </a:t>
            </a:r>
            <a:endParaRPr lang="ru-RU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7776864" cy="1419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1475656" y="3717032"/>
            <a:ext cx="5760640" cy="7200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411760" y="3508963"/>
            <a:ext cx="0" cy="5040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491880" y="3549445"/>
            <a:ext cx="0" cy="5040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364088" y="3517805"/>
            <a:ext cx="0" cy="5040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418418" y="3553218"/>
            <a:ext cx="0" cy="5040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228184" y="3542224"/>
            <a:ext cx="0" cy="5040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7272808" cy="2376264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latin typeface="Arial Black" panose="020B0A04020102020204" pitchFamily="34" charset="0"/>
              </a:rPr>
              <a:t> </a:t>
            </a:r>
            <a:r>
              <a:rPr lang="ru-RU" sz="3600" b="1" dirty="0"/>
              <a:t>Вдоль одной стороны огорода надо поставить изгородь. Длина огорода 10 м. Сколько потребуется столбов. Чтобы поставить их по длине огорода на расстоянии 2 м друг от друга?</a:t>
            </a:r>
            <a:br>
              <a:rPr lang="ru-RU" sz="3600" b="1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000" b="1" dirty="0" smtClean="0"/>
              <a:t>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5013176"/>
            <a:ext cx="8424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Проверка:</a:t>
            </a:r>
            <a:endParaRPr lang="ru-RU" sz="360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               6 столбов 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131840" y="3491083"/>
            <a:ext cx="0" cy="122413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211960" y="3491083"/>
            <a:ext cx="0" cy="122413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5220072" y="3527087"/>
            <a:ext cx="0" cy="11881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123728" y="3491083"/>
            <a:ext cx="0" cy="122413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6228184" y="3527087"/>
            <a:ext cx="0" cy="11881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7164288" y="3527087"/>
            <a:ext cx="0" cy="11881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123728" y="3933056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</a:t>
            </a:r>
            <a:r>
              <a:rPr lang="ru-RU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2 м        2м            2 м       2 м      2 м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428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Сколько десятков в 1 сотне? </a:t>
            </a:r>
            <a:endParaRPr lang="ru-RU" sz="32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3508" y="4162147"/>
            <a:ext cx="9000492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5400" dirty="0" smtClean="0">
                <a:solidFill>
                  <a:srgbClr val="C00000"/>
                </a:solidFill>
                <a:latin typeface="Arial Black" pitchFamily="34" charset="0"/>
              </a:rPr>
              <a:t>1 сот.=10дес.=100 ед.</a:t>
            </a:r>
          </a:p>
          <a:p>
            <a:pPr algn="ctr"/>
            <a:r>
              <a:rPr lang="ru-RU" sz="5400" dirty="0" smtClean="0">
                <a:solidFill>
                  <a:srgbClr val="C00000"/>
                </a:solidFill>
                <a:latin typeface="Arial Black" pitchFamily="34" charset="0"/>
              </a:rPr>
              <a:t>10 с.=100дес.=1000ед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1522457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Сколько единиц в  1 сотне?</a:t>
            </a:r>
            <a:endParaRPr lang="ru-RU" sz="3200" b="1" dirty="0"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508" y="2348880"/>
            <a:ext cx="86769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Сколько десятков в 10 сотнях?</a:t>
            </a:r>
          </a:p>
          <a:p>
            <a:r>
              <a:rPr lang="ru-RU" sz="36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Сколько единиц в 100 десятках</a:t>
            </a:r>
            <a:r>
              <a:rPr lang="ru-RU" sz="3600" dirty="0">
                <a:solidFill>
                  <a:srgbClr val="7030A0"/>
                </a:solidFill>
                <a:latin typeface="Arial Black" panose="020B0A04020102020204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 animBg="1"/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№1 стр. 51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 Black" panose="020B0A04020102020204" pitchFamily="34" charset="0"/>
              </a:rPr>
              <a:t>1 сот. 2 </a:t>
            </a:r>
            <a:r>
              <a:rPr lang="ru-RU" dirty="0" err="1" smtClean="0">
                <a:latin typeface="Arial Black" panose="020B0A04020102020204" pitchFamily="34" charset="0"/>
              </a:rPr>
              <a:t>дес</a:t>
            </a:r>
            <a:r>
              <a:rPr lang="ru-RU" dirty="0" smtClean="0">
                <a:latin typeface="Arial Black" panose="020B0A04020102020204" pitchFamily="34" charset="0"/>
              </a:rPr>
              <a:t>. = 12 </a:t>
            </a:r>
            <a:r>
              <a:rPr lang="ru-RU" dirty="0" err="1" smtClean="0">
                <a:latin typeface="Arial Black" panose="020B0A04020102020204" pitchFamily="34" charset="0"/>
              </a:rPr>
              <a:t>дес</a:t>
            </a:r>
            <a:r>
              <a:rPr lang="ru-RU" dirty="0" smtClean="0">
                <a:latin typeface="Arial Black" panose="020B0A04020102020204" pitchFamily="34" charset="0"/>
              </a:rPr>
              <a:t>. = 120 ед.</a:t>
            </a:r>
          </a:p>
          <a:p>
            <a:pPr marL="0" indent="0">
              <a:buNone/>
            </a:pPr>
            <a:r>
              <a:rPr lang="ru-RU" dirty="0" smtClean="0">
                <a:latin typeface="Arial Black" panose="020B0A04020102020204" pitchFamily="34" charset="0"/>
              </a:rPr>
              <a:t>150 =…. </a:t>
            </a:r>
            <a:r>
              <a:rPr lang="ru-RU" dirty="0" err="1">
                <a:latin typeface="Arial Black" panose="020B0A04020102020204" pitchFamily="34" charset="0"/>
              </a:rPr>
              <a:t>д</a:t>
            </a:r>
            <a:r>
              <a:rPr lang="ru-RU" dirty="0" err="1" smtClean="0">
                <a:latin typeface="Arial Black" panose="020B0A04020102020204" pitchFamily="34" charset="0"/>
              </a:rPr>
              <a:t>ес</a:t>
            </a:r>
            <a:r>
              <a:rPr lang="ru-RU" dirty="0" smtClean="0">
                <a:latin typeface="Arial Black" panose="020B0A040201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 Black" panose="020B0A04020102020204" pitchFamily="34" charset="0"/>
              </a:rPr>
              <a:t>270 = …. </a:t>
            </a:r>
            <a:r>
              <a:rPr lang="ru-RU" dirty="0" err="1">
                <a:latin typeface="Arial Black" panose="020B0A04020102020204" pitchFamily="34" charset="0"/>
              </a:rPr>
              <a:t>д</a:t>
            </a:r>
            <a:r>
              <a:rPr lang="ru-RU" dirty="0" err="1" smtClean="0">
                <a:latin typeface="Arial Black" panose="020B0A04020102020204" pitchFamily="34" charset="0"/>
              </a:rPr>
              <a:t>ес</a:t>
            </a:r>
            <a:r>
              <a:rPr lang="ru-RU" dirty="0" smtClean="0">
                <a:latin typeface="Arial Black" panose="020B0A040201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 Black" panose="020B0A04020102020204" pitchFamily="34" charset="0"/>
              </a:rPr>
              <a:t>400 = … </a:t>
            </a:r>
            <a:r>
              <a:rPr lang="ru-RU" dirty="0" err="1" smtClean="0">
                <a:latin typeface="Arial Black" panose="020B0A04020102020204" pitchFamily="34" charset="0"/>
              </a:rPr>
              <a:t>дес</a:t>
            </a:r>
            <a:r>
              <a:rPr lang="ru-RU" dirty="0" smtClean="0">
                <a:latin typeface="Arial Black" panose="020B0A040201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 Black" panose="020B0A04020102020204" pitchFamily="34" charset="0"/>
              </a:rPr>
              <a:t>300 = … сот.</a:t>
            </a:r>
          </a:p>
          <a:p>
            <a:pPr marL="0" indent="0">
              <a:buNone/>
            </a:pPr>
            <a:r>
              <a:rPr lang="ru-RU" dirty="0" smtClean="0">
                <a:latin typeface="Arial Black" panose="020B0A04020102020204" pitchFamily="34" charset="0"/>
              </a:rPr>
              <a:t>900 = … сот.</a:t>
            </a:r>
          </a:p>
          <a:p>
            <a:pPr marL="0" indent="0">
              <a:buNone/>
            </a:pPr>
            <a:r>
              <a:rPr lang="ru-RU" dirty="0" smtClean="0">
                <a:latin typeface="Arial Black" panose="020B0A04020102020204" pitchFamily="34" charset="0"/>
              </a:rPr>
              <a:t>25 </a:t>
            </a:r>
            <a:r>
              <a:rPr lang="ru-RU" dirty="0" err="1" smtClean="0">
                <a:latin typeface="Arial Black" panose="020B0A04020102020204" pitchFamily="34" charset="0"/>
              </a:rPr>
              <a:t>дес</a:t>
            </a:r>
            <a:r>
              <a:rPr lang="ru-RU" dirty="0" smtClean="0">
                <a:latin typeface="Arial Black" panose="020B0A04020102020204" pitchFamily="34" charset="0"/>
              </a:rPr>
              <a:t>. = … ед.</a:t>
            </a:r>
          </a:p>
          <a:p>
            <a:pPr marL="0" indent="0">
              <a:buNone/>
            </a:pPr>
            <a:r>
              <a:rPr lang="ru-RU" dirty="0" smtClean="0">
                <a:latin typeface="Arial Black" panose="020B0A04020102020204" pitchFamily="34" charset="0"/>
              </a:rPr>
              <a:t>5 сот.= …. </a:t>
            </a:r>
            <a:r>
              <a:rPr lang="ru-RU" dirty="0">
                <a:latin typeface="Arial Black" panose="020B0A04020102020204" pitchFamily="34" charset="0"/>
              </a:rPr>
              <a:t>е</a:t>
            </a:r>
            <a:r>
              <a:rPr lang="ru-RU" dirty="0" smtClean="0">
                <a:latin typeface="Arial Black" panose="020B0A04020102020204" pitchFamily="34" charset="0"/>
              </a:rPr>
              <a:t>д.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565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№6 стр. 51 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4474840" cy="312494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 Black" panose="020B0A04020102020204" pitchFamily="34" charset="0"/>
              </a:rPr>
              <a:t>а = 18 см </a:t>
            </a:r>
            <a:endParaRPr lang="en-US" dirty="0" smtClean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 Black" panose="020B0A04020102020204" pitchFamily="34" charset="0"/>
              </a:rPr>
              <a:t> в = ? – в 3 раза м.</a:t>
            </a:r>
            <a:endParaRPr lang="en-US" dirty="0" smtClean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 Black" panose="020B0A04020102020204" pitchFamily="34" charset="0"/>
              </a:rPr>
              <a:t> с = 14 см</a:t>
            </a:r>
          </a:p>
          <a:p>
            <a:pPr marL="0" indent="0">
              <a:buNone/>
            </a:pPr>
            <a:endParaRPr lang="ru-RU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 Black" panose="020B0A04020102020204" pitchFamily="34" charset="0"/>
              </a:rPr>
              <a:t>Р</a:t>
            </a:r>
            <a:r>
              <a:rPr lang="ru-RU" dirty="0" smtClean="0">
                <a:latin typeface="Arial Black" panose="020B0A04020102020204" pitchFamily="34" charset="0"/>
              </a:rPr>
              <a:t> = ? см</a:t>
            </a:r>
            <a:endParaRPr lang="ru-RU" dirty="0">
              <a:latin typeface="Arial Black" panose="020B0A040201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788024" y="1772816"/>
            <a:ext cx="0" cy="230425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11560" y="3645024"/>
            <a:ext cx="3888432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3" name="Равнобедренный треугольник 12"/>
          <p:cNvSpPr/>
          <p:nvPr/>
        </p:nvSpPr>
        <p:spPr>
          <a:xfrm>
            <a:off x="755576" y="4365104"/>
            <a:ext cx="288032" cy="1440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148064" y="1772816"/>
            <a:ext cx="32403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Р =  </a:t>
            </a:r>
            <a:r>
              <a:rPr lang="ru-RU" sz="3600" dirty="0" err="1" smtClean="0">
                <a:latin typeface="Arial Black" panose="020B0A04020102020204" pitchFamily="34" charset="0"/>
              </a:rPr>
              <a:t>а+в+с</a:t>
            </a:r>
            <a:endParaRPr lang="ru-RU" sz="3600" dirty="0" smtClean="0">
              <a:latin typeface="Arial Black" panose="020B0A04020102020204" pitchFamily="34" charset="0"/>
            </a:endParaRPr>
          </a:p>
          <a:p>
            <a:r>
              <a:rPr lang="ru-RU" sz="3600" dirty="0">
                <a:latin typeface="Arial Black" panose="020B0A04020102020204" pitchFamily="34" charset="0"/>
              </a:rPr>
              <a:t>в</a:t>
            </a:r>
            <a:r>
              <a:rPr lang="ru-RU" sz="3600" dirty="0" smtClean="0">
                <a:latin typeface="Arial Black" panose="020B0A04020102020204" pitchFamily="34" charset="0"/>
              </a:rPr>
              <a:t>= 18 : 3 </a:t>
            </a:r>
          </a:p>
          <a:p>
            <a:r>
              <a:rPr lang="ru-RU" sz="3600" dirty="0">
                <a:latin typeface="Arial Black" panose="020B0A04020102020204" pitchFamily="34" charset="0"/>
              </a:rPr>
              <a:t>в</a:t>
            </a:r>
            <a:r>
              <a:rPr lang="ru-RU" sz="3600" dirty="0" smtClean="0">
                <a:latin typeface="Arial Black" panose="020B0A04020102020204" pitchFamily="34" charset="0"/>
              </a:rPr>
              <a:t> = 6 см </a:t>
            </a:r>
          </a:p>
          <a:p>
            <a:r>
              <a:rPr lang="ru-RU" sz="3600" dirty="0" smtClean="0">
                <a:latin typeface="Arial Black" panose="020B0A04020102020204" pitchFamily="34" charset="0"/>
              </a:rPr>
              <a:t>Р= 18+6+14</a:t>
            </a:r>
          </a:p>
          <a:p>
            <a:r>
              <a:rPr lang="ru-RU" sz="3600" dirty="0" smtClean="0">
                <a:latin typeface="Arial Black" panose="020B0A04020102020204" pitchFamily="34" charset="0"/>
              </a:rPr>
              <a:t>Р=38 см 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84" y="5085184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Ответ: периметр     равен 38 см.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5292080" y="5157192"/>
            <a:ext cx="504056" cy="52815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555776" y="5926393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Р = 18 + 18: 6 + 14 </a:t>
            </a:r>
            <a:endParaRPr lang="ru-RU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061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7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1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24406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322</Words>
  <Application>Microsoft Office PowerPoint</Application>
  <PresentationFormat>Экран (4:3)</PresentationFormat>
  <Paragraphs>79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Представьте в виде суммы разрядных слагаемых числа </vt:lpstr>
      <vt:lpstr> Вычисли. </vt:lpstr>
      <vt:lpstr>Логическая разминка Устно</vt:lpstr>
      <vt:lpstr>       Вдоль одной стороны огорода надо поставить изгородь. Длина огорода 10 м. Сколько потребуется столбов. Чтобы поставить их по длине огорода на расстоянии 2 м друг от друга?       </vt:lpstr>
      <vt:lpstr>Сколько десятков в 1 сотне? </vt:lpstr>
      <vt:lpstr> №1 стр. 51</vt:lpstr>
      <vt:lpstr>№6 стр. 51 </vt:lpstr>
      <vt:lpstr>Слайд 10</vt:lpstr>
      <vt:lpstr>Тема урока:</vt:lpstr>
      <vt:lpstr>Слайд 12</vt:lpstr>
      <vt:lpstr>Слайд 13</vt:lpstr>
      <vt:lpstr>      </vt:lpstr>
      <vt:lpstr>Виды весов</vt:lpstr>
      <vt:lpstr>Виды весов</vt:lpstr>
      <vt:lpstr>Виды весов</vt:lpstr>
      <vt:lpstr>Самостоятельная работа   с учебником  стр. 54 №  1    </vt:lpstr>
      <vt:lpstr>Оцени себя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Дом</cp:lastModifiedBy>
  <cp:revision>67</cp:revision>
  <dcterms:created xsi:type="dcterms:W3CDTF">2014-07-09T08:33:20Z</dcterms:created>
  <dcterms:modified xsi:type="dcterms:W3CDTF">2020-03-27T20:18:18Z</dcterms:modified>
</cp:coreProperties>
</file>