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72" r:id="rId4"/>
    <p:sldId id="271" r:id="rId5"/>
    <p:sldId id="259" r:id="rId6"/>
    <p:sldId id="267" r:id="rId7"/>
    <p:sldId id="266" r:id="rId8"/>
    <p:sldId id="265" r:id="rId9"/>
    <p:sldId id="275" r:id="rId10"/>
    <p:sldId id="276" r:id="rId11"/>
    <p:sldId id="26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0066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15911-809E-44B4-99E9-13F068FFD6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92038-5A9F-4FC6-AF0B-2F7C3EE6F2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FAD1F3-C184-4FCA-AF88-5840218912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56804-C451-40CB-ADB2-D081C346E0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031DA-441A-487E-8F3B-12F817BB83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F8C7C-577F-4324-ABAF-2AC218BDFE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3C3F6B-1810-48AA-B2C0-B54C31DB79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722E0-B9A6-4C22-A6F6-B1EF4277DC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3CDCD-9387-410A-860D-F78D430E51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512FA-44A7-45A1-9BFF-05FC7667E8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23236-2D83-40C4-B34A-7F109401BF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793619A-A957-4859-8359-39EDAD279DD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Troick.mp3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Рисунок10"/>
          <p:cNvPicPr>
            <a:picLocks noChangeAspect="1" noChangeArrowheads="1"/>
          </p:cNvPicPr>
          <p:nvPr/>
        </p:nvPicPr>
        <p:blipFill>
          <a:blip r:embed="rId2">
            <a:lum bright="-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0" y="6215063"/>
            <a:ext cx="9144000" cy="642937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6600"/>
                </a:solidFill>
                <a:latin typeface="Century Schoolbook" pitchFamily="18" charset="0"/>
              </a:rPr>
              <a:t>Гераськина Ольга Владимировна, учитель музыки  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  <a:latin typeface="Century Schoolbook" pitchFamily="18" charset="0"/>
              </a:rPr>
              <a:t>МБОУ СОШ с. Куприяновка, Амурская область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835150" y="3141663"/>
            <a:ext cx="6697663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Праздники русского народа:</a:t>
            </a:r>
          </a:p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Троицын день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28750" y="4857750"/>
            <a:ext cx="7715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99FFCC"/>
                </a:solidFill>
                <a:latin typeface="Century Schoolbook" pitchFamily="18" charset="0"/>
              </a:rPr>
              <a:t>  </a:t>
            </a:r>
            <a:r>
              <a:rPr lang="ru-RU" sz="2400" b="1">
                <a:solidFill>
                  <a:schemeClr val="bg1"/>
                </a:solidFill>
                <a:latin typeface="Century Schoolbook" pitchFamily="18" charset="0"/>
              </a:rPr>
              <a:t>урок музыки в 4 классе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:\Users\учитель\Desktop\alexandrov_landscape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C:\Users\учитель\Desktop\alexandrov_landscape_03.jpg"/>
          <p:cNvPicPr>
            <a:picLocks noChangeAspect="1" noChangeArrowheads="1"/>
          </p:cNvPicPr>
          <p:nvPr/>
        </p:nvPicPr>
        <p:blipFill>
          <a:blip r:embed="rId3"/>
          <a:srcRect r="-18"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900113" y="1268413"/>
            <a:ext cx="7848600" cy="1800225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8000"/>
                </a:solidFill>
              </a:rPr>
              <a:t>Пословицы о Троице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Троица перстов крест кладет.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Бог любит Троицу.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 Без Троицы дом не строится.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Троица- троицей, а трех свечей на стол не ставят.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 </a:t>
            </a:r>
            <a:endParaRPr lang="ru-RU" sz="2000">
              <a:solidFill>
                <a:srgbClr val="006600"/>
              </a:solidFill>
            </a:endParaRPr>
          </a:p>
        </p:txBody>
      </p:sp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755650" y="3860800"/>
            <a:ext cx="7848600" cy="1871663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8000"/>
                </a:solidFill>
              </a:rPr>
              <a:t>Народные приметы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 Дождливый день или пасмурный – жди урожай льна .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На Троицу дождь – много грибов.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В семиковый четверг или в троицкую субботу, в сей день </a:t>
            </a:r>
          </a:p>
          <a:p>
            <a:pPr algn="ctr"/>
            <a:r>
              <a:rPr lang="ru-RU" sz="2000" b="1">
                <a:solidFill>
                  <a:srgbClr val="006600"/>
                </a:solidFill>
              </a:rPr>
              <a:t>сей ячмень!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113709651_large_4807239_883834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559411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b="1">
                <a:solidFill>
                  <a:srgbClr val="006600"/>
                </a:solidFill>
              </a:rPr>
              <a:t>Один из самых главных христианских праздников  - День Святой Троицы. </a:t>
            </a:r>
          </a:p>
          <a:p>
            <a:r>
              <a:rPr lang="ru-RU" b="1">
                <a:solidFill>
                  <a:srgbClr val="006600"/>
                </a:solidFill>
              </a:rPr>
              <a:t>Этот день - пятидесятый по счёту от дня Пасхи, поэтому и второе название</a:t>
            </a:r>
          </a:p>
          <a:p>
            <a:r>
              <a:rPr lang="ru-RU" b="1">
                <a:solidFill>
                  <a:srgbClr val="006600"/>
                </a:solidFill>
              </a:rPr>
              <a:t>праздника – Пятидесятница.</a:t>
            </a:r>
            <a:r>
              <a:rPr lang="ru-RU">
                <a:solidFill>
                  <a:srgbClr val="0066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</p:spPr>
      </p:pic>
      <p:pic>
        <p:nvPicPr>
          <p:cNvPr id="8194" name="Picture 2" descr="http://artinvestment.ru/content/download/news/20080912_andrei_rublev_trini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04813"/>
            <a:ext cx="4267200" cy="5314950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</p:pic>
      <p:sp>
        <p:nvSpPr>
          <p:cNvPr id="21510" name="Прямоугольник 5"/>
          <p:cNvSpPr>
            <a:spLocks noChangeArrowheads="1"/>
          </p:cNvSpPr>
          <p:nvPr/>
        </p:nvSpPr>
        <p:spPr bwMode="auto">
          <a:xfrm>
            <a:off x="395288" y="5805488"/>
            <a:ext cx="5292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88900"/>
            <a:r>
              <a:rPr lang="uk-UA" sz="1600" b="1">
                <a:solidFill>
                  <a:srgbClr val="006600"/>
                </a:solidFill>
              </a:rPr>
              <a:t>Троица (икона Андрея Рублёва, начало XV века)</a:t>
            </a:r>
            <a:endParaRPr lang="ru-RU" sz="1600" b="1">
              <a:solidFill>
                <a:srgbClr val="006600"/>
              </a:solidFill>
            </a:endParaRP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5219700" y="333375"/>
            <a:ext cx="3455988" cy="5400675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Для православных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верующих людей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Троица означает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единство Бога Отца,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Бога Сына (Иисуса Христа)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и Святого Духа.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На иконах Троица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изображается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 виде трёх ангелов,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 так как по библейской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легенде Бог явился в виде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 трёх ангелов </a:t>
            </a:r>
          </a:p>
          <a:p>
            <a:pPr algn="ctr"/>
            <a:endParaRPr lang="ru-RU" b="1">
              <a:solidFill>
                <a:srgbClr val="006600"/>
              </a:solidFill>
            </a:endParaRPr>
          </a:p>
        </p:txBody>
      </p:sp>
      <p:pic>
        <p:nvPicPr>
          <p:cNvPr id="21513" name="Picture 9" descr="z_95aa0a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Рисунок1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5" name="Picture 5" descr="d8a20567735a010070b0f40d1b933c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</p:spPr>
      </p:pic>
      <p:pic>
        <p:nvPicPr>
          <p:cNvPr id="20486" name="Picture 6" descr="2troica_1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</p:spPr>
      </p:pic>
      <p:pic>
        <p:nvPicPr>
          <p:cNvPr id="20487" name="Picture 7" descr="troitca-karpaty_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</p:spPr>
      </p:pic>
      <p:pic>
        <p:nvPicPr>
          <p:cNvPr id="20488" name="Picture 5" descr="http://www.stoletie.ru/upload/iblock/98f/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 descr="137810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005513"/>
          </a:xfrm>
          <a:prstGeom prst="rect">
            <a:avLst/>
          </a:prstGeom>
          <a:noFill/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0" y="5949950"/>
            <a:ext cx="9144000" cy="908050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В этот день в православных храмах совершается одна из наиболее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 торжественных и красивых служб в году. </a:t>
            </a:r>
          </a:p>
        </p:txBody>
      </p:sp>
      <p:pic>
        <p:nvPicPr>
          <p:cNvPr id="20491" name="Picture 11" descr="1621893_original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</p:spPr>
      </p:pic>
      <p:pic>
        <p:nvPicPr>
          <p:cNvPr id="42" name="Picture 5" descr="C:\Users\учитель\Desktop\troitsa_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0713" y="493056"/>
            <a:ext cx="4091090" cy="5805539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154" name="AutoShape 6"/>
          <p:cNvSpPr>
            <a:spLocks noChangeArrowheads="1"/>
          </p:cNvSpPr>
          <p:nvPr/>
        </p:nvSpPr>
        <p:spPr bwMode="auto">
          <a:xfrm>
            <a:off x="5076825" y="549275"/>
            <a:ext cx="3886200" cy="5688013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К Троице готовились заранее: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 мыли дом, приводили в порядок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двор, комнаты в доме украшали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травой и ветками берёзы.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Верующие с ветками берёзы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на Троицу шли в церковь,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берёзку священник освящал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(кропил святой водой),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её на целый год ставили за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иконы</a:t>
            </a:r>
          </a:p>
          <a:p>
            <a:pPr algn="ctr"/>
            <a:endParaRPr lang="ru-RU" sz="2400" b="1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</p:spPr>
      </p:pic>
      <p:pic>
        <p:nvPicPr>
          <p:cNvPr id="16389" name="Picture 5" descr="Кусоди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88913"/>
            <a:ext cx="4248150" cy="5976937"/>
          </a:xfrm>
          <a:prstGeom prst="rect">
            <a:avLst/>
          </a:prstGeom>
          <a:noFill/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84213" y="5734050"/>
            <a:ext cx="338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chemeClr val="bg1"/>
                </a:solidFill>
              </a:rPr>
              <a:t>Б. Кустодиев. Троицын день</a:t>
            </a: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В Троицу устраивали народные гулянья</a:t>
            </a:r>
          </a:p>
        </p:txBody>
      </p:sp>
      <p:pic>
        <p:nvPicPr>
          <p:cNvPr id="44" name="Picture 3" descr="C:\Users\учитель\Desktop\ВЭ\img1livein_7927783_461142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66184" y="277156"/>
            <a:ext cx="4032448" cy="5805539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4787900" y="549275"/>
            <a:ext cx="4248150" cy="5472113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Девушки украшали березку в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девичьи наряды, лентами,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бусами, цветами. Около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наряженного дерева молодежь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устраивала праздничную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трапезу. Каждая участница 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приносила угощение,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береза как бы принимала участие 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 этом. Затем процессия,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возглавляемая самой красивой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девушкой, брала ветки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березы и шла на хлебное поле,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чтобы передать земле ту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растительную силу, которую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 они вкусили от обрядовой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пищи. После обхода ветки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забрасывали в пшеничное поле.</a:t>
            </a:r>
          </a:p>
        </p:txBody>
      </p:sp>
      <p:pic>
        <p:nvPicPr>
          <p:cNvPr id="15364" name="Picture 4" descr="img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76250"/>
            <a:ext cx="3960812" cy="5616575"/>
          </a:xfrm>
          <a:prstGeom prst="rect">
            <a:avLst/>
          </a:prstGeom>
          <a:noFill/>
        </p:spPr>
      </p:pic>
      <p:pic>
        <p:nvPicPr>
          <p:cNvPr id="15365" name="Picture 5" descr="_20110324_14226097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476250"/>
            <a:ext cx="3959225" cy="6002338"/>
          </a:xfrm>
          <a:prstGeom prst="rect">
            <a:avLst/>
          </a:prstGeom>
          <a:noFill/>
        </p:spPr>
      </p:pic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4787900" y="620713"/>
            <a:ext cx="4248150" cy="5472112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Вокруг берёзки хожу – похаживаю,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Вокруг подружки  хожу – похаживаю,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Я берёзоньку мою разукрашиваю,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Наряжаю её, приговариваю: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Вот тебе, берёзонька, ленточки,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Вот тебе подруженька, красные,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Вот тебе цветики белые,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Вот тебе цветики разные.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Колокольцы тебе, колокольцы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В праздник святой Троицы.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Ой, берёзонька, мы тебя не согнём.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Ой, берёзонька, веночка не завьём</a:t>
            </a:r>
            <a:r>
              <a:rPr lang="ru-RU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0" name="Picture 4" descr="Рисунок1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" name="Picture 2" descr="C:\Users\учитель\Desktop\001105-001226S.jpg"/>
          <p:cNvPicPr>
            <a:picLocks noChangeAspect="1" noChangeArrowheads="1"/>
          </p:cNvPicPr>
          <p:nvPr/>
        </p:nvPicPr>
        <p:blipFill>
          <a:blip r:embed="rId3" cstate="screen"/>
          <a:srcRect l="26749"/>
          <a:stretch>
            <a:fillRect/>
          </a:stretch>
        </p:blipFill>
        <p:spPr bwMode="auto">
          <a:xfrm>
            <a:off x="619779" y="415220"/>
            <a:ext cx="4027414" cy="5384580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4343" name="Picture 7" descr="big59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404813"/>
            <a:ext cx="4264025" cy="5400675"/>
          </a:xfrm>
          <a:prstGeom prst="rect">
            <a:avLst/>
          </a:prstGeom>
          <a:noFill/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На поляне девушки плели венки из травы и цветов. Если рядом была речка,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загадывали желание: если венок не тонул, плыл —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желание исполнится; если тонул - не исполнится.</a:t>
            </a:r>
          </a:p>
        </p:txBody>
      </p:sp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4895850" y="404813"/>
            <a:ext cx="4248150" cy="5472112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Пойду я в зеленый сад гулять,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Сорву я со травушки цветок,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Совью я на головушку венок,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Пойду я на быструю реку,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Стану я на старом на плоту,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Брошу свой веночек на воду,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 А сама подале отойду,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На свой веночек погляжу: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Тонет ли, не тонет ли венок?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Тужит ли, не тужит ли дружок?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Ах, мой веночек потонул, </a:t>
            </a:r>
          </a:p>
          <a:p>
            <a:pPr algn="ctr"/>
            <a:r>
              <a:rPr lang="ru-RU" b="1">
                <a:solidFill>
                  <a:srgbClr val="006600"/>
                </a:solidFill>
              </a:rPr>
              <a:t>Значит, меня милый обманул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учитель\Desktop\94907080_3d29dbef6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oundRect">
            <a:avLst>
              <a:gd name="adj" fmla="val 16667"/>
            </a:avLst>
          </a:prstGeom>
          <a:solidFill>
            <a:srgbClr val="CCFFCC">
              <a:alpha val="67058"/>
            </a:srgbClr>
          </a:soli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 b="1">
                <a:solidFill>
                  <a:srgbClr val="006600"/>
                </a:solidFill>
              </a:rPr>
              <a:t>О традициях праздника пелось в троицких песнях</a:t>
            </a:r>
          </a:p>
          <a:p>
            <a:pPr algn="ctr"/>
            <a:endParaRPr lang="ru-RU" b="1">
              <a:solidFill>
                <a:srgbClr val="006600"/>
              </a:solidFill>
            </a:endParaRPr>
          </a:p>
        </p:txBody>
      </p:sp>
      <p:pic>
        <p:nvPicPr>
          <p:cNvPr id="24580" name="Picture 4" descr="b1cad8e0536ada2f1f72d8c8fc668e2b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72450" y="6381750"/>
            <a:ext cx="790575" cy="28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510</Words>
  <Application>Microsoft Office PowerPoint</Application>
  <PresentationFormat>On-screen Show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Century Schoolbook</vt:lpstr>
      <vt:lpstr>Оформление по умолчанию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7</cp:revision>
  <dcterms:created xsi:type="dcterms:W3CDTF">2015-08-13T00:34:20Z</dcterms:created>
  <dcterms:modified xsi:type="dcterms:W3CDTF">2017-02-21T10:19:46Z</dcterms:modified>
</cp:coreProperties>
</file>