
<file path=[Content_Types].xml><?xml version="1.0" encoding="utf-8"?>
<Types xmlns="http://schemas.openxmlformats.org/package/2006/content-types"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Default ContentType="application/vnd.openxmlformats-officedocument.oleObject" Extension="bin"/>
  <Default ContentType="image/png" Extension="png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theme+xml" PartName="/ppt/theme/theme1.xml"/>
  <Default ContentType="image/jpeg" Extension="jpeg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Default ContentType="image/x-emf" Extension="emf"/>
  <Default ContentType="image/x-wmf" Extension="wmf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Layout+xml" PartName="/ppt/slideLayouts/slideLayout1.xml"/>
  <Override ContentType="application/vnd.openxmlformats-officedocument.extended-properties+xml" PartName="/docProps/app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Default ContentType="application/vnd.openxmlformats-officedocument.vmlDrawing" Extension="v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4" r:id="rId2"/>
    <p:sldId id="270" r:id="rId3"/>
    <p:sldId id="273" r:id="rId4"/>
    <p:sldId id="262" r:id="rId5"/>
    <p:sldId id="263" r:id="rId6"/>
    <p:sldId id="267" r:id="rId7"/>
    <p:sldId id="256" r:id="rId8"/>
    <p:sldId id="257" r:id="rId9"/>
    <p:sldId id="258" r:id="rId10"/>
    <p:sldId id="275" r:id="rId11"/>
    <p:sldId id="271" r:id="rId12"/>
    <p:sldId id="276" r:id="rId13"/>
    <p:sldId id="277" r:id="rId14"/>
    <p:sldId id="27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66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23.07.2014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23.07.2014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23.07.2014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23.07.2014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23.07.2014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3" Target="../media/image2.emf" Type="http://schemas.openxmlformats.org/officeDocument/2006/relationships/image"/><Relationship Id="rId2" Target="../slideLayouts/slideLayout1.xml" Type="http://schemas.openxmlformats.org/officeDocument/2006/relationships/slideLayout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 ?><Relationships xmlns="http://schemas.openxmlformats.org/package/2006/relationships"><Relationship Id="rId8" Target="../media/image9.png" Type="http://schemas.openxmlformats.org/officeDocument/2006/relationships/image"/><Relationship Id="rId3" Target="../media/image4.jpeg" Type="http://schemas.openxmlformats.org/officeDocument/2006/relationships/image"/><Relationship Id="rId7" Target="../media/image8.jpeg" Type="http://schemas.openxmlformats.org/officeDocument/2006/relationships/image"/><Relationship Id="rId2" Target="../slideLayouts/slideLayout6.xml" Type="http://schemas.openxmlformats.org/officeDocument/2006/relationships/slideLayout"/><Relationship Id="rId1" Target="file:///C:\Documents%20and%20Settings\Admin\&#1056;&#1072;&#1073;&#1086;&#1095;&#1080;&#1081;%20&#1089;&#1090;&#1086;&#1083;\&#1089;&#1086;&#1074;&#1088;&#1077;&#1084;%20&#1091;&#1088;&#1086;&#1082;\&#1095;&#1072;&#1081;&#1082;&#1086;&#1074;&#1089;&#1082;&#1080;&#1081;%20&#1055;.&#1048;.%20-%20&#1040;&#1087;&#1088;&#1077;&#1083;&#1100;%20&#1055;&#1086;&#1076;&#1089;&#1085;&#1077;&#1078;&#1085;&#1080;&#1082;%20&#1042;&#1088;&#1077;&#1084;&#1077;&#1085;&#1072;%20&#1075;&#1086;&#1076;&#1072;%20(audiopoisk.com).mp3" TargetMode="External" Type="http://schemas.openxmlformats.org/officeDocument/2006/relationships/audio"/><Relationship Id="rId6" Target="../media/image7.jpeg" Type="http://schemas.openxmlformats.org/officeDocument/2006/relationships/image"/><Relationship Id="rId5" Target="../media/image6.jpeg" Type="http://schemas.openxmlformats.org/officeDocument/2006/relationships/image"/><Relationship Id="rId4" Target="../media/image5.jpeg" Type="http://schemas.openxmlformats.org/officeDocument/2006/relationships/image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 ?><Relationships xmlns="http://schemas.openxmlformats.org/package/2006/relationships"><Relationship Id="rId3" Target="../media/image11.jpeg" Type="http://schemas.openxmlformats.org/officeDocument/2006/relationships/image"/><Relationship Id="rId7" Target="../media/image15.jpeg" Type="http://schemas.openxmlformats.org/officeDocument/2006/relationships/image"/><Relationship Id="rId2" Target="../media/image10.jpe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14.jpeg" Type="http://schemas.openxmlformats.org/officeDocument/2006/relationships/image"/><Relationship Id="rId5" Target="../media/image13.jpeg" Type="http://schemas.openxmlformats.org/officeDocument/2006/relationships/image"/><Relationship Id="rId4" Target="../media/image12.jpeg" Type="http://schemas.openxmlformats.org/officeDocument/2006/relationships/image"/></Relationships>
</file>

<file path=ppt/slides/_rels/slide7.xml.rels><?xml version="1.0" encoding="UTF-8" standalone="yes" ?><Relationships xmlns="http://schemas.openxmlformats.org/package/2006/relationships"><Relationship Id="rId2" Target="../media/image16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8.xml.rels><?xml version="1.0" encoding="UTF-8" standalone="yes" ?><Relationships xmlns="http://schemas.openxmlformats.org/package/2006/relationships"><Relationship Id="rId2" Target="../media/image17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9.xml.rels><?xml version="1.0" encoding="UTF-8" standalone="yes" ?><Relationships xmlns="http://schemas.openxmlformats.org/package/2006/relationships"><Relationship Id="rId2" Target="../media/image18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idx="1" type="sub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0" bIns="45720" compatLnSpc="1" lIns="91440" numCol="1" rIns="91440" tIns="45720" vert="horz" wrap="none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649" name="Object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620688"/>
            <a:ext cx="8640960" cy="5760640"/>
          </a:xfrm>
          <a:prstGeom prst="rect"/>
          <a:noFill/>
        </p:spPr>
      </p:pic>
    </p:spTree>
  </p:cSld>
  <p:clrMapOvr>
    <a:masterClrMapping/>
  </p:clrMapOvr>
  <p:timing>
    <p:tnLst>
      <p:par>
        <p:cTn dur="indefinite" id="1" nodeType="tmRoot" restart="never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639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467544" y="1131781"/>
            <a:ext cx="8136904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1.Что такое имя прилагательное?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Что обозначают имена прилагательные?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На какие вопросы отвечают имена прилагательные?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Как  изменяются имена прилагательные? Докажите на примере.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С какой частью речи связано имя прилагательное в предложении?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Какую роль выполняют имена прилагательные в нашей речи?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2103438" y="-14288"/>
            <a:ext cx="49365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</a:rPr>
              <a:t>Имя прилагательное</a:t>
            </a:r>
            <a:endParaRPr lang="sr-Latn-BA" sz="3600" b="1" u="sng" dirty="0">
              <a:solidFill>
                <a:srgbClr val="FF0000"/>
              </a:solidFill>
            </a:endParaRPr>
          </a:p>
        </p:txBody>
      </p:sp>
      <p:sp>
        <p:nvSpPr>
          <p:cNvPr id="35843" name="Line 3"/>
          <p:cNvSpPr>
            <a:spLocks noChangeShapeType="1"/>
          </p:cNvSpPr>
          <p:nvPr/>
        </p:nvSpPr>
        <p:spPr bwMode="auto">
          <a:xfrm flipH="1">
            <a:off x="1403648" y="1916832"/>
            <a:ext cx="504825" cy="287337"/>
          </a:xfrm>
          <a:prstGeom prst="line">
            <a:avLst/>
          </a:prstGeom>
          <a:noFill/>
          <a:ln w="38100">
            <a:solidFill>
              <a:srgbClr val="9900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>
            <a:off x="4211960" y="1844824"/>
            <a:ext cx="504825" cy="288925"/>
          </a:xfrm>
          <a:prstGeom prst="line">
            <a:avLst/>
          </a:prstGeom>
          <a:noFill/>
          <a:ln w="38100">
            <a:solidFill>
              <a:srgbClr val="9900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611560" y="2276872"/>
            <a:ext cx="158229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</a:rPr>
              <a:t>какой?</a:t>
            </a:r>
            <a:endParaRPr lang="sr-Latn-BA" sz="3200" b="1" dirty="0">
              <a:solidFill>
                <a:srgbClr val="0000FF"/>
              </a:solidFill>
            </a:endParaRP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4139952" y="2276872"/>
            <a:ext cx="1800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</a:rPr>
              <a:t>какое?</a:t>
            </a:r>
            <a:endParaRPr lang="sr-Latn-BA" sz="3200" b="1" dirty="0">
              <a:solidFill>
                <a:srgbClr val="0000FF"/>
              </a:solidFill>
            </a:endParaRPr>
          </a:p>
        </p:txBody>
      </p:sp>
      <p:sp>
        <p:nvSpPr>
          <p:cNvPr id="15367" name="Line 7"/>
          <p:cNvSpPr>
            <a:spLocks noChangeShapeType="1"/>
          </p:cNvSpPr>
          <p:nvPr/>
        </p:nvSpPr>
        <p:spPr bwMode="auto">
          <a:xfrm flipH="1">
            <a:off x="4427538" y="476250"/>
            <a:ext cx="0" cy="288925"/>
          </a:xfrm>
          <a:prstGeom prst="line">
            <a:avLst/>
          </a:prstGeom>
          <a:noFill/>
          <a:ln w="38100">
            <a:solidFill>
              <a:srgbClr val="9900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3203575" y="620713"/>
            <a:ext cx="23907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6600CC"/>
                </a:solidFill>
              </a:rPr>
              <a:t>часть речи</a:t>
            </a:r>
            <a:endParaRPr lang="sr-Latn-BA" sz="3200" b="1">
              <a:solidFill>
                <a:srgbClr val="6600CC"/>
              </a:solidFill>
            </a:endParaRPr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971600" y="1341438"/>
            <a:ext cx="676875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C000"/>
                </a:solidFill>
              </a:rPr>
              <a:t>Называет признак предмета</a:t>
            </a:r>
            <a:endParaRPr lang="sr-Latn-BA" sz="3200" b="1" dirty="0">
              <a:solidFill>
                <a:srgbClr val="FFC000"/>
              </a:solidFill>
            </a:endParaRPr>
          </a:p>
        </p:txBody>
      </p:sp>
      <p:sp>
        <p:nvSpPr>
          <p:cNvPr id="35850" name="Line 10"/>
          <p:cNvSpPr>
            <a:spLocks noChangeShapeType="1"/>
          </p:cNvSpPr>
          <p:nvPr/>
        </p:nvSpPr>
        <p:spPr bwMode="auto">
          <a:xfrm flipH="1">
            <a:off x="4427538" y="1052513"/>
            <a:ext cx="0" cy="504825"/>
          </a:xfrm>
          <a:prstGeom prst="line">
            <a:avLst/>
          </a:prstGeom>
          <a:noFill/>
          <a:ln w="38100">
            <a:solidFill>
              <a:srgbClr val="9900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5851" name="Line 11"/>
          <p:cNvSpPr>
            <a:spLocks noChangeShapeType="1"/>
          </p:cNvSpPr>
          <p:nvPr/>
        </p:nvSpPr>
        <p:spPr bwMode="auto">
          <a:xfrm flipH="1">
            <a:off x="2915816" y="1988840"/>
            <a:ext cx="0" cy="361950"/>
          </a:xfrm>
          <a:prstGeom prst="line">
            <a:avLst/>
          </a:prstGeom>
          <a:noFill/>
          <a:ln w="38100">
            <a:solidFill>
              <a:srgbClr val="9900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5852" name="Line 12"/>
          <p:cNvSpPr>
            <a:spLocks noChangeShapeType="1"/>
          </p:cNvSpPr>
          <p:nvPr/>
        </p:nvSpPr>
        <p:spPr bwMode="auto">
          <a:xfrm flipH="1">
            <a:off x="6516216" y="1844824"/>
            <a:ext cx="0" cy="433387"/>
          </a:xfrm>
          <a:prstGeom prst="line">
            <a:avLst/>
          </a:prstGeom>
          <a:noFill/>
          <a:ln w="38100">
            <a:solidFill>
              <a:srgbClr val="9900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2411760" y="2492896"/>
            <a:ext cx="187220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660033"/>
                </a:solidFill>
              </a:rPr>
              <a:t>какая?</a:t>
            </a:r>
            <a:endParaRPr lang="sr-Latn-BA" sz="3200" b="1" dirty="0">
              <a:solidFill>
                <a:srgbClr val="660033"/>
              </a:solidFill>
            </a:endParaRPr>
          </a:p>
        </p:txBody>
      </p:sp>
      <p:sp>
        <p:nvSpPr>
          <p:cNvPr id="35854" name="Text Box 14"/>
          <p:cNvSpPr txBox="1">
            <a:spLocks noChangeArrowheads="1"/>
          </p:cNvSpPr>
          <p:nvPr/>
        </p:nvSpPr>
        <p:spPr bwMode="auto">
          <a:xfrm>
            <a:off x="6228184" y="2492896"/>
            <a:ext cx="187220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660033"/>
                </a:solidFill>
              </a:rPr>
              <a:t>какие?</a:t>
            </a:r>
            <a:endParaRPr lang="sr-Latn-BA" sz="3200" b="1" dirty="0">
              <a:solidFill>
                <a:srgbClr val="660033"/>
              </a:solidFill>
            </a:endParaRPr>
          </a:p>
        </p:txBody>
      </p:sp>
      <p:sp>
        <p:nvSpPr>
          <p:cNvPr id="35855" name="Line 15"/>
          <p:cNvSpPr>
            <a:spLocks noChangeShapeType="1"/>
          </p:cNvSpPr>
          <p:nvPr/>
        </p:nvSpPr>
        <p:spPr bwMode="auto">
          <a:xfrm>
            <a:off x="5796136" y="1844824"/>
            <a:ext cx="1008112" cy="2232248"/>
          </a:xfrm>
          <a:prstGeom prst="line">
            <a:avLst/>
          </a:prstGeom>
          <a:noFill/>
          <a:ln w="38100">
            <a:solidFill>
              <a:srgbClr val="9900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5856" name="Line 16"/>
          <p:cNvSpPr>
            <a:spLocks noChangeShapeType="1"/>
          </p:cNvSpPr>
          <p:nvPr/>
        </p:nvSpPr>
        <p:spPr bwMode="auto">
          <a:xfrm flipH="1">
            <a:off x="1763688" y="1844824"/>
            <a:ext cx="576063" cy="2160240"/>
          </a:xfrm>
          <a:prstGeom prst="line">
            <a:avLst/>
          </a:prstGeom>
          <a:noFill/>
          <a:ln w="38100">
            <a:solidFill>
              <a:srgbClr val="9900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5857" name="Text Box 17"/>
          <p:cNvSpPr txBox="1">
            <a:spLocks noChangeArrowheads="1"/>
          </p:cNvSpPr>
          <p:nvPr/>
        </p:nvSpPr>
        <p:spPr bwMode="auto">
          <a:xfrm>
            <a:off x="0" y="3860800"/>
            <a:ext cx="406794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относится к имени существительному</a:t>
            </a:r>
            <a:endParaRPr lang="sr-Latn-BA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61" name="Line 21"/>
          <p:cNvSpPr>
            <a:spLocks noChangeShapeType="1"/>
          </p:cNvSpPr>
          <p:nvPr/>
        </p:nvSpPr>
        <p:spPr bwMode="auto">
          <a:xfrm>
            <a:off x="3851920" y="1772816"/>
            <a:ext cx="216024" cy="3672408"/>
          </a:xfrm>
          <a:prstGeom prst="line">
            <a:avLst/>
          </a:prstGeom>
          <a:noFill/>
          <a:ln w="38100">
            <a:solidFill>
              <a:srgbClr val="9900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5862" name="Text Box 22"/>
          <p:cNvSpPr txBox="1">
            <a:spLocks noChangeArrowheads="1"/>
          </p:cNvSpPr>
          <p:nvPr/>
        </p:nvSpPr>
        <p:spPr bwMode="auto">
          <a:xfrm>
            <a:off x="683568" y="5301208"/>
            <a:ext cx="734481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5A1B02"/>
                </a:solidFill>
              </a:rPr>
              <a:t>Помогают описывать предметы, передавать чувства, настроение</a:t>
            </a:r>
            <a:endParaRPr lang="sr-Latn-BA" sz="3200" b="1" dirty="0">
              <a:solidFill>
                <a:srgbClr val="5A1B02"/>
              </a:solidFill>
            </a:endParaRPr>
          </a:p>
        </p:txBody>
      </p:sp>
      <p:sp>
        <p:nvSpPr>
          <p:cNvPr id="35863" name="Text Box 23"/>
          <p:cNvSpPr txBox="1">
            <a:spLocks noChangeArrowheads="1"/>
          </p:cNvSpPr>
          <p:nvPr/>
        </p:nvSpPr>
        <p:spPr bwMode="auto">
          <a:xfrm>
            <a:off x="5364088" y="4005064"/>
            <a:ext cx="345638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</a:rPr>
              <a:t>Изменяется по числам и родам</a:t>
            </a:r>
            <a:endParaRPr lang="sr-Latn-BA" sz="32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5864" name="Text Box 24"/>
          <p:cNvSpPr txBox="1">
            <a:spLocks noChangeArrowheads="1"/>
          </p:cNvSpPr>
          <p:nvPr/>
        </p:nvSpPr>
        <p:spPr bwMode="auto">
          <a:xfrm>
            <a:off x="376238" y="5940425"/>
            <a:ext cx="3802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660033"/>
                </a:solidFill>
              </a:rPr>
              <a:t>  </a:t>
            </a:r>
            <a:endParaRPr lang="sr-Latn-BA" sz="3200" b="1" dirty="0">
              <a:solidFill>
                <a:srgbClr val="FF00FF"/>
              </a:solidFill>
            </a:endParaRPr>
          </a:p>
        </p:txBody>
      </p:sp>
      <p:sp>
        <p:nvSpPr>
          <p:cNvPr id="27" name="Кольцо 26"/>
          <p:cNvSpPr/>
          <p:nvPr/>
        </p:nvSpPr>
        <p:spPr>
          <a:xfrm>
            <a:off x="251520" y="188640"/>
            <a:ext cx="642942" cy="628648"/>
          </a:xfrm>
          <a:prstGeom prst="donut">
            <a:avLst>
              <a:gd name="adj" fmla="val 22999"/>
            </a:avLst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002">
            <a:schemeClr val="lt2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Кольцо 27"/>
          <p:cNvSpPr/>
          <p:nvPr/>
        </p:nvSpPr>
        <p:spPr>
          <a:xfrm>
            <a:off x="8243888" y="5373688"/>
            <a:ext cx="714375" cy="700087"/>
          </a:xfrm>
          <a:prstGeom prst="donut">
            <a:avLst>
              <a:gd name="adj" fmla="val 2517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Кольцо 28"/>
          <p:cNvSpPr/>
          <p:nvPr/>
        </p:nvSpPr>
        <p:spPr>
          <a:xfrm>
            <a:off x="8172400" y="260648"/>
            <a:ext cx="642942" cy="628648"/>
          </a:xfrm>
          <a:prstGeom prst="donut">
            <a:avLst>
              <a:gd name="adj" fmla="val 22999"/>
            </a:avLst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002">
            <a:schemeClr val="lt2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Кольцо 29"/>
          <p:cNvSpPr/>
          <p:nvPr/>
        </p:nvSpPr>
        <p:spPr>
          <a:xfrm>
            <a:off x="179512" y="5373216"/>
            <a:ext cx="642942" cy="628648"/>
          </a:xfrm>
          <a:prstGeom prst="donut">
            <a:avLst>
              <a:gd name="adj" fmla="val 22999"/>
            </a:avLst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002">
            <a:schemeClr val="lt2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3614B4-8070-49A8-86C8-B6A18E8D83DE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3584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85" decel="1000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385" decel="100000"/>
                                        <p:tgtEl>
                                          <p:spTgt spid="3584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385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385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85" decel="100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385" decel="100000"/>
                                        <p:tgtEl>
                                          <p:spTgt spid="3584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6" dur="385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8" dur="385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385" decel="1000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385" decel="100000"/>
                                        <p:tgtEl>
                                          <p:spTgt spid="3584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1" dur="385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3" dur="385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385" decel="100000"/>
                                        <p:tgtEl>
                                          <p:spTgt spid="358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385" decel="100000"/>
                                        <p:tgtEl>
                                          <p:spTgt spid="3585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6" dur="385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8" dur="385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385" decel="100000"/>
                                        <p:tgtEl>
                                          <p:spTgt spid="358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385" decel="100000"/>
                                        <p:tgtEl>
                                          <p:spTgt spid="3585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1" dur="385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3" dur="385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500"/>
                                        <p:tgtEl>
                                          <p:spTgt spid="3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385" decel="100000"/>
                                        <p:tgtEl>
                                          <p:spTgt spid="358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4" dur="385" decel="100000"/>
                                        <p:tgtEl>
                                          <p:spTgt spid="3585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6" dur="385" fill="hold"/>
                                        <p:tgtEl>
                                          <p:spTgt spid="358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8" dur="385" fill="hold"/>
                                        <p:tgtEl>
                                          <p:spTgt spid="35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35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35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385" decel="100000"/>
                                        <p:tgtEl>
                                          <p:spTgt spid="358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385" decel="100000"/>
                                        <p:tgtEl>
                                          <p:spTgt spid="358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58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14" dur="385" fill="hold"/>
                                        <p:tgtEl>
                                          <p:spTgt spid="358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58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16" dur="385" fill="hold"/>
                                        <p:tgtEl>
                                          <p:spTgt spid="358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1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58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385" decel="100000"/>
                                        <p:tgtEl>
                                          <p:spTgt spid="358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" dur="385" decel="100000"/>
                                        <p:tgtEl>
                                          <p:spTgt spid="3586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2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586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5" dur="385" fill="hold"/>
                                        <p:tgtEl>
                                          <p:spTgt spid="35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2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5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7" dur="385" fill="hold"/>
                                        <p:tgtEl>
                                          <p:spTgt spid="35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2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5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1" dur="500"/>
                                        <p:tgtEl>
                                          <p:spTgt spid="35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385" decel="100000"/>
                                        <p:tgtEl>
                                          <p:spTgt spid="358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7" dur="385" decel="100000"/>
                                        <p:tgtEl>
                                          <p:spTgt spid="3586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586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39" dur="385" fill="hold"/>
                                        <p:tgtEl>
                                          <p:spTgt spid="35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4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5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41" dur="385" fill="hold"/>
                                        <p:tgtEl>
                                          <p:spTgt spid="35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4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5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animBg="1"/>
      <p:bldP spid="35844" grpId="0" animBg="1"/>
      <p:bldP spid="35845" grpId="0"/>
      <p:bldP spid="35846" grpId="0"/>
      <p:bldP spid="35848" grpId="0"/>
      <p:bldP spid="35849" grpId="0"/>
      <p:bldP spid="35850" grpId="0" animBg="1"/>
      <p:bldP spid="35851" grpId="0" animBg="1"/>
      <p:bldP spid="35852" grpId="0" animBg="1"/>
      <p:bldP spid="35853" grpId="0"/>
      <p:bldP spid="35854" grpId="0"/>
      <p:bldP spid="35855" grpId="0" animBg="1"/>
      <p:bldP spid="35856" grpId="0" animBg="1"/>
      <p:bldP spid="35857" grpId="0"/>
      <p:bldP spid="35861" grpId="0" animBg="1"/>
      <p:bldP spid="35862" grpId="0"/>
      <p:bldP spid="3586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467544" y="197204"/>
            <a:ext cx="828092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Памятка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Чтобы определить род и число имени прилагательного, надо: 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</a:t>
            </a:r>
            <a:r>
              <a:rPr lang="ru-RU" sz="3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Найти существительное, к которому относится прилагательное. </a:t>
            </a:r>
            <a:endParaRPr lang="ru-RU" sz="3600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2).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Определить род и число существительного.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3).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числу и роду существительного определить род и число прилагательного.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8640959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j023218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0964" y="6350"/>
            <a:ext cx="2420715" cy="2126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407782" y="2636912"/>
            <a:ext cx="83284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7200" b="1" kern="10" dirty="0" smtClean="0">
                <a:ln w="11430"/>
                <a:solidFill>
                  <a:schemeClr val="accent1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/>
                <a:cs typeface="Arial"/>
              </a:rPr>
              <a:t>До новых встреч!</a:t>
            </a:r>
            <a:endParaRPr lang="ru-RU" sz="7200" b="1" kern="10" dirty="0">
              <a:ln w="11430"/>
              <a:solidFill>
                <a:schemeClr val="accent1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4" name="Picture 7" descr="j023218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4509120"/>
            <a:ext cx="201622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6632 0.76896 C 0.70121 0.81799 0.73524 0.8684 0.75399 0.86077 C 0.77309 0.8536 0.77604 0.75878 0.78038 0.72386 C 0.78437 0.6894 0.78125 0.67113 0.77847 0.65379 " pathEditMode="relative" rAng="16200000" ptsTypes="aa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" y="-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347 -0.39824 C -0.11528 -0.49075 -0.17691 -0.58256 -0.18594 -0.64361 C -0.19514 -0.7049 -0.12986 -0.74445 -0.10834 -0.7678 C -0.08681 -0.79139 -0.07136 -0.78746 -0.05643 -0.78353 " pathEditMode="relative" rAng="-1081757" ptsTypes="aa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1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305800" cy="1143000"/>
          </a:xfrm>
        </p:spPr>
        <p:txBody>
          <a:bodyPr>
            <a:noAutofit/>
          </a:bodyPr>
          <a:lstStyle/>
          <a:p>
            <a:pPr algn="ctr">
              <a:defRPr/>
            </a:pPr>
            <a:endParaRPr lang="ru-RU" sz="9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itchFamily="2" charset="0"/>
              <a:cs typeface="Arial" pitchFamily="34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E88EF2-F131-4D16-B4A9-F61BB12337E5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sp>
        <p:nvSpPr>
          <p:cNvPr id="6" name="Кольцо 5"/>
          <p:cNvSpPr/>
          <p:nvPr/>
        </p:nvSpPr>
        <p:spPr>
          <a:xfrm>
            <a:off x="8215313" y="6000750"/>
            <a:ext cx="714375" cy="700088"/>
          </a:xfrm>
          <a:prstGeom prst="donut">
            <a:avLst>
              <a:gd name="adj" fmla="val 2517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Кольцо 7"/>
          <p:cNvSpPr/>
          <p:nvPr/>
        </p:nvSpPr>
        <p:spPr>
          <a:xfrm>
            <a:off x="285720" y="5929330"/>
            <a:ext cx="642942" cy="628648"/>
          </a:xfrm>
          <a:prstGeom prst="donut">
            <a:avLst>
              <a:gd name="adj" fmla="val 22999"/>
            </a:avLst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002">
            <a:schemeClr val="lt2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251520" y="4077072"/>
            <a:ext cx="5400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algn="ctr" eaLnBrk="0" hangingPunct="0">
              <a:defRPr/>
            </a:pPr>
            <a:r>
              <a:rPr lang="ru-RU" sz="8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pisi" pitchFamily="2" charset="0"/>
                <a:ea typeface="+mj-ea"/>
                <a:cs typeface="Arial" pitchFamily="34" charset="0"/>
              </a:rPr>
              <a:t>Будьте внимательны!</a:t>
            </a:r>
          </a:p>
          <a:p>
            <a:pPr algn="ctr" eaLnBrk="0" hangingPunct="0">
              <a:defRPr/>
            </a:pPr>
            <a:r>
              <a:rPr lang="ru-RU" sz="88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pisi" pitchFamily="2" charset="0"/>
                <a:ea typeface="+mj-ea"/>
                <a:cs typeface="Arial" pitchFamily="34" charset="0"/>
              </a:rPr>
              <a:t>УДАЧИ!</a:t>
            </a:r>
            <a:endParaRPr lang="ru-RU" sz="8800" b="1" dirty="0">
              <a:solidFill>
                <a:srgbClr val="FF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itchFamily="2" charset="0"/>
              <a:ea typeface="+mj-ea"/>
              <a:cs typeface="Arial" pitchFamily="34" charset="0"/>
            </a:endParaRPr>
          </a:p>
        </p:txBody>
      </p:sp>
      <p:pic>
        <p:nvPicPr>
          <p:cNvPr id="32770" name="Picture 2" descr="C:\Users\ап\Desktop\Мои документы\от Вики\картинки\19229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3140968"/>
            <a:ext cx="3134314" cy="3717032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04664"/>
            <a:ext cx="3529930" cy="3378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645024"/>
            <a:ext cx="2915816" cy="305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4077072"/>
            <a:ext cx="244827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3789040"/>
            <a:ext cx="2481064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0" y="0"/>
            <a:ext cx="4283968" cy="3501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чайковский П.И. - Апрель Подснежник Времена года (audiopoisk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wedg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Кольцо 7"/>
          <p:cNvSpPr/>
          <p:nvPr/>
        </p:nvSpPr>
        <p:spPr>
          <a:xfrm>
            <a:off x="395536" y="332656"/>
            <a:ext cx="642942" cy="628648"/>
          </a:xfrm>
          <a:prstGeom prst="donut">
            <a:avLst>
              <a:gd name="adj" fmla="val 22999"/>
            </a:avLst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002">
            <a:schemeClr val="lt2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>
            <a:off x="8215313" y="6000750"/>
            <a:ext cx="714375" cy="700088"/>
          </a:xfrm>
          <a:prstGeom prst="donut">
            <a:avLst>
              <a:gd name="adj" fmla="val 2517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Кольцо 14"/>
          <p:cNvSpPr/>
          <p:nvPr/>
        </p:nvSpPr>
        <p:spPr>
          <a:xfrm>
            <a:off x="8172400" y="260648"/>
            <a:ext cx="642942" cy="628648"/>
          </a:xfrm>
          <a:prstGeom prst="donut">
            <a:avLst>
              <a:gd name="adj" fmla="val 22999"/>
            </a:avLst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002">
            <a:schemeClr val="lt2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273" name="TextBox 8"/>
          <p:cNvSpPr txBox="1">
            <a:spLocks noChangeArrowheads="1"/>
          </p:cNvSpPr>
          <p:nvPr/>
        </p:nvSpPr>
        <p:spPr bwMode="auto">
          <a:xfrm>
            <a:off x="323850" y="1557338"/>
            <a:ext cx="8518525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600" b="1" i="1" dirty="0" smtClean="0">
                <a:cs typeface="Arial" charset="0"/>
              </a:rPr>
              <a:t>«Обобщение знаний об имени прилагательном»</a:t>
            </a:r>
            <a:endParaRPr lang="ru-RU" sz="6600" b="1" i="1" dirty="0">
              <a:cs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43808" y="260648"/>
            <a:ext cx="3731306" cy="1171110"/>
          </a:xfrm>
          <a:prstGeom prst="rect">
            <a:avLst/>
          </a:prstGeom>
          <a:noFill/>
        </p:spPr>
        <p:txBody>
          <a:bodyPr wrap="none">
            <a:prstTxWarp prst="textCanUp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9F1D29"/>
                </a:solidFill>
                <a:latin typeface="+mn-lt"/>
              </a:rPr>
              <a:t>Тема урока:</a:t>
            </a:r>
          </a:p>
        </p:txBody>
      </p:sp>
      <p:sp>
        <p:nvSpPr>
          <p:cNvPr id="11275" name="TextBox 15"/>
          <p:cNvSpPr txBox="1">
            <a:spLocks noChangeArrowheads="1"/>
          </p:cNvSpPr>
          <p:nvPr/>
        </p:nvSpPr>
        <p:spPr bwMode="auto">
          <a:xfrm>
            <a:off x="4192613" y="5445125"/>
            <a:ext cx="398936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sz="2400" i="1" dirty="0">
                <a:solidFill>
                  <a:srgbClr val="C00000"/>
                </a:solidFill>
              </a:rPr>
              <a:t>УМК </a:t>
            </a:r>
            <a:r>
              <a:rPr lang="ru-RU" sz="2400" i="1" dirty="0" smtClean="0">
                <a:solidFill>
                  <a:srgbClr val="C00000"/>
                </a:solidFill>
              </a:rPr>
              <a:t>«РИТМ», </a:t>
            </a:r>
            <a:endParaRPr lang="ru-RU" sz="2400" i="1" dirty="0">
              <a:solidFill>
                <a:srgbClr val="C00000"/>
              </a:solidFill>
            </a:endParaRPr>
          </a:p>
          <a:p>
            <a:pPr algn="r"/>
            <a:r>
              <a:rPr lang="ru-RU" sz="2400" i="1" dirty="0">
                <a:solidFill>
                  <a:srgbClr val="C00000"/>
                </a:solidFill>
              </a:rPr>
              <a:t>Русский язык, 3класс,</a:t>
            </a:r>
          </a:p>
          <a:p>
            <a:pPr algn="r"/>
            <a:r>
              <a:rPr lang="ru-RU" sz="2400" i="1" dirty="0" err="1" smtClean="0">
                <a:solidFill>
                  <a:srgbClr val="C00000"/>
                </a:solidFill>
              </a:rPr>
              <a:t>Автор:Сорокопудова</a:t>
            </a:r>
            <a:r>
              <a:rPr lang="ru-RU" sz="2400" i="1" dirty="0" smtClean="0">
                <a:solidFill>
                  <a:srgbClr val="C00000"/>
                </a:solidFill>
              </a:rPr>
              <a:t> О.Н.</a:t>
            </a:r>
            <a:endParaRPr lang="ru-RU" sz="2400" i="1" dirty="0">
              <a:solidFill>
                <a:srgbClr val="C00000"/>
              </a:solidFill>
            </a:endParaRPr>
          </a:p>
        </p:txBody>
      </p:sp>
      <p:sp>
        <p:nvSpPr>
          <p:cNvPr id="18" name="Кольцо 17"/>
          <p:cNvSpPr/>
          <p:nvPr/>
        </p:nvSpPr>
        <p:spPr>
          <a:xfrm>
            <a:off x="285720" y="5929330"/>
            <a:ext cx="642942" cy="628648"/>
          </a:xfrm>
          <a:prstGeom prst="donut">
            <a:avLst>
              <a:gd name="adj" fmla="val 22999"/>
            </a:avLst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002">
            <a:schemeClr val="lt2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B85781-FA9A-4D19-B740-E771AEC90539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305800" cy="1143000"/>
          </a:xfrm>
        </p:spPr>
        <p:txBody>
          <a:bodyPr/>
          <a:lstStyle/>
          <a:p>
            <a:pPr algn="ctr">
              <a:defRPr/>
            </a:pPr>
            <a:r>
              <a:rPr lang="ru-RU" sz="66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Чистописание</a:t>
            </a:r>
            <a:endParaRPr lang="ru-RU" sz="6600" b="1" i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E328C6-0212-491C-9854-156CA5FFD045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539552" y="1916832"/>
            <a:ext cx="8305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eaLnBrk="0" hangingPunct="0">
              <a:defRPr/>
            </a:pPr>
            <a:endParaRPr lang="ru-RU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itchFamily="2" charset="0"/>
              <a:ea typeface="+mj-ea"/>
              <a:cs typeface="Arial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251520" y="2204864"/>
            <a:ext cx="8665840" cy="2873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endParaRPr lang="en-US" sz="6600" dirty="0" smtClean="0"/>
          </a:p>
          <a:p>
            <a:endParaRPr lang="en-US" sz="6600" dirty="0" smtClean="0"/>
          </a:p>
          <a:p>
            <a:endParaRPr lang="en-US" sz="6600" dirty="0" smtClean="0"/>
          </a:p>
          <a:p>
            <a:endParaRPr lang="en-US" sz="6600" dirty="0" smtClean="0"/>
          </a:p>
          <a:p>
            <a:endParaRPr lang="en-US" sz="6600" dirty="0" smtClean="0"/>
          </a:p>
          <a:p>
            <a:endParaRPr lang="en-US" sz="6600" dirty="0" smtClean="0"/>
          </a:p>
          <a:p>
            <a:endParaRPr lang="en-US" sz="6600" dirty="0" smtClean="0"/>
          </a:p>
          <a:p>
            <a:r>
              <a:rPr lang="ru-RU" sz="5400" b="1" i="1" dirty="0" err="1" smtClean="0"/>
              <a:t>ы</a:t>
            </a:r>
            <a:r>
              <a:rPr lang="ru-RU" sz="5400" b="1" i="1" dirty="0" smtClean="0"/>
              <a:t> и </a:t>
            </a:r>
            <a:r>
              <a:rPr lang="ru-RU" sz="5400" b="1" i="1" dirty="0" err="1" smtClean="0"/>
              <a:t>ы</a:t>
            </a:r>
            <a:r>
              <a:rPr lang="ru-RU" sz="5400" b="1" i="1" dirty="0" smtClean="0"/>
              <a:t> </a:t>
            </a:r>
            <a:r>
              <a:rPr lang="ru-RU" sz="5400" b="1" i="1" dirty="0" err="1" smtClean="0"/>
              <a:t>и</a:t>
            </a:r>
            <a:r>
              <a:rPr lang="ru-RU" sz="5400" b="1" i="1" dirty="0" smtClean="0"/>
              <a:t> </a:t>
            </a:r>
          </a:p>
          <a:p>
            <a:r>
              <a:rPr lang="ru-RU" sz="5400" b="1" i="1" dirty="0" err="1" smtClean="0"/>
              <a:t>еое</a:t>
            </a:r>
            <a:r>
              <a:rPr lang="ru-RU" sz="5400" b="1" i="1" dirty="0" smtClean="0"/>
              <a:t> </a:t>
            </a:r>
            <a:r>
              <a:rPr lang="ru-RU" sz="5400" b="1" i="1" dirty="0" err="1" smtClean="0"/>
              <a:t>оео</a:t>
            </a:r>
            <a:r>
              <a:rPr lang="ru-RU" sz="5400" b="1" i="1" dirty="0" smtClean="0"/>
              <a:t> </a:t>
            </a:r>
            <a:r>
              <a:rPr lang="ru-RU" sz="5400" b="1" i="1" dirty="0" err="1" smtClean="0"/>
              <a:t>еое</a:t>
            </a:r>
            <a:r>
              <a:rPr lang="ru-RU" sz="5400" b="1" i="1" dirty="0" smtClean="0"/>
              <a:t> </a:t>
            </a:r>
            <a:r>
              <a:rPr lang="ru-RU" sz="5400" b="1" i="1" dirty="0" err="1" smtClean="0"/>
              <a:t>оео</a:t>
            </a:r>
            <a:endParaRPr lang="ru-RU" sz="5400" b="1" i="1" dirty="0" smtClean="0"/>
          </a:p>
          <a:p>
            <a:r>
              <a:rPr lang="ru-RU" sz="5400" b="1" i="1" dirty="0" err="1" smtClean="0"/>
              <a:t>ая</a:t>
            </a:r>
            <a:r>
              <a:rPr lang="ru-RU" sz="5400" b="1" i="1" dirty="0" smtClean="0"/>
              <a:t> </a:t>
            </a:r>
            <a:r>
              <a:rPr lang="ru-RU" sz="5400" b="1" i="1" dirty="0" err="1" smtClean="0"/>
              <a:t>яя</a:t>
            </a:r>
            <a:r>
              <a:rPr lang="ru-RU" sz="5400" b="1" i="1" dirty="0" smtClean="0"/>
              <a:t> </a:t>
            </a:r>
            <a:r>
              <a:rPr lang="ru-RU" sz="5400" b="1" i="1" dirty="0" err="1" smtClean="0"/>
              <a:t>ий</a:t>
            </a:r>
            <a:r>
              <a:rPr lang="ru-RU" sz="5400" b="1" i="1" dirty="0" smtClean="0"/>
              <a:t> </a:t>
            </a:r>
            <a:r>
              <a:rPr lang="ru-RU" sz="5400" b="1" i="1" dirty="0" err="1" smtClean="0"/>
              <a:t>ый</a:t>
            </a:r>
            <a:r>
              <a:rPr lang="ru-RU" sz="5400" b="1" i="1" dirty="0" smtClean="0"/>
              <a:t> ой </a:t>
            </a:r>
            <a:r>
              <a:rPr lang="ru-RU" sz="5400" b="1" i="1" dirty="0" err="1" smtClean="0"/>
              <a:t>ое</a:t>
            </a:r>
            <a:r>
              <a:rPr lang="ru-RU" sz="5400" b="1" i="1" dirty="0" smtClean="0"/>
              <a:t> ее </a:t>
            </a:r>
            <a:r>
              <a:rPr lang="ru-RU" sz="5400" b="1" i="1" dirty="0" err="1" smtClean="0"/>
              <a:t>ые</a:t>
            </a:r>
            <a:r>
              <a:rPr lang="ru-RU" sz="5400" b="1" i="1" dirty="0" smtClean="0"/>
              <a:t> </a:t>
            </a:r>
            <a:r>
              <a:rPr lang="ru-RU" sz="5400" b="1" i="1" dirty="0" err="1" smtClean="0"/>
              <a:t>ие</a:t>
            </a:r>
            <a:endParaRPr lang="ru-RU" sz="5400" b="1" i="1" dirty="0" smtClean="0"/>
          </a:p>
        </p:txBody>
      </p:sp>
      <p:sp>
        <p:nvSpPr>
          <p:cNvPr id="6" name="Кольцо 5"/>
          <p:cNvSpPr/>
          <p:nvPr/>
        </p:nvSpPr>
        <p:spPr>
          <a:xfrm>
            <a:off x="8215313" y="6000750"/>
            <a:ext cx="714375" cy="700088"/>
          </a:xfrm>
          <a:prstGeom prst="donut">
            <a:avLst>
              <a:gd name="adj" fmla="val 2517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Кольцо 6"/>
          <p:cNvSpPr/>
          <p:nvPr/>
        </p:nvSpPr>
        <p:spPr>
          <a:xfrm>
            <a:off x="395536" y="404664"/>
            <a:ext cx="642942" cy="628648"/>
          </a:xfrm>
          <a:prstGeom prst="donut">
            <a:avLst>
              <a:gd name="adj" fmla="val 22999"/>
            </a:avLst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002">
            <a:schemeClr val="lt2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Кольцо 7"/>
          <p:cNvSpPr/>
          <p:nvPr/>
        </p:nvSpPr>
        <p:spPr>
          <a:xfrm>
            <a:off x="285720" y="5929330"/>
            <a:ext cx="642942" cy="628648"/>
          </a:xfrm>
          <a:prstGeom prst="donut">
            <a:avLst>
              <a:gd name="adj" fmla="val 22999"/>
            </a:avLst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002">
            <a:schemeClr val="lt2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Кольцо 11"/>
          <p:cNvSpPr/>
          <p:nvPr/>
        </p:nvSpPr>
        <p:spPr>
          <a:xfrm>
            <a:off x="8324800" y="413048"/>
            <a:ext cx="642942" cy="628648"/>
          </a:xfrm>
          <a:prstGeom prst="donut">
            <a:avLst>
              <a:gd name="adj" fmla="val 22999"/>
            </a:avLst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002">
            <a:schemeClr val="lt2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382000" cy="865187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4000" b="1" i="1" dirty="0" smtClean="0">
                <a:solidFill>
                  <a:srgbClr val="000099"/>
                </a:solidFill>
                <a:latin typeface="Arial" charset="0"/>
                <a:cs typeface="Arial" charset="0"/>
              </a:rPr>
              <a:t>Что такое имя прилагательное?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219200"/>
            <a:ext cx="8229600" cy="1828800"/>
          </a:xfrm>
        </p:spPr>
        <p:txBody>
          <a:bodyPr/>
          <a:lstStyle/>
          <a:p>
            <a:pPr marL="0" indent="625475">
              <a:lnSpc>
                <a:spcPct val="90000"/>
              </a:lnSpc>
              <a:buNone/>
            </a:pPr>
            <a:r>
              <a:rPr lang="ru-RU" b="1" dirty="0" smtClean="0">
                <a:solidFill>
                  <a:srgbClr val="FF0066"/>
                </a:solidFill>
              </a:rPr>
              <a:t>Имя  прилагательное</a:t>
            </a:r>
            <a:r>
              <a:rPr lang="ru-RU" b="1" dirty="0" smtClean="0"/>
              <a:t> </a:t>
            </a:r>
            <a:r>
              <a:rPr lang="ru-RU" dirty="0" smtClean="0"/>
              <a:t>– это  часть  речи,  которая  обозначает признаки предмета  и  отвечает  на  вопросы  </a:t>
            </a:r>
            <a:r>
              <a:rPr lang="ru-RU" dirty="0" smtClean="0">
                <a:solidFill>
                  <a:srgbClr val="FF0066"/>
                </a:solidFill>
              </a:rPr>
              <a:t>какой?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0066"/>
                </a:solidFill>
              </a:rPr>
              <a:t>какая? какое? какие?</a:t>
            </a: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A0F7B3-942D-4E4D-BF8B-8AEF2B515B7B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122" name="Рисунок 121" descr="0dcd70ea581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4653136"/>
            <a:ext cx="2540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" name="Рисунок 122" descr="i?id=356229290-59-7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2492896"/>
            <a:ext cx="2362200" cy="215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Кольцо 8"/>
          <p:cNvSpPr/>
          <p:nvPr/>
        </p:nvSpPr>
        <p:spPr>
          <a:xfrm>
            <a:off x="179512" y="0"/>
            <a:ext cx="642942" cy="628648"/>
          </a:xfrm>
          <a:prstGeom prst="donut">
            <a:avLst>
              <a:gd name="adj" fmla="val 22999"/>
            </a:avLst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002">
            <a:schemeClr val="lt2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Кольцо 9"/>
          <p:cNvSpPr/>
          <p:nvPr/>
        </p:nvSpPr>
        <p:spPr>
          <a:xfrm>
            <a:off x="8215313" y="6000750"/>
            <a:ext cx="714375" cy="700088"/>
          </a:xfrm>
          <a:prstGeom prst="donut">
            <a:avLst>
              <a:gd name="adj" fmla="val 2517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>
            <a:off x="8316416" y="0"/>
            <a:ext cx="642942" cy="628648"/>
          </a:xfrm>
          <a:prstGeom prst="donut">
            <a:avLst>
              <a:gd name="adj" fmla="val 22999"/>
            </a:avLst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002">
            <a:schemeClr val="lt2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Кольцо 11"/>
          <p:cNvSpPr/>
          <p:nvPr/>
        </p:nvSpPr>
        <p:spPr>
          <a:xfrm>
            <a:off x="285720" y="5929330"/>
            <a:ext cx="642942" cy="628648"/>
          </a:xfrm>
          <a:prstGeom prst="donut">
            <a:avLst>
              <a:gd name="adj" fmla="val 22999"/>
            </a:avLst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002">
            <a:schemeClr val="lt2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2420888"/>
            <a:ext cx="2376264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4509120"/>
            <a:ext cx="216024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5856" y="2420888"/>
            <a:ext cx="2664296" cy="198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40152" y="4509120"/>
            <a:ext cx="280831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i="1" dirty="0" smtClean="0"/>
              <a:t>Верба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4293096"/>
            <a:ext cx="8359080" cy="2376264"/>
          </a:xfrm>
        </p:spPr>
        <p:txBody>
          <a:bodyPr>
            <a:normAutofit lnSpcReduction="10000"/>
          </a:bodyPr>
          <a:lstStyle/>
          <a:p>
            <a:r>
              <a:rPr lang="ru-RU" i="1" dirty="0" smtClean="0"/>
              <a:t>Верба, символ весны и плодородия, стала олицетворять здоровье, радость и жизнь. Освященным веточкам вербы приписывали поистине чудесные способности. Ее целебную силу издавна старались распространить на весь окружающий быт.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99992" cy="429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6096" y="476672"/>
            <a:ext cx="3456384" cy="1800200"/>
          </a:xfrm>
        </p:spPr>
        <p:txBody>
          <a:bodyPr>
            <a:normAutofit/>
          </a:bodyPr>
          <a:lstStyle/>
          <a:p>
            <a:r>
              <a:rPr lang="ru-RU" i="1" dirty="0" smtClean="0"/>
              <a:t>Мать -и- мачеха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861048"/>
            <a:ext cx="8229600" cy="2996952"/>
          </a:xfrm>
        </p:spPr>
        <p:txBody>
          <a:bodyPr>
            <a:normAutofit fontScale="92500"/>
          </a:bodyPr>
          <a:lstStyle/>
          <a:p>
            <a:r>
              <a:rPr lang="ru-RU" i="1" dirty="0" smtClean="0"/>
              <a:t>Мать – и- мачеха</a:t>
            </a:r>
            <a:endParaRPr lang="ru-RU" dirty="0" smtClean="0"/>
          </a:p>
          <a:p>
            <a:r>
              <a:rPr lang="ru-RU" i="1" dirty="0" smtClean="0"/>
              <a:t>Самая смелая. Она первая появляется после снега. Ёе весенние жёлтые соцветия на недлинных стебельках. Листья крупные: сверху зелёные, а снизу беловатые. Мать-и-мачеха прекрасный медонос. Нижняя поверхность - тёплая, бархатистая - мать; верхняя - </a:t>
            </a:r>
            <a:r>
              <a:rPr lang="en-US" i="1" dirty="0" err="1" smtClean="0"/>
              <a:t>холодная</a:t>
            </a:r>
            <a:r>
              <a:rPr lang="en-US" i="1" dirty="0" smtClean="0"/>
              <a:t>, </a:t>
            </a:r>
            <a:r>
              <a:rPr lang="en-US" i="1" dirty="0" err="1" smtClean="0"/>
              <a:t>гладкая</a:t>
            </a:r>
            <a:r>
              <a:rPr lang="en-US" i="1" dirty="0" smtClean="0"/>
              <a:t> - </a:t>
            </a:r>
            <a:r>
              <a:rPr lang="en-US" i="1" dirty="0" err="1" smtClean="0"/>
              <a:t>мачеха</a:t>
            </a:r>
            <a:r>
              <a:rPr lang="en-US" i="1" dirty="0" smtClean="0"/>
              <a:t>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"/>
            <a:ext cx="5040560" cy="4365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3968" y="704088"/>
            <a:ext cx="4402832" cy="1143000"/>
          </a:xfrm>
        </p:spPr>
        <p:txBody>
          <a:bodyPr/>
          <a:lstStyle/>
          <a:p>
            <a:r>
              <a:rPr lang="ru-RU" i="1" dirty="0" smtClean="0"/>
              <a:t>Подснежник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4293096"/>
            <a:ext cx="8147248" cy="2304256"/>
          </a:xfrm>
        </p:spPr>
        <p:txBody>
          <a:bodyPr/>
          <a:lstStyle/>
          <a:p>
            <a:r>
              <a:rPr lang="ru-RU" dirty="0" smtClean="0"/>
              <a:t>Название "подснежник" связано с ранним цветением растений - цветы появляются сразу из-под снега. Самые ранние из них уже пробуждаются в конце февраля - начале марта.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3384376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421</TotalTime>
  <Words>333</Words>
  <Application>Microsoft Office PowerPoint</Application>
  <PresentationFormat>Экран (4:3)</PresentationFormat>
  <Paragraphs>55</Paragraphs>
  <Slides>14</Slides>
  <Notes>0</Notes>
  <HiddenSlides>0</HiddenSlides>
  <MMClips>1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Поток</vt:lpstr>
      <vt:lpstr>Слайд</vt:lpstr>
      <vt:lpstr>Слайд 1</vt:lpstr>
      <vt:lpstr>Слайд 2</vt:lpstr>
      <vt:lpstr>Слайд 3</vt:lpstr>
      <vt:lpstr>Слайд 4</vt:lpstr>
      <vt:lpstr>Чистописание</vt:lpstr>
      <vt:lpstr>Что такое имя прилагательное?</vt:lpstr>
      <vt:lpstr>Верба </vt:lpstr>
      <vt:lpstr>Мать -и- мачеха</vt:lpstr>
      <vt:lpstr>Подснежник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NI</cp:lastModifiedBy>
  <cp:revision>46</cp:revision>
  <dcterms:modified xsi:type="dcterms:W3CDTF">2014-07-23T09:49:45Z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407451</vt:lpwstr>
  </property>
  <property fmtid="{D5CDD505-2E9C-101B-9397-08002B2CF9AE}" name="NXPowerLiteSettings" pid="3">
    <vt:lpwstr>F6000400038000</vt:lpwstr>
  </property>
  <property fmtid="{D5CDD505-2E9C-101B-9397-08002B2CF9AE}" name="NXPowerLiteVersion" pid="4">
    <vt:lpwstr>D4.3.1</vt:lpwstr>
  </property>
</Properties>
</file>