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0" r:id="rId2"/>
    <p:sldId id="608" r:id="rId3"/>
    <p:sldId id="607" r:id="rId4"/>
    <p:sldId id="609" r:id="rId5"/>
    <p:sldId id="610" r:id="rId6"/>
    <p:sldId id="611" r:id="rId7"/>
    <p:sldId id="612" r:id="rId8"/>
    <p:sldId id="61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4C4"/>
    <a:srgbClr val="B00000"/>
    <a:srgbClr val="009900"/>
    <a:srgbClr val="FFFFCC"/>
    <a:srgbClr val="006600"/>
    <a:srgbClr val="008000"/>
    <a:srgbClr val="FFE7EA"/>
    <a:srgbClr val="99FF99"/>
    <a:srgbClr val="040910"/>
    <a:srgbClr val="EEF3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94660"/>
  </p:normalViewPr>
  <p:slideViewPr>
    <p:cSldViewPr>
      <p:cViewPr>
        <p:scale>
          <a:sx n="50" d="100"/>
          <a:sy n="50" d="100"/>
        </p:scale>
        <p:origin x="-3384" y="-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BD9373A-602E-4FD6-A251-5FC874694032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ru-RU"/>
              <a:t>Учитель математики МБОУ СОШ № 25 Е.В. Малая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D33CD0F-2890-492C-AEE5-BA4F896EA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9357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546749C-C9FD-477B-9ECD-61B1360DB12D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ru-RU"/>
              <a:t>Учитель математики МБОУ СОШ № 25 Е.В. Малая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165BA7C-E008-4157-99FF-4AD526E14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9527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BDF9B-944A-48EC-A382-1BA2E09B7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4F4DC-4CD8-4E3B-9674-D53F8EB48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C3F62-655F-4AB9-966F-44A0899C8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C0C0A-79E2-4681-9EAD-41018C9A48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9E6B-7A5C-4D7C-B21C-D5D14A4C0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1B0A8-105D-4357-A30C-33D55B0FD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81769-43DE-4088-9A2D-589CD9B15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D03FC-C7C0-45BD-B0B0-2947A9EAC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59E20-2DB6-44CB-A109-4FC0AB11B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B68DF-9257-458B-8514-A380D1810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5B887-79BB-48FF-B447-E5C1952A1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ru-RU"/>
              <a:t>Учитель математики МБОУ СОШ № 25 г. Крымска Е.В. Малая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DD6F47A-8299-4AB0-9351-02697DDC8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408194"/>
            <a:ext cx="1979712" cy="244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9"/>
          <p:cNvSpPr txBox="1">
            <a:spLocks noChangeArrowheads="1"/>
          </p:cNvSpPr>
          <p:nvPr/>
        </p:nvSpPr>
        <p:spPr bwMode="auto">
          <a:xfrm>
            <a:off x="467544" y="1412776"/>
            <a:ext cx="394851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i="1" u="sng" dirty="0">
                <a:latin typeface="Georgia" pitchFamily="18" charset="0"/>
              </a:rPr>
              <a:t>Тема урока: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92" y="2348880"/>
            <a:ext cx="890820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8000" b="1" cap="none" spc="0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Высказывания.</a:t>
            </a:r>
          </a:p>
          <a:p>
            <a:pPr algn="r"/>
            <a:r>
              <a:rPr lang="ru-RU" sz="80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Теоремы.</a:t>
            </a:r>
            <a:endParaRPr lang="ru-RU" sz="8000" b="1" cap="none" spc="0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288" y="548680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C00000"/>
                </a:solidFill>
                <a:latin typeface="Georgia" pitchFamily="18" charset="0"/>
              </a:rPr>
              <a:t>Высказыванием</a:t>
            </a:r>
            <a:r>
              <a:rPr lang="ru-RU" sz="3200" b="1" i="1" dirty="0" smtClean="0">
                <a:latin typeface="Georgia" pitchFamily="18" charset="0"/>
              </a:rPr>
              <a:t> в математике называют любое утверждение, о котором имеет смысл вопрос: истинно (верно) оно или ложно (неверно).</a:t>
            </a:r>
            <a:br>
              <a:rPr lang="ru-RU" sz="3200" b="1" i="1" dirty="0" smtClean="0">
                <a:latin typeface="Georgia" pitchFamily="18" charset="0"/>
              </a:rPr>
            </a:br>
            <a:endParaRPr lang="ru-RU" sz="3200" b="1" i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717032"/>
            <a:ext cx="604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Georgia" pitchFamily="18" charset="0"/>
              </a:rPr>
              <a:t>2+5=9,</a:t>
            </a:r>
            <a:br>
              <a:rPr lang="ru-RU" sz="3200" b="1" i="1" dirty="0" smtClean="0">
                <a:latin typeface="Georgia" pitchFamily="18" charset="0"/>
              </a:rPr>
            </a:br>
            <a:r>
              <a:rPr lang="ru-RU" sz="3200" b="1" i="1" dirty="0" smtClean="0">
                <a:latin typeface="Georgia" pitchFamily="18" charset="0"/>
              </a:rPr>
              <a:t> число 6 - натуральное, 2+5 </a:t>
            </a:r>
            <a:r>
              <a:rPr lang="ru-RU" sz="3200" b="1" i="1" dirty="0" smtClean="0">
                <a:latin typeface="Calibri"/>
              </a:rPr>
              <a:t>˃</a:t>
            </a:r>
            <a:r>
              <a:rPr lang="ru-RU" sz="3200" b="1" i="1" dirty="0" smtClean="0">
                <a:latin typeface="Georgia" pitchFamily="18" charset="0"/>
              </a:rPr>
              <a:t> 8.</a:t>
            </a:r>
            <a:endParaRPr lang="ru-RU" sz="3200" dirty="0"/>
          </a:p>
        </p:txBody>
      </p:sp>
      <p:sp>
        <p:nvSpPr>
          <p:cNvPr id="6" name="Rectangle 4"/>
          <p:cNvSpPr txBox="1">
            <a:spLocks noRot="1" noChangeArrowheads="1"/>
          </p:cNvSpPr>
          <p:nvPr/>
        </p:nvSpPr>
        <p:spPr>
          <a:xfrm>
            <a:off x="395536" y="3284984"/>
            <a:ext cx="3096344" cy="432048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Примеры: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229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79512" y="188640"/>
            <a:ext cx="3096344" cy="432048"/>
          </a:xfrm>
          <a:solidFill>
            <a:srgbClr val="FFFFCC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Примеры: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79512" y="692696"/>
            <a:ext cx="896448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Москва – столица России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Студент математического </a:t>
            </a:r>
            <a:r>
              <a:rPr lang="ru-RU" sz="2000" b="1" i="1" dirty="0" smtClean="0">
                <a:latin typeface="Georgia" pitchFamily="18" charset="0"/>
              </a:rPr>
              <a:t>факультета университета</a:t>
            </a:r>
            <a:endParaRPr lang="ru-RU" sz="2000" b="1" i="1" dirty="0">
              <a:latin typeface="Georgia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Треугольник АВС подобен </a:t>
            </a:r>
            <a:r>
              <a:rPr lang="ru-RU" sz="2000" b="1" i="1" dirty="0" smtClean="0">
                <a:latin typeface="Georgia" pitchFamily="18" charset="0"/>
              </a:rPr>
              <a:t>треугольнику </a:t>
            </a:r>
            <a:r>
              <a:rPr lang="en-US" sz="2000" b="1" i="1" dirty="0" smtClean="0">
                <a:latin typeface="Georgia" pitchFamily="18" charset="0"/>
              </a:rPr>
              <a:t>MNP</a:t>
            </a:r>
            <a:endParaRPr lang="ru-RU" sz="2000" b="1" i="1" dirty="0">
              <a:latin typeface="Georgia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Луна есть спутник Марса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Кислород – газ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Каша – вкусное блюдо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Математика – интересный предмет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Железо тяжелее свинца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Треугольник называется равносторонним, если все его </a:t>
            </a:r>
            <a:r>
              <a:rPr lang="ru-RU" sz="2000" b="1" i="1" dirty="0" smtClean="0">
                <a:latin typeface="Georgia" pitchFamily="18" charset="0"/>
              </a:rPr>
              <a:t>стороны</a:t>
            </a:r>
            <a:r>
              <a:rPr lang="en-US" sz="2000" b="1" i="1" dirty="0" smtClean="0">
                <a:latin typeface="Georgia" pitchFamily="18" charset="0"/>
              </a:rPr>
              <a:t> </a:t>
            </a:r>
            <a:r>
              <a:rPr lang="ru-RU" sz="2000" b="1" i="1" dirty="0" smtClean="0">
                <a:latin typeface="Georgia" pitchFamily="18" charset="0"/>
              </a:rPr>
              <a:t>и углы </a:t>
            </a:r>
            <a:r>
              <a:rPr lang="ru-RU" sz="2000" b="1" i="1" dirty="0">
                <a:latin typeface="Georgia" pitchFamily="18" charset="0"/>
              </a:rPr>
              <a:t>равны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Сегодня плохая погода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000" b="1" i="1" dirty="0">
                <a:latin typeface="Georgia" pitchFamily="18" charset="0"/>
              </a:rPr>
              <a:t>Река Ангара впадает в озеро Байкал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51520" y="6021288"/>
            <a:ext cx="8572500" cy="400110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>
                <a:latin typeface="Georgia" pitchFamily="18" charset="0"/>
              </a:rPr>
              <a:t>Какие из этих предложений являются высказываниями?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220072" y="2420888"/>
            <a:ext cx="3744416" cy="461665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3548"/>
                </a:solidFill>
                <a:latin typeface="Georgia" pitchFamily="18" charset="0"/>
              </a:rPr>
              <a:t>Ответ: 1, 4, 5, 8, 9, 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69" grpId="0"/>
      <p:bldP spid="2" grpId="0" build="allAtOnce" animBg="1"/>
      <p:bldP spid="11271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686800" cy="1143000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1"/>
                </a:solidFill>
                <a:latin typeface="Georgia" pitchFamily="18" charset="0"/>
              </a:rPr>
              <a:t>Из каждого высказывания </a:t>
            </a:r>
            <a:r>
              <a:rPr lang="en-US" sz="3600" b="1" i="1" dirty="0" smtClean="0">
                <a:solidFill>
                  <a:schemeClr val="tx1"/>
                </a:solidFill>
                <a:latin typeface="Georgia" pitchFamily="18" charset="0"/>
              </a:rPr>
              <a:t>v</a:t>
            </a:r>
            <a:r>
              <a:rPr lang="en-US" sz="28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Georgia" pitchFamily="18" charset="0"/>
              </a:rPr>
              <a:t>можно получить новое высказывание, отрицая его, т.е. утверждая, что высказывание </a:t>
            </a:r>
            <a:r>
              <a:rPr lang="en-US" sz="3600" b="1" i="1" dirty="0" smtClean="0">
                <a:solidFill>
                  <a:schemeClr val="tx1"/>
                </a:solidFill>
                <a:latin typeface="Georgia" pitchFamily="18" charset="0"/>
              </a:rPr>
              <a:t>v</a:t>
            </a:r>
            <a:r>
              <a:rPr lang="en-US" sz="28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Georgia" pitchFamily="18" charset="0"/>
              </a:rPr>
              <a:t>не выполняется</a:t>
            </a:r>
            <a:r>
              <a:rPr lang="en-US" sz="2800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  <a:endParaRPr lang="ru-RU" sz="28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420888"/>
            <a:ext cx="8424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Georgia" pitchFamily="18" charset="0"/>
              </a:rPr>
              <a:t>Такое высказывание называют  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Georgia" pitchFamily="18" charset="0"/>
              </a:rPr>
              <a:t>отрицанием </a:t>
            </a:r>
            <a:r>
              <a:rPr lang="ru-RU" sz="2800" b="1" i="1" dirty="0" smtClean="0">
                <a:latin typeface="Georgia" pitchFamily="18" charset="0"/>
              </a:rPr>
              <a:t>высказывания </a:t>
            </a:r>
            <a:r>
              <a:rPr lang="en-US" sz="3600" b="1" i="1" dirty="0" smtClean="0">
                <a:latin typeface="Georgia" pitchFamily="18" charset="0"/>
              </a:rPr>
              <a:t>v</a:t>
            </a:r>
            <a:r>
              <a:rPr lang="ru-RU" sz="2800" b="1" i="1" dirty="0" smtClean="0">
                <a:latin typeface="Georgia" pitchFamily="18" charset="0"/>
              </a:rPr>
              <a:t> и обозначают </a:t>
            </a:r>
            <a:r>
              <a:rPr lang="en-US" sz="3600" b="1" i="1" dirty="0" smtClean="0">
                <a:latin typeface="Georgia" pitchFamily="18" charset="0"/>
              </a:rPr>
              <a:t>v .</a:t>
            </a:r>
            <a:endParaRPr lang="ru-RU" sz="3600" b="1" i="1" dirty="0">
              <a:latin typeface="Georgia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131840" y="3573016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9552" y="4149080"/>
            <a:ext cx="4145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Georgia" pitchFamily="18" charset="0"/>
              </a:rPr>
              <a:t>v</a:t>
            </a:r>
            <a:r>
              <a:rPr lang="ru-RU" sz="3600" b="1" i="1" dirty="0" smtClean="0">
                <a:latin typeface="Georgia" pitchFamily="18" charset="0"/>
              </a:rPr>
              <a:t> </a:t>
            </a:r>
            <a:r>
              <a:rPr lang="en-US" sz="2800" b="1" i="1" dirty="0" smtClean="0">
                <a:latin typeface="Georgia" pitchFamily="18" charset="0"/>
              </a:rPr>
              <a:t>– </a:t>
            </a:r>
            <a:r>
              <a:rPr lang="ru-RU" sz="2800" b="1" i="1" dirty="0" smtClean="0">
                <a:latin typeface="Georgia" pitchFamily="18" charset="0"/>
              </a:rPr>
              <a:t>число 7 - четное</a:t>
            </a:r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4869160"/>
            <a:ext cx="4592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Georgia" pitchFamily="18" charset="0"/>
              </a:rPr>
              <a:t>v</a:t>
            </a:r>
            <a:r>
              <a:rPr lang="ru-RU" sz="3600" b="1" i="1" dirty="0" smtClean="0">
                <a:latin typeface="Georgia" pitchFamily="18" charset="0"/>
              </a:rPr>
              <a:t> </a:t>
            </a:r>
            <a:r>
              <a:rPr lang="en-US" sz="2800" b="1" i="1" dirty="0" smtClean="0">
                <a:latin typeface="Georgia" pitchFamily="18" charset="0"/>
              </a:rPr>
              <a:t>– </a:t>
            </a:r>
            <a:r>
              <a:rPr lang="ru-RU" sz="2800" b="1" i="1" dirty="0" smtClean="0">
                <a:latin typeface="Georgia" pitchFamily="18" charset="0"/>
              </a:rPr>
              <a:t>число 7 - нечетное</a:t>
            </a:r>
            <a:endParaRPr lang="ru-RU" sz="2800" b="1" i="1" dirty="0">
              <a:latin typeface="Georgia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83568" y="5013176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188624" y="3429000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allAtOnce"/>
      <p:bldP spid="9" grpId="0" build="allAtOnce"/>
      <p:bldP spid="11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1397000"/>
          <a:ext cx="7632848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6424"/>
                <a:gridCol w="38164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i="1" dirty="0" smtClean="0">
                          <a:latin typeface="Georgia" pitchFamily="18" charset="0"/>
                        </a:rPr>
                        <a:t>v</a:t>
                      </a:r>
                      <a:r>
                        <a:rPr lang="ru-RU" sz="3600" b="1" i="1" dirty="0" smtClean="0">
                          <a:latin typeface="Georgia" pitchFamily="18" charset="0"/>
                        </a:rPr>
                        <a:t> </a:t>
                      </a:r>
                      <a:endParaRPr lang="ru-RU" sz="36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i="1" dirty="0" smtClean="0">
                          <a:latin typeface="Georgia" pitchFamily="18" charset="0"/>
                        </a:rPr>
                        <a:t>v</a:t>
                      </a:r>
                      <a:r>
                        <a:rPr lang="ru-RU" sz="3600" b="1" i="1" dirty="0" smtClean="0">
                          <a:latin typeface="Georgia" pitchFamily="18" charset="0"/>
                        </a:rPr>
                        <a:t> </a:t>
                      </a:r>
                      <a:endParaRPr lang="ru-RU" sz="3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i="1" dirty="0" smtClean="0">
                          <a:latin typeface="Georgia" pitchFamily="18" charset="0"/>
                        </a:rPr>
                        <a:t>4+6=10</a:t>
                      </a:r>
                      <a:r>
                        <a:rPr lang="ru-RU" sz="2400" b="1" i="1" dirty="0" smtClean="0">
                          <a:latin typeface="Georgia" pitchFamily="18" charset="0"/>
                        </a:rPr>
                        <a:t>(истинно)</a:t>
                      </a:r>
                      <a:endParaRPr lang="ru-RU" sz="2400" b="1" i="1" dirty="0">
                        <a:latin typeface="Georgia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b="1" i="1" dirty="0" smtClean="0">
                          <a:latin typeface="Georgia" pitchFamily="18" charset="0"/>
                        </a:rPr>
                        <a:t>2˃3(</a:t>
                      </a:r>
                      <a:r>
                        <a:rPr lang="ru-RU" sz="2400" b="1" i="1" dirty="0" smtClean="0">
                          <a:latin typeface="Georgia" pitchFamily="18" charset="0"/>
                        </a:rPr>
                        <a:t>ложно)</a:t>
                      </a:r>
                      <a:endParaRPr lang="ru-RU" sz="2400" b="1" i="1" dirty="0">
                        <a:latin typeface="Georgia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i="1" dirty="0">
                        <a:latin typeface="Georg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b="1" i="1" dirty="0" smtClean="0">
                          <a:latin typeface="Georgia" pitchFamily="18" charset="0"/>
                        </a:rPr>
                        <a:t>               </a:t>
                      </a:r>
                      <a:endParaRPr lang="ru-RU" sz="3600" b="1" i="1" dirty="0">
                        <a:latin typeface="Georgia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i="1" dirty="0" smtClean="0">
                          <a:latin typeface="Georgia" pitchFamily="18" charset="0"/>
                        </a:rPr>
                        <a:t>               </a:t>
                      </a:r>
                      <a:endParaRPr lang="ru-RU" sz="3600" b="1" i="1" dirty="0">
                        <a:latin typeface="Georg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b="1" i="1" dirty="0" smtClean="0">
                          <a:latin typeface="Georgia" pitchFamily="18" charset="0"/>
                        </a:rPr>
                        <a:t>             </a:t>
                      </a:r>
                      <a:endParaRPr lang="ru-RU" sz="3600" b="1" i="1" dirty="0">
                        <a:latin typeface="Georgia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dirty="0" smtClean="0">
                          <a:latin typeface="Georgia" pitchFamily="18" charset="0"/>
                        </a:rPr>
                        <a:t>             </a:t>
                      </a:r>
                      <a:endParaRPr lang="ru-RU" sz="2400" dirty="0" smtClean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b="1" i="1" dirty="0" smtClean="0">
                          <a:latin typeface="Georgia" pitchFamily="18" charset="0"/>
                        </a:rPr>
                        <a:t>                  </a:t>
                      </a:r>
                      <a:endParaRPr lang="ru-RU" sz="3600" b="1" i="1" dirty="0">
                        <a:latin typeface="Georgia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i="1" dirty="0" smtClean="0">
                          <a:latin typeface="Georgia" pitchFamily="18" charset="0"/>
                        </a:rPr>
                        <a:t>                  </a:t>
                      </a:r>
                      <a:endParaRPr lang="ru-RU" sz="3600" b="1" i="1" dirty="0">
                        <a:latin typeface="Georg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6300192" y="1556792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716016" y="2060848"/>
            <a:ext cx="32415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Georgia" pitchFamily="18" charset="0"/>
              </a:rPr>
              <a:t>4+6≠10</a:t>
            </a:r>
            <a:r>
              <a:rPr lang="ru-RU" sz="2400" b="1" i="1" dirty="0" smtClean="0">
                <a:latin typeface="Georgia" pitchFamily="18" charset="0"/>
              </a:rPr>
              <a:t>(ложно)</a:t>
            </a:r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2636912"/>
            <a:ext cx="299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atin typeface="Georgia" pitchFamily="18" charset="0"/>
              </a:rPr>
              <a:t>2&lt;3 </a:t>
            </a:r>
            <a:r>
              <a:rPr lang="ru-RU" sz="2400" b="1" i="1" dirty="0" smtClean="0">
                <a:latin typeface="Georgia" pitchFamily="18" charset="0"/>
              </a:rPr>
              <a:t>(истинно)</a:t>
            </a:r>
            <a:endParaRPr lang="ru-RU" sz="2400" b="1" i="1" dirty="0">
              <a:latin typeface="Georgia" pitchFamily="18" charset="0"/>
            </a:endParaRPr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899591" y="3356992"/>
          <a:ext cx="1695931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0" name="Формула" r:id="rId3" imgW="583920" imgH="164880" progId="Equation.3">
                  <p:embed/>
                </p:oleObj>
              </mc:Choice>
              <mc:Fallback>
                <p:oleObj name="Формула" r:id="rId3" imgW="583920" imgH="1648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1" y="3356992"/>
                        <a:ext cx="1695931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483768" y="3356992"/>
            <a:ext cx="1975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(истинно)</a:t>
            </a:r>
            <a:endParaRPr lang="ru-RU" sz="2400" dirty="0"/>
          </a:p>
        </p:txBody>
      </p:sp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4788024" y="3284984"/>
          <a:ext cx="1588244" cy="483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1" name="Формула" r:id="rId5" imgW="583920" imgH="177480" progId="Equation.3">
                  <p:embed/>
                </p:oleObj>
              </mc:Choice>
              <mc:Fallback>
                <p:oleObj name="Формула" r:id="rId5" imgW="58392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3284984"/>
                        <a:ext cx="1588244" cy="483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372200" y="3356992"/>
            <a:ext cx="1598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(ложно)</a:t>
            </a:r>
            <a:endParaRPr lang="ru-RU" sz="2400" dirty="0"/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1043608" y="3933056"/>
          <a:ext cx="1296144" cy="545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2" name="Формула" r:id="rId7" imgW="482400" imgH="203040" progId="Equation.3">
                  <p:embed/>
                </p:oleObj>
              </mc:Choice>
              <mc:Fallback>
                <p:oleObj name="Формула" r:id="rId7" imgW="4824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933056"/>
                        <a:ext cx="1296144" cy="545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7" name="Object 5"/>
          <p:cNvGraphicFramePr>
            <a:graphicFrameLocks noChangeAspect="1"/>
          </p:cNvGraphicFramePr>
          <p:nvPr/>
        </p:nvGraphicFramePr>
        <p:xfrm>
          <a:off x="4716016" y="3933056"/>
          <a:ext cx="1224136" cy="515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3" name="Формула" r:id="rId9" imgW="482400" imgH="203040" progId="Equation.3">
                  <p:embed/>
                </p:oleObj>
              </mc:Choice>
              <mc:Fallback>
                <p:oleObj name="Формула" r:id="rId9" imgW="4824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933056"/>
                        <a:ext cx="1224136" cy="5154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411760" y="3933056"/>
            <a:ext cx="1975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(истинно)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84168" y="4005064"/>
            <a:ext cx="1598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(ложно)</a:t>
            </a:r>
            <a:endParaRPr lang="ru-RU" sz="2400" dirty="0"/>
          </a:p>
        </p:txBody>
      </p:sp>
      <p:graphicFrame>
        <p:nvGraphicFramePr>
          <p:cNvPr id="84998" name="Object 6"/>
          <p:cNvGraphicFramePr>
            <a:graphicFrameLocks noChangeAspect="1"/>
          </p:cNvGraphicFramePr>
          <p:nvPr/>
        </p:nvGraphicFramePr>
        <p:xfrm>
          <a:off x="755576" y="4581128"/>
          <a:ext cx="2083431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4" name="Формула" r:id="rId11" imgW="787320" imgH="190440" progId="Equation.3">
                  <p:embed/>
                </p:oleObj>
              </mc:Choice>
              <mc:Fallback>
                <p:oleObj name="Формула" r:id="rId11" imgW="787320" imgH="1904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581128"/>
                        <a:ext cx="2083431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9" name="Object 7"/>
          <p:cNvGraphicFramePr>
            <a:graphicFrameLocks noChangeAspect="1"/>
          </p:cNvGraphicFramePr>
          <p:nvPr/>
        </p:nvGraphicFramePr>
        <p:xfrm>
          <a:off x="4644008" y="4581129"/>
          <a:ext cx="216024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5" name="Формула" r:id="rId13" imgW="787320" imgH="190440" progId="Equation.3">
                  <p:embed/>
                </p:oleObj>
              </mc:Choice>
              <mc:Fallback>
                <p:oleObj name="Формула" r:id="rId13" imgW="787320" imgH="1904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4581129"/>
                        <a:ext cx="216024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6732240" y="4581128"/>
            <a:ext cx="1598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(ложно)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699792" y="4581128"/>
            <a:ext cx="1975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(истинно)</a:t>
            </a:r>
            <a:endParaRPr lang="ru-RU" sz="2400" dirty="0"/>
          </a:p>
        </p:txBody>
      </p:sp>
      <p:sp>
        <p:nvSpPr>
          <p:cNvPr id="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79512" y="404664"/>
            <a:ext cx="8640960" cy="432048"/>
          </a:xfrm>
          <a:solidFill>
            <a:srgbClr val="FFFFCC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Примеры высказываний и их отрицаний: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11" grpId="0" build="allAtOnce"/>
      <p:bldP spid="15" grpId="0" build="allAtOnce"/>
      <p:bldP spid="18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Georgia" pitchFamily="18" charset="0"/>
              </a:rPr>
              <a:t>В математике часто используются утверждения, зависящие от переменной.</a:t>
            </a:r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4472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u="sng" dirty="0" smtClean="0">
                <a:latin typeface="Georgia" pitchFamily="18" charset="0"/>
              </a:rPr>
              <a:t>Например</a:t>
            </a:r>
            <a:r>
              <a:rPr lang="ru-RU" sz="2800" b="1" i="1" dirty="0" smtClean="0">
                <a:latin typeface="Georgia" pitchFamily="18" charset="0"/>
              </a:rPr>
              <a:t>:  </a:t>
            </a:r>
            <a:r>
              <a:rPr lang="ru-RU" sz="2800" b="1" i="1" dirty="0" err="1" smtClean="0">
                <a:latin typeface="Georgia" pitchFamily="18" charset="0"/>
              </a:rPr>
              <a:t>х</a:t>
            </a:r>
            <a:r>
              <a:rPr lang="ru-RU" sz="2800" b="1" i="1" dirty="0" smtClean="0">
                <a:latin typeface="Georgia" pitchFamily="18" charset="0"/>
              </a:rPr>
              <a:t> ˃ 0; </a:t>
            </a:r>
            <a:r>
              <a:rPr lang="ru-RU" sz="2800" b="1" i="1" dirty="0" err="1" smtClean="0">
                <a:latin typeface="Georgia" pitchFamily="18" charset="0"/>
              </a:rPr>
              <a:t>х</a:t>
            </a:r>
            <a:r>
              <a:rPr lang="en-US" sz="2800" b="1" i="1" dirty="0" smtClean="0">
                <a:latin typeface="Georgia" pitchFamily="18" charset="0"/>
              </a:rPr>
              <a:t> </a:t>
            </a:r>
            <a:r>
              <a:rPr lang="ru-RU" sz="2000" b="1" i="1" dirty="0" smtClean="0">
                <a:latin typeface="Georgia" pitchFamily="18" charset="0"/>
              </a:rPr>
              <a:t>Є</a:t>
            </a:r>
            <a:r>
              <a:rPr lang="en-US" sz="2000" b="1" i="1" dirty="0" smtClean="0">
                <a:latin typeface="Georgia" pitchFamily="18" charset="0"/>
              </a:rPr>
              <a:t> </a:t>
            </a:r>
            <a:r>
              <a:rPr lang="en-US" sz="2800" b="1" i="1" dirty="0" smtClean="0">
                <a:latin typeface="Georgia" pitchFamily="18" charset="0"/>
              </a:rPr>
              <a:t>N</a:t>
            </a:r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6288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Georgia" pitchFamily="18" charset="0"/>
              </a:rPr>
              <a:t>Такие утверждения называют </a:t>
            </a:r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</a:rPr>
              <a:t>предложениями с  переменной </a:t>
            </a:r>
            <a:r>
              <a:rPr lang="ru-RU" sz="2800" b="1" i="1" dirty="0" err="1" smtClean="0">
                <a:latin typeface="Georgia" pitchFamily="18" charset="0"/>
              </a:rPr>
              <a:t>х</a:t>
            </a:r>
            <a:r>
              <a:rPr lang="ru-RU" sz="2800" b="1" i="1" dirty="0" smtClean="0">
                <a:latin typeface="Georgia" pitchFamily="18" charset="0"/>
              </a:rPr>
              <a:t> и обозначают </a:t>
            </a:r>
            <a:r>
              <a:rPr lang="ru-RU" sz="2800" b="1" i="1" dirty="0" err="1" smtClean="0">
                <a:latin typeface="Georgia" pitchFamily="18" charset="0"/>
              </a:rPr>
              <a:t>р</a:t>
            </a:r>
            <a:r>
              <a:rPr lang="ru-RU" sz="2800" b="1" i="1" dirty="0" smtClean="0">
                <a:latin typeface="Georgia" pitchFamily="18" charset="0"/>
              </a:rPr>
              <a:t>(</a:t>
            </a:r>
            <a:r>
              <a:rPr lang="ru-RU" sz="2800" b="1" i="1" dirty="0" err="1" smtClean="0">
                <a:latin typeface="Georgia" pitchFamily="18" charset="0"/>
              </a:rPr>
              <a:t>х</a:t>
            </a:r>
            <a:r>
              <a:rPr lang="ru-RU" sz="2800" b="1" i="1" dirty="0" smtClean="0">
                <a:latin typeface="Georgia" pitchFamily="18" charset="0"/>
              </a:rPr>
              <a:t>)</a:t>
            </a:r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3068960"/>
            <a:ext cx="1741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 smtClean="0">
                <a:latin typeface="Georgia" pitchFamily="18" charset="0"/>
              </a:rPr>
              <a:t>р</a:t>
            </a:r>
            <a:r>
              <a:rPr lang="ru-RU" sz="3200" b="1" i="1" dirty="0" smtClean="0">
                <a:latin typeface="Georgia" pitchFamily="18" charset="0"/>
              </a:rPr>
              <a:t>(</a:t>
            </a:r>
            <a:r>
              <a:rPr lang="ru-RU" sz="3200" b="1" i="1" dirty="0" err="1" smtClean="0">
                <a:latin typeface="Georgia" pitchFamily="18" charset="0"/>
              </a:rPr>
              <a:t>х;у</a:t>
            </a:r>
            <a:r>
              <a:rPr lang="ru-RU" sz="3200" b="1" i="1" dirty="0" smtClean="0">
                <a:latin typeface="Georgia" pitchFamily="18" charset="0"/>
              </a:rPr>
              <a:t>): </a:t>
            </a:r>
            <a:endParaRPr lang="ru-RU" sz="3200" b="1" i="1" dirty="0">
              <a:latin typeface="Georgia" pitchFamily="18" charset="0"/>
            </a:endParaRPr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1835696" y="3068960"/>
          <a:ext cx="2304256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4" name="Формула" r:id="rId3" imgW="812520" imgH="228600" progId="Equation.3">
                  <p:embed/>
                </p:oleObj>
              </mc:Choice>
              <mc:Fallback>
                <p:oleObj name="Формула" r:id="rId3" imgW="81252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068960"/>
                        <a:ext cx="2304256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3717032"/>
            <a:ext cx="8892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Georgia" pitchFamily="18" charset="0"/>
              </a:rPr>
              <a:t>Для каждого предложения принято </a:t>
            </a:r>
          </a:p>
          <a:p>
            <a:r>
              <a:rPr lang="ru-RU" sz="2800" b="1" i="1" dirty="0" smtClean="0">
                <a:latin typeface="Georgia" pitchFamily="18" charset="0"/>
              </a:rPr>
              <a:t>указывать на каком множестве </a:t>
            </a:r>
            <a:r>
              <a:rPr lang="en-US" sz="2800" b="1" i="1" dirty="0" smtClean="0">
                <a:latin typeface="Georgia" pitchFamily="18" charset="0"/>
              </a:rPr>
              <a:t>X </a:t>
            </a:r>
            <a:r>
              <a:rPr lang="ru-RU" sz="2800" b="1" i="1" dirty="0" smtClean="0">
                <a:latin typeface="Georgia" pitchFamily="18" charset="0"/>
              </a:rPr>
              <a:t>оно задано. </a:t>
            </a:r>
            <a:endParaRPr lang="ru-RU" sz="2800" b="1" i="1" dirty="0">
              <a:latin typeface="Georgia" pitchFamily="18" charset="0"/>
            </a:endParaRPr>
          </a:p>
        </p:txBody>
      </p:sp>
      <p:graphicFrame>
        <p:nvGraphicFramePr>
          <p:cNvPr id="87043" name="Object 3"/>
          <p:cNvGraphicFramePr>
            <a:graphicFrameLocks noChangeAspect="1"/>
          </p:cNvGraphicFramePr>
          <p:nvPr/>
        </p:nvGraphicFramePr>
        <p:xfrm>
          <a:off x="323529" y="5183282"/>
          <a:ext cx="5904656" cy="664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5" name="Формула" r:id="rId5" imgW="2031840" imgH="228600" progId="Equation.3">
                  <p:embed/>
                </p:oleObj>
              </mc:Choice>
              <mc:Fallback>
                <p:oleObj name="Формула" r:id="rId5" imgW="203184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9" y="5183282"/>
                        <a:ext cx="5904656" cy="664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  <p:bldP spid="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648072"/>
          </a:xfr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  <a:latin typeface="Georgia" pitchFamily="18" charset="0"/>
              </a:rPr>
              <a:t>Высказывания с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кванторами(символами)</a:t>
            </a:r>
            <a:endParaRPr lang="ru-RU" sz="24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776"/>
            <a:ext cx="8697144" cy="4896544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b="1" i="1" dirty="0">
                <a:latin typeface="Georgia" pitchFamily="18" charset="0"/>
              </a:rPr>
              <a:t>Выражение «для всякого </a:t>
            </a:r>
            <a:r>
              <a:rPr lang="ru-RU" sz="2400" b="1" i="1" dirty="0" err="1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 » </a:t>
            </a:r>
            <a:r>
              <a:rPr lang="ru-RU" sz="2400" b="1" i="1" dirty="0" smtClean="0">
                <a:latin typeface="Georgia" pitchFamily="18" charset="0"/>
              </a:rPr>
              <a:t>называется </a:t>
            </a:r>
            <a:r>
              <a:rPr lang="ru-RU" sz="2400" b="1" i="1" dirty="0">
                <a:latin typeface="Georgia" pitchFamily="18" charset="0"/>
              </a:rPr>
              <a:t>квантором общности по переменной </a:t>
            </a:r>
            <a:r>
              <a:rPr lang="ru-RU" sz="2400" b="1" i="1" dirty="0" err="1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 и обозначается символом       </a:t>
            </a:r>
            <a:r>
              <a:rPr lang="ru-RU" sz="2400" b="1" i="1" dirty="0" smtClean="0">
                <a:latin typeface="Georgia" pitchFamily="18" charset="0"/>
              </a:rPr>
              <a:t>   .</a:t>
            </a:r>
            <a:endParaRPr lang="ru-RU" sz="2400" b="1" i="1" dirty="0">
              <a:latin typeface="Georgia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i="1" dirty="0">
                <a:latin typeface="Georgia" pitchFamily="18" charset="0"/>
              </a:rPr>
              <a:t>Запись                         </a:t>
            </a:r>
            <a:r>
              <a:rPr lang="ru-RU" sz="2400" b="1" i="1" dirty="0" smtClean="0">
                <a:latin typeface="Georgia" pitchFamily="18" charset="0"/>
              </a:rPr>
              <a:t>      означает</a:t>
            </a:r>
            <a:r>
              <a:rPr lang="ru-RU" sz="2400" b="1" i="1" dirty="0">
                <a:latin typeface="Georgia" pitchFamily="18" charset="0"/>
              </a:rPr>
              <a:t>: «для всякого значения </a:t>
            </a:r>
            <a:r>
              <a:rPr lang="ru-RU" sz="2400" b="1" i="1" dirty="0" err="1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 предложение </a:t>
            </a:r>
            <a:r>
              <a:rPr lang="ru-RU" sz="2400" b="1" i="1" dirty="0" err="1" smtClean="0">
                <a:latin typeface="Georgia" pitchFamily="18" charset="0"/>
              </a:rPr>
              <a:t>р</a:t>
            </a:r>
            <a:r>
              <a:rPr lang="ru-RU" sz="2400" b="1" i="1" dirty="0" smtClean="0">
                <a:latin typeface="Georgia" pitchFamily="18" charset="0"/>
              </a:rPr>
              <a:t>(</a:t>
            </a:r>
            <a:r>
              <a:rPr lang="ru-RU" sz="2400" b="1" i="1" dirty="0" err="1" smtClean="0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) – истинное высказывание».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>
                <a:latin typeface="Georgia" pitchFamily="18" charset="0"/>
              </a:rPr>
              <a:t>Выражение «существует </a:t>
            </a:r>
            <a:r>
              <a:rPr lang="ru-RU" sz="2400" b="1" i="1" dirty="0" err="1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 такое, что… » </a:t>
            </a:r>
            <a:r>
              <a:rPr lang="ru-RU" sz="2400" b="1" i="1" dirty="0" smtClean="0">
                <a:latin typeface="Georgia" pitchFamily="18" charset="0"/>
              </a:rPr>
              <a:t>называется </a:t>
            </a:r>
            <a:r>
              <a:rPr lang="ru-RU" sz="2400" b="1" i="1" dirty="0">
                <a:latin typeface="Georgia" pitchFamily="18" charset="0"/>
              </a:rPr>
              <a:t>квантором существования по переменной </a:t>
            </a:r>
            <a:r>
              <a:rPr lang="ru-RU" sz="2400" b="1" i="1" dirty="0" err="1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 и обозначается символом       </a:t>
            </a:r>
            <a:r>
              <a:rPr lang="ru-RU" sz="2400" b="1" i="1" dirty="0" smtClean="0">
                <a:latin typeface="Georgia" pitchFamily="18" charset="0"/>
              </a:rPr>
              <a:t>   .</a:t>
            </a:r>
            <a:endParaRPr lang="ru-RU" sz="2400" b="1" i="1" dirty="0">
              <a:latin typeface="Georgia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i="1" dirty="0">
                <a:latin typeface="Georgia" pitchFamily="18" charset="0"/>
              </a:rPr>
              <a:t>Запись                          </a:t>
            </a:r>
            <a:r>
              <a:rPr lang="ru-RU" sz="2400" b="1" i="1" dirty="0" smtClean="0">
                <a:latin typeface="Georgia" pitchFamily="18" charset="0"/>
              </a:rPr>
              <a:t>      означает</a:t>
            </a:r>
            <a:r>
              <a:rPr lang="ru-RU" sz="2400" b="1" i="1" dirty="0">
                <a:latin typeface="Georgia" pitchFamily="18" charset="0"/>
              </a:rPr>
              <a:t>: «существует такое значение </a:t>
            </a:r>
            <a:r>
              <a:rPr lang="ru-RU" sz="2400" b="1" i="1" dirty="0" err="1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, что предложение </a:t>
            </a:r>
            <a:r>
              <a:rPr lang="ru-RU" sz="2400" b="1" i="1" dirty="0" err="1" smtClean="0">
                <a:latin typeface="Georgia" pitchFamily="18" charset="0"/>
              </a:rPr>
              <a:t>р</a:t>
            </a:r>
            <a:r>
              <a:rPr lang="ru-RU" sz="2400" b="1" i="1" dirty="0" smtClean="0">
                <a:latin typeface="Georgia" pitchFamily="18" charset="0"/>
              </a:rPr>
              <a:t>(</a:t>
            </a:r>
            <a:r>
              <a:rPr lang="ru-RU" sz="2400" b="1" i="1" dirty="0" err="1" smtClean="0">
                <a:latin typeface="Georgia" pitchFamily="18" charset="0"/>
              </a:rPr>
              <a:t>х</a:t>
            </a:r>
            <a:r>
              <a:rPr lang="ru-RU" sz="2400" b="1" i="1" dirty="0">
                <a:latin typeface="Georgia" pitchFamily="18" charset="0"/>
              </a:rPr>
              <a:t>) – истинное высказывание».</a:t>
            </a:r>
          </a:p>
        </p:txBody>
      </p:sp>
      <p:graphicFrame>
        <p:nvGraphicFramePr>
          <p:cNvPr id="150532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860032" y="2132856"/>
          <a:ext cx="682836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2" name="Формула" r:id="rId3" imgW="241200" imgH="177480" progId="Equation.3">
                  <p:embed/>
                </p:oleObj>
              </mc:Choice>
              <mc:Fallback>
                <p:oleObj name="Формула" r:id="rId3" imgW="24120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2132856"/>
                        <a:ext cx="682836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34" name="Object 6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63688" y="2564904"/>
          <a:ext cx="2146300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3" name="Формула" r:id="rId5" imgW="977760" imgH="203040" progId="Equation.3">
                  <p:embed/>
                </p:oleObj>
              </mc:Choice>
              <mc:Fallback>
                <p:oleObj name="Формула" r:id="rId5" imgW="97776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564904"/>
                        <a:ext cx="2146300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36" name="Object 8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380312" y="4437112"/>
          <a:ext cx="719634" cy="520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4" name="Формула" r:id="rId7" imgW="228600" imgH="164880" progId="Equation.3">
                  <p:embed/>
                </p:oleObj>
              </mc:Choice>
              <mc:Fallback>
                <p:oleObj name="Формула" r:id="rId7" imgW="22860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4437112"/>
                        <a:ext cx="719634" cy="5204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38" name="Object 10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547664" y="4869160"/>
          <a:ext cx="2413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5" name="Формула" r:id="rId9" imgW="965160" imgH="203040" progId="Equation.3">
                  <p:embed/>
                </p:oleObj>
              </mc:Choice>
              <mc:Fallback>
                <p:oleObj name="Формула" r:id="rId9" imgW="96516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4869160"/>
                        <a:ext cx="24130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6063198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</a:ln>
        </p:spPr>
        <p:txBody>
          <a:bodyPr wrap="square" numCol="1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Georgia" pitchFamily="18" charset="0"/>
              </a:rPr>
              <a:t>Теорема</a:t>
            </a:r>
            <a:r>
              <a:rPr lang="ru-RU" sz="2400" b="1" i="1" u="sng" dirty="0" smtClean="0">
                <a:latin typeface="Georgia" pitchFamily="18" charset="0"/>
              </a:rPr>
              <a:t>-</a:t>
            </a:r>
            <a:r>
              <a:rPr lang="ru-RU" sz="2400" b="1" i="1" dirty="0" smtClean="0">
                <a:latin typeface="Georgia" pitchFamily="18" charset="0"/>
              </a:rPr>
              <a:t> это высказывание, истинность которого устанавливается посредством доказательства.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«Если треугольник равнобедренный</a:t>
            </a:r>
            <a:r>
              <a:rPr lang="ru-RU" sz="2400" b="1" i="1" dirty="0" smtClean="0">
                <a:latin typeface="Georgia" pitchFamily="18" charset="0"/>
              </a:rPr>
              <a:t>, то </a:t>
            </a:r>
            <a:r>
              <a:rPr lang="ru-RU" sz="2400" b="1" i="1" dirty="0" smtClean="0">
                <a:solidFill>
                  <a:srgbClr val="009900"/>
                </a:solidFill>
                <a:latin typeface="Georgia" pitchFamily="18" charset="0"/>
              </a:rPr>
              <a:t>углы при основании  равны»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Georgia" pitchFamily="18" charset="0"/>
              </a:rPr>
              <a:t>         «если А, то В»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009900"/>
                </a:solidFill>
                <a:latin typeface="Georgia" pitchFamily="18" charset="0"/>
              </a:rPr>
              <a:t>«Если углы при основании  равны</a:t>
            </a:r>
            <a:r>
              <a:rPr lang="ru-RU" sz="2400" b="1" i="1" dirty="0" smtClean="0">
                <a:latin typeface="Georgia" pitchFamily="18" charset="0"/>
              </a:rPr>
              <a:t>, то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треугольник – равнобедренный»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Georgia" pitchFamily="18" charset="0"/>
              </a:rPr>
              <a:t>       «если В, то А» (обратная)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7030A0"/>
                </a:solidFill>
                <a:latin typeface="Georgia" pitchFamily="18" charset="0"/>
              </a:rPr>
              <a:t>«Если  треугольник не  равнобедренный</a:t>
            </a:r>
            <a:r>
              <a:rPr lang="ru-RU" sz="2400" b="1" i="1" dirty="0" smtClean="0">
                <a:latin typeface="Georgia" pitchFamily="18" charset="0"/>
              </a:rPr>
              <a:t>, то </a:t>
            </a:r>
            <a:r>
              <a:rPr lang="ru-RU" sz="2400" b="1" i="1" dirty="0" smtClean="0">
                <a:solidFill>
                  <a:srgbClr val="EA04C4"/>
                </a:solidFill>
                <a:latin typeface="Georgia" pitchFamily="18" charset="0"/>
              </a:rPr>
              <a:t>углы при основании  не равны»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Georgia" pitchFamily="18" charset="0"/>
              </a:rPr>
              <a:t>         «если не А, то не В» (противоположная)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EA04C4"/>
                </a:solidFill>
                <a:latin typeface="Georgia" pitchFamily="18" charset="0"/>
              </a:rPr>
              <a:t>«Если углы при основании не равны, </a:t>
            </a:r>
            <a:r>
              <a:rPr lang="ru-RU" sz="2400" b="1" i="1" dirty="0" smtClean="0">
                <a:latin typeface="Georgia" pitchFamily="18" charset="0"/>
              </a:rPr>
              <a:t>то </a:t>
            </a:r>
            <a:r>
              <a:rPr lang="ru-RU" sz="2400" b="1" i="1" dirty="0" smtClean="0">
                <a:solidFill>
                  <a:srgbClr val="7030A0"/>
                </a:solidFill>
                <a:latin typeface="Georgia" pitchFamily="18" charset="0"/>
              </a:rPr>
              <a:t>треугольник – не равнобедренный» 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Georgia" pitchFamily="18" charset="0"/>
              </a:rPr>
              <a:t>   «если не В, то не А» (обратно противоположная)</a:t>
            </a:r>
            <a:endParaRPr lang="ru-RU" sz="2400" b="1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84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419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Оформление по умолчанию</vt:lpstr>
      <vt:lpstr>Формула</vt:lpstr>
      <vt:lpstr>Презентация PowerPoint</vt:lpstr>
      <vt:lpstr>Презентация PowerPoint</vt:lpstr>
      <vt:lpstr>Примеры:</vt:lpstr>
      <vt:lpstr>Из каждого высказывания v можно получить новое высказывание, отрицая его, т.е. утверждая, что высказывание v не выполняется.</vt:lpstr>
      <vt:lpstr>Примеры высказываний и их отрицаний:</vt:lpstr>
      <vt:lpstr>Презентация PowerPoint</vt:lpstr>
      <vt:lpstr>Высказывания с кванторами(символами)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Высказывания</dc:subject>
  <dc:creator>Кучкина Л.М.</dc:creator>
  <cp:lastModifiedBy>DiamonD</cp:lastModifiedBy>
  <cp:revision>364</cp:revision>
  <dcterms:created xsi:type="dcterms:W3CDTF">2012-08-12T16:04:58Z</dcterms:created>
  <dcterms:modified xsi:type="dcterms:W3CDTF">2020-04-05T07:39:10Z</dcterms:modified>
</cp:coreProperties>
</file>