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5A00DAF-043E-4658-B8FB-6E3FB8B8079C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41C743F-AC0E-4D44-9C51-C3B61998D1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Равносильные уравнения и неравенства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Уравнения, имеющие одно и то же множество корней, называются </a:t>
            </a:r>
            <a:r>
              <a:rPr lang="ru-RU" sz="3200" b="1" u="sng" dirty="0" smtClean="0">
                <a:solidFill>
                  <a:srgbClr val="FFC000"/>
                </a:solidFill>
              </a:rPr>
              <a:t>равносильными</a:t>
            </a:r>
            <a:endParaRPr lang="ru-RU" sz="3200" b="1" u="sng" dirty="0">
              <a:solidFill>
                <a:srgbClr val="FFC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2564904"/>
            <a:ext cx="6858000" cy="387974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9х-5=5х+3 и 4х=8</a:t>
            </a:r>
          </a:p>
          <a:p>
            <a:r>
              <a:rPr lang="ru-RU" sz="3200" dirty="0" smtClean="0"/>
              <a:t>(х-3)(х+7)=0 и х</a:t>
            </a:r>
            <a:r>
              <a:rPr lang="ru-RU" sz="3200" baseline="30000" dirty="0" smtClean="0"/>
              <a:t>2</a:t>
            </a:r>
            <a:r>
              <a:rPr lang="ru-RU" sz="3200" dirty="0" smtClean="0"/>
              <a:t>+4х-21=0</a:t>
            </a:r>
          </a:p>
          <a:p>
            <a:r>
              <a:rPr lang="ru-RU" sz="3200" dirty="0" smtClean="0"/>
              <a:t>(Х-2)(х+2)=0 и х</a:t>
            </a:r>
            <a:r>
              <a:rPr lang="ru-RU" sz="3200" baseline="30000" dirty="0" smtClean="0"/>
              <a:t>2</a:t>
            </a:r>
            <a:r>
              <a:rPr lang="ru-RU" sz="3200" dirty="0" smtClean="0"/>
              <a:t>=4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C000"/>
                </a:solidFill>
              </a:rPr>
              <a:t>уравнения, не имеющие корней, также считают равносильными</a:t>
            </a:r>
            <a:r>
              <a:rPr lang="ru-RU" sz="3200" dirty="0" smtClean="0"/>
              <a:t>.</a:t>
            </a:r>
            <a:endParaRPr lang="ru-RU" sz="32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Объяснение нового материала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Задача</a:t>
            </a:r>
          </a:p>
          <a:p>
            <a:pPr>
              <a:buNone/>
            </a:pPr>
            <a:r>
              <a:rPr lang="ru-RU" sz="3200" dirty="0" smtClean="0"/>
              <a:t>Решите уравнение</a:t>
            </a:r>
          </a:p>
          <a:p>
            <a:pPr>
              <a:buNone/>
            </a:pPr>
            <a:r>
              <a:rPr lang="ru-RU" sz="3200" dirty="0" smtClean="0">
                <a:latin typeface="Calibri"/>
                <a:cs typeface="Calibri"/>
              </a:rPr>
              <a:t>√х=х-2</a:t>
            </a:r>
          </a:p>
          <a:p>
            <a:pPr>
              <a:buNone/>
            </a:pPr>
            <a:r>
              <a:rPr lang="ru-RU" sz="3200" dirty="0" smtClean="0">
                <a:latin typeface="Calibri"/>
                <a:cs typeface="Calibri"/>
              </a:rPr>
              <a:t>Х=(х-2)</a:t>
            </a:r>
            <a:r>
              <a:rPr lang="ru-RU" sz="3200" baseline="30000" dirty="0" smtClean="0">
                <a:latin typeface="Calibri"/>
                <a:cs typeface="Calibri"/>
              </a:rPr>
              <a:t>2</a:t>
            </a:r>
          </a:p>
          <a:p>
            <a:pPr>
              <a:buNone/>
            </a:pPr>
            <a:r>
              <a:rPr lang="ru-RU" sz="3200" dirty="0" smtClean="0"/>
              <a:t>Х=х</a:t>
            </a:r>
            <a:r>
              <a:rPr lang="ru-RU" sz="3200" baseline="30000" dirty="0" smtClean="0"/>
              <a:t>2</a:t>
            </a:r>
            <a:r>
              <a:rPr lang="ru-RU" sz="3200" dirty="0" smtClean="0"/>
              <a:t>-2х+4</a:t>
            </a:r>
          </a:p>
          <a:p>
            <a:pPr>
              <a:buNone/>
            </a:pPr>
            <a:r>
              <a:rPr lang="ru-RU" sz="3200" dirty="0" smtClean="0"/>
              <a:t>х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=4 , х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=1</a:t>
            </a:r>
          </a:p>
          <a:p>
            <a:pPr>
              <a:buNone/>
            </a:pPr>
            <a:r>
              <a:rPr lang="ru-RU" sz="3200" baseline="-25000" dirty="0" smtClean="0"/>
              <a:t>Ответ: 4; 2.</a:t>
            </a:r>
            <a:endParaRPr lang="ru-RU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Если при переходе от одного уравнения к другому потери корня не происходит, то второе уравнения является следствием первого.</a:t>
            </a:r>
            <a:endParaRPr lang="ru-RU" sz="28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Если все корни первого уравнения являются корнями второго уравнения, то второе уравнение называется </a:t>
            </a:r>
            <a:r>
              <a:rPr lang="ru-RU" sz="2800" b="1" u="sng" dirty="0" smtClean="0"/>
              <a:t>следствием первого.</a:t>
            </a:r>
            <a:endParaRPr lang="ru-RU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При решении уравнений может произойти </a:t>
            </a:r>
            <a:r>
              <a:rPr lang="ru-RU" sz="3600" b="1" u="sng" dirty="0" smtClean="0">
                <a:solidFill>
                  <a:srgbClr val="FFC000"/>
                </a:solidFill>
              </a:rPr>
              <a:t>потеря корня</a:t>
            </a:r>
            <a:endParaRPr lang="ru-RU" sz="3600" b="1" u="sng" dirty="0">
              <a:solidFill>
                <a:srgbClr val="FFC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При решении уравнений могут появиться </a:t>
            </a:r>
            <a:r>
              <a:rPr lang="ru-RU" sz="3200" b="1" u="sng" dirty="0" smtClean="0">
                <a:solidFill>
                  <a:srgbClr val="FFC000"/>
                </a:solidFill>
              </a:rPr>
              <a:t>посторонние корни</a:t>
            </a:r>
            <a:r>
              <a:rPr lang="ru-RU" sz="3200" b="1" dirty="0" smtClean="0">
                <a:solidFill>
                  <a:srgbClr val="FFC000"/>
                </a:solidFill>
              </a:rPr>
              <a:t>. Их можно установить </a:t>
            </a:r>
            <a:r>
              <a:rPr lang="ru-RU" sz="3200" b="1" u="sng" dirty="0" smtClean="0">
                <a:solidFill>
                  <a:srgbClr val="FFC000"/>
                </a:solidFill>
              </a:rPr>
              <a:t>проверкой</a:t>
            </a:r>
            <a:endParaRPr lang="ru-RU" sz="3200" b="1" u="sng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Решение задач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Решите </a:t>
            </a:r>
            <a:r>
              <a:rPr lang="ru-RU" dirty="0" smtClean="0"/>
              <a:t>уравнение №1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636912"/>
            <a:ext cx="5314189" cy="108012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Решение задач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Решите </a:t>
            </a:r>
            <a:r>
              <a:rPr lang="ru-RU" dirty="0" smtClean="0"/>
              <a:t>уравнение №2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7" y="2564904"/>
            <a:ext cx="2688299" cy="504056"/>
          </a:xfrm>
          <a:prstGeom prst="rect">
            <a:avLst/>
          </a:prstGeom>
          <a:solidFill>
            <a:schemeClr val="accent2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/>
              <a:t>При  умножении обеих частей уравнения на выражение, содержащее неизвестное</a:t>
            </a:r>
            <a:r>
              <a:rPr lang="ru-RU" sz="2800" dirty="0" smtClean="0"/>
              <a:t>, могут появиться посторонние корни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2800" u="sng" dirty="0" smtClean="0"/>
              <a:t>При делении обеих частей уравнения на выражение, содержащее неизвестное</a:t>
            </a:r>
            <a:r>
              <a:rPr lang="ru-RU" sz="2800" dirty="0" smtClean="0"/>
              <a:t>, может произойти потеря корня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548680"/>
          <a:ext cx="8064896" cy="6107970"/>
        </p:xfrm>
        <a:graphic>
          <a:graphicData uri="http://schemas.openxmlformats.org/drawingml/2006/table">
            <a:tbl>
              <a:tblPr/>
              <a:tblGrid>
                <a:gridCol w="4433961"/>
                <a:gridCol w="3630935"/>
              </a:tblGrid>
              <a:tr h="1076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Преобразования, приводящие к равносильному уравнению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Примеры равносильных уравнений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6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Перенос членов уравнения из одной части в другую с противоположными знаками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4х-3=2х+5 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4х-2х=5+3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3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Умножение или деление обеих частей уравнения на одно и то же число, отличное от нуля, или на выражение, имеющее постоянный знак при всех значениях неизвестного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69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Замена части уравнения тождественно равным ему выражением</a:t>
                      </a: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86" marR="58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3140968"/>
            <a:ext cx="1872208" cy="846951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4869160"/>
            <a:ext cx="1266825" cy="381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7" y="4293096"/>
            <a:ext cx="2952328" cy="452464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5445224"/>
            <a:ext cx="1409700" cy="381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1" name="TextBox 20"/>
          <p:cNvSpPr txBox="1"/>
          <p:nvPr/>
        </p:nvSpPr>
        <p:spPr>
          <a:xfrm>
            <a:off x="5868144" y="6021288"/>
            <a:ext cx="151216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Х(х+3)=0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145</TotalTime>
  <Words>231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Равносильные уравнения и неравенства</vt:lpstr>
      <vt:lpstr>запомни</vt:lpstr>
      <vt:lpstr>Объяснение нового материала</vt:lpstr>
      <vt:lpstr>запомни</vt:lpstr>
      <vt:lpstr>запомни</vt:lpstr>
      <vt:lpstr>Решение задач</vt:lpstr>
      <vt:lpstr>Решение задач</vt:lpstr>
      <vt:lpstr>запомни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Равносильные уравнения и неравенства</dc:title>
  <dc:creator>Ирина</dc:creator>
  <cp:lastModifiedBy>DiamonD</cp:lastModifiedBy>
  <cp:revision>13</cp:revision>
  <dcterms:created xsi:type="dcterms:W3CDTF">2013-11-28T14:14:07Z</dcterms:created>
  <dcterms:modified xsi:type="dcterms:W3CDTF">2020-04-05T08:13:01Z</dcterms:modified>
</cp:coreProperties>
</file>