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4" r:id="rId6"/>
    <p:sldId id="260" r:id="rId7"/>
    <p:sldId id="265" r:id="rId8"/>
    <p:sldId id="267" r:id="rId9"/>
    <p:sldId id="262" r:id="rId10"/>
    <p:sldId id="268" r:id="rId11"/>
    <p:sldId id="269" r:id="rId12"/>
    <p:sldId id="271" r:id="rId13"/>
    <p:sldId id="273" r:id="rId14"/>
  </p:sldIdLst>
  <p:sldSz cx="9144000" cy="6858000" type="screen4x3"/>
  <p:notesSz cx="9144000" cy="6858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3767A"/>
    <a:srgbClr val="00CC00"/>
    <a:srgbClr val="FF0066"/>
    <a:srgbClr val="0000FF"/>
    <a:srgbClr val="CC0099"/>
    <a:srgbClr val="FF0000"/>
    <a:srgbClr val="A50021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7" autoAdjust="0"/>
    <p:restoredTop sz="89668" autoAdjust="0"/>
  </p:normalViewPr>
  <p:slideViewPr>
    <p:cSldViewPr>
      <p:cViewPr>
        <p:scale>
          <a:sx n="55" d="100"/>
          <a:sy n="55" d="100"/>
        </p:scale>
        <p:origin x="-1118" y="-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38FFBE0A-5ED6-476E-A30A-B9084A1442BB}" type="datetimeFigureOut">
              <a:rPr lang="ru-RU"/>
              <a:pPr>
                <a:defRPr/>
              </a:pPr>
              <a:t>05.04.2020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CA6F883C-82D0-449E-8380-1E0CA8CA95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07995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02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D3635F8-8011-4BB8-9CD0-4B8367129D15}" type="slidenum">
              <a:rPr lang="ru-RU" smtClean="0"/>
              <a:pPr/>
              <a:t>7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8709574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85452C-7DD3-4382-84A3-253A815B19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3810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45D7D5-80F3-474E-9B51-BDC135E613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5662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B3E4B8-768A-4854-B7B6-E27A4BA2A4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3379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7E82EC-A5FB-4159-9B93-BCD41E09AD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54592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0C0AC-3495-4A5E-BAA3-839A774E04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50457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364DB5-EC6C-4832-B8C9-B7F5B16AB4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5724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7381C9-E2BD-4D37-867F-28A9AB1D20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0799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661888-EB34-4714-8B9A-DCE2F3A7E6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454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62ADC6-E784-407E-AE95-EF3AAF1037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9739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3166AB-6A09-4ADC-8B2C-682C44B10D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8695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FAF0B3-FCCC-4B9A-8950-F6044D629A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16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547DBF-8304-4B2C-AAD2-B437584E24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679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92D30E-83BF-4169-8B01-B80BF1CCCA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2073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9DC4B3-7489-42A0-B2AE-F3647E0B93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1805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FF66"/>
            </a:gs>
            <a:gs pos="100000">
              <a:schemeClr val="bg1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23CE6F5D-FF2D-4276-823D-16EC69811C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88913"/>
            <a:ext cx="9144000" cy="1470025"/>
          </a:xfrm>
        </p:spPr>
        <p:txBody>
          <a:bodyPr anchor="ctr"/>
          <a:lstStyle/>
          <a:p>
            <a:pPr eaLnBrk="1" hangingPunct="1"/>
            <a:r>
              <a:rPr lang="ru-RU" sz="4000" b="1" i="1" smtClean="0">
                <a:solidFill>
                  <a:srgbClr val="FF0000"/>
                </a:solidFill>
                <a:latin typeface="Times New Roman" panose="02020603050405020304" pitchFamily="18" charset="0"/>
              </a:rPr>
              <a:t>ПРОЕКТ  </a:t>
            </a:r>
            <a:r>
              <a:rPr lang="ru-RU" sz="4000" b="1" i="1" smtClean="0">
                <a:solidFill>
                  <a:srgbClr val="009900"/>
                </a:solidFill>
                <a:latin typeface="Times New Roman" panose="02020603050405020304" pitchFamily="18" charset="0"/>
              </a:rPr>
              <a:t>«Имя и фамилия-</a:t>
            </a:r>
            <a:br>
              <a:rPr lang="ru-RU" sz="4000" b="1" i="1" smtClean="0">
                <a:solidFill>
                  <a:srgbClr val="009900"/>
                </a:solidFill>
                <a:latin typeface="Times New Roman" panose="02020603050405020304" pitchFamily="18" charset="0"/>
              </a:rPr>
            </a:br>
            <a:r>
              <a:rPr lang="ru-RU" sz="4000" b="1" i="1" smtClean="0">
                <a:solidFill>
                  <a:srgbClr val="009900"/>
                </a:solidFill>
                <a:latin typeface="Times New Roman" panose="02020603050405020304" pitchFamily="18" charset="0"/>
              </a:rPr>
              <a:t>                  </a:t>
            </a:r>
            <a:r>
              <a:rPr lang="en-US" sz="4000" b="1" i="1" smtClean="0">
                <a:solidFill>
                  <a:srgbClr val="009900"/>
                </a:solidFill>
                <a:latin typeface="Times New Roman" panose="02020603050405020304" pitchFamily="18" charset="0"/>
              </a:rPr>
              <a:t> </a:t>
            </a:r>
            <a:r>
              <a:rPr lang="ru-RU" sz="4000" b="1" i="1" smtClean="0">
                <a:solidFill>
                  <a:srgbClr val="009900"/>
                </a:solidFill>
                <a:latin typeface="Times New Roman" panose="02020603050405020304" pitchFamily="18" charset="0"/>
              </a:rPr>
              <a:t>не пара пустяков!»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132138" y="4989513"/>
            <a:ext cx="5832475" cy="1608137"/>
          </a:xfrm>
        </p:spPr>
        <p:txBody>
          <a:bodyPr/>
          <a:lstStyle/>
          <a:p>
            <a:pPr algn="l" eaLnBrk="1" hangingPunct="1">
              <a:lnSpc>
                <a:spcPct val="90000"/>
              </a:lnSpc>
            </a:pPr>
            <a:r>
              <a:rPr lang="ru-RU" sz="1800" dirty="0" smtClean="0">
                <a:latin typeface="Times New Roman" panose="02020603050405020304" pitchFamily="18" charset="0"/>
              </a:rPr>
              <a:t> </a:t>
            </a:r>
            <a:endParaRPr lang="ru-RU" sz="1800" dirty="0" smtClean="0">
              <a:latin typeface="Times New Roman" panose="02020603050405020304" pitchFamily="18" charset="0"/>
            </a:endParaRPr>
          </a:p>
          <a:p>
            <a:pPr algn="l" eaLnBrk="1" hangingPunct="1">
              <a:lnSpc>
                <a:spcPct val="90000"/>
              </a:lnSpc>
            </a:pPr>
            <a:endParaRPr lang="ru-RU" sz="1800" dirty="0" smtClean="0">
              <a:latin typeface="Times New Roman" panose="02020603050405020304" pitchFamily="18" charset="0"/>
            </a:endParaRPr>
          </a:p>
        </p:txBody>
      </p:sp>
      <p:pic>
        <p:nvPicPr>
          <p:cNvPr id="3076" name="Picture 16" descr="63136665_5f8350820dd8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11638" y="1773238"/>
            <a:ext cx="4681537" cy="310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18" descr="235616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-2393695">
            <a:off x="796925" y="2209800"/>
            <a:ext cx="2436813" cy="306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6"/>
          <p:cNvSpPr txBox="1">
            <a:spLocks noChangeArrowheads="1"/>
          </p:cNvSpPr>
          <p:nvPr/>
        </p:nvSpPr>
        <p:spPr bwMode="auto">
          <a:xfrm>
            <a:off x="-180975" y="115888"/>
            <a:ext cx="8424863" cy="103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algn="ctr" eaLnBrk="1" hangingPunct="1">
              <a:spcBef>
                <a:spcPct val="0"/>
              </a:spcBef>
              <a:buFontTx/>
              <a:buNone/>
            </a:pPr>
            <a:r>
              <a:rPr lang="ru-RU" sz="1800" b="1">
                <a:solidFill>
                  <a:srgbClr val="008000"/>
                </a:solidFill>
                <a:latin typeface="Times New Roman" panose="02020603050405020304" pitchFamily="18" charset="0"/>
              </a:rPr>
              <a:t>С именем девочке всё стало ясно, теперь можно перейти к фамилии.</a:t>
            </a:r>
          </a:p>
          <a:p>
            <a:pPr lvl="1" algn="ctr" eaLnBrk="1" hangingPunct="1">
              <a:spcBef>
                <a:spcPct val="0"/>
              </a:spcBef>
              <a:buFontTx/>
              <a:buNone/>
            </a:pPr>
            <a:endParaRPr lang="ru-RU" sz="1000" b="1">
              <a:solidFill>
                <a:srgbClr val="008000"/>
              </a:solidFill>
              <a:latin typeface="Times New Roman" panose="02020603050405020304" pitchFamily="18" charset="0"/>
            </a:endParaRPr>
          </a:p>
          <a:p>
            <a:pPr lvl="1" algn="ctr" eaLnBrk="1" hangingPunct="1">
              <a:spcBef>
                <a:spcPct val="0"/>
              </a:spcBef>
              <a:buFontTx/>
              <a:buNone/>
            </a:pPr>
            <a:r>
              <a:rPr lang="ru-RU" sz="1800" b="1">
                <a:solidFill>
                  <a:srgbClr val="FF3300"/>
                </a:solidFill>
                <a:latin typeface="Times New Roman" panose="02020603050405020304" pitchFamily="18" charset="0"/>
              </a:rPr>
              <a:t>Фамилия</a:t>
            </a:r>
            <a:r>
              <a:rPr lang="ru-RU" sz="1800">
                <a:latin typeface="Times New Roman" panose="02020603050405020304" pitchFamily="18" charset="0"/>
              </a:rPr>
              <a:t> </a:t>
            </a:r>
            <a:r>
              <a:rPr lang="ru-RU" sz="1800">
                <a:solidFill>
                  <a:srgbClr val="0000FF"/>
                </a:solidFill>
                <a:latin typeface="Times New Roman" panose="02020603050405020304" pitchFamily="18" charset="0"/>
              </a:rPr>
              <a:t>в переводе с латинского языка означает</a:t>
            </a:r>
            <a:r>
              <a:rPr lang="ru-RU" sz="1800">
                <a:latin typeface="Times New Roman" panose="02020603050405020304" pitchFamily="18" charset="0"/>
              </a:rPr>
              <a:t> - </a:t>
            </a:r>
            <a:r>
              <a:rPr lang="ru-RU" sz="1800" b="1">
                <a:solidFill>
                  <a:srgbClr val="FF3300"/>
                </a:solidFill>
                <a:latin typeface="Times New Roman" panose="02020603050405020304" pitchFamily="18" charset="0"/>
              </a:rPr>
              <a:t>семья</a:t>
            </a:r>
            <a:r>
              <a:rPr lang="ru-RU" sz="1800">
                <a:solidFill>
                  <a:srgbClr val="FF3300"/>
                </a:solidFill>
                <a:latin typeface="Times New Roman" panose="02020603050405020304" pitchFamily="18" charset="0"/>
              </a:rPr>
              <a:t>. 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endParaRPr lang="ru-RU" sz="1600">
              <a:solidFill>
                <a:srgbClr val="FF33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3315" name="Picture 7" descr="semja"/>
          <p:cNvPicPr>
            <a:picLocks noGrp="1" noChangeAspect="1" noChangeArrowheads="1"/>
          </p:cNvPicPr>
          <p:nvPr>
            <p:ph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2570" b="7146"/>
          <a:stretch>
            <a:fillRect/>
          </a:stretch>
        </p:blipFill>
        <p:spPr>
          <a:xfrm>
            <a:off x="2195513" y="981075"/>
            <a:ext cx="4465637" cy="3937000"/>
          </a:xfrm>
          <a:noFill/>
          <a:ln w="57150" cap="rnd" cmpd="thinThick">
            <a:solidFill>
              <a:schemeClr val="folHlink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3316" name="Text Box 12"/>
          <p:cNvSpPr txBox="1">
            <a:spLocks noChangeArrowheads="1"/>
          </p:cNvSpPr>
          <p:nvPr/>
        </p:nvSpPr>
        <p:spPr bwMode="auto">
          <a:xfrm>
            <a:off x="2987675" y="4724400"/>
            <a:ext cx="3095625" cy="314325"/>
          </a:xfrm>
          <a:prstGeom prst="rect">
            <a:avLst/>
          </a:prstGeom>
          <a:solidFill>
            <a:srgbClr val="FFFF00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sz="1400" b="1">
                <a:solidFill>
                  <a:srgbClr val="008000"/>
                </a:solidFill>
                <a:latin typeface="Times New Roman" panose="02020603050405020304" pitchFamily="18" charset="0"/>
              </a:rPr>
              <a:t>Фамилия-это семейное имя!</a:t>
            </a:r>
          </a:p>
        </p:txBody>
      </p:sp>
      <p:sp>
        <p:nvSpPr>
          <p:cNvPr id="13317" name="Text Box 22"/>
          <p:cNvSpPr txBox="1">
            <a:spLocks noChangeArrowheads="1"/>
          </p:cNvSpPr>
          <p:nvPr/>
        </p:nvSpPr>
        <p:spPr bwMode="auto">
          <a:xfrm>
            <a:off x="107950" y="4797425"/>
            <a:ext cx="88566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ru-RU" sz="1800"/>
          </a:p>
        </p:txBody>
      </p:sp>
      <p:sp>
        <p:nvSpPr>
          <p:cNvPr id="13319" name="Text Box 52"/>
          <p:cNvSpPr txBox="1">
            <a:spLocks noChangeArrowheads="1"/>
          </p:cNvSpPr>
          <p:nvPr/>
        </p:nvSpPr>
        <p:spPr bwMode="auto">
          <a:xfrm>
            <a:off x="395288" y="5084763"/>
            <a:ext cx="8208962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algn="ctr" eaLnBrk="1" hangingPunct="1">
              <a:spcBef>
                <a:spcPct val="0"/>
              </a:spcBef>
              <a:buFontTx/>
              <a:buNone/>
            </a:pPr>
            <a:r>
              <a:rPr lang="ru-RU" sz="1800" b="1">
                <a:solidFill>
                  <a:srgbClr val="FF0000"/>
                </a:solidFill>
                <a:latin typeface="Times New Roman" panose="02020603050405020304" pitchFamily="18" charset="0"/>
              </a:rPr>
              <a:t>Фамилия присутствует всегда и везде в нашей жизни.</a:t>
            </a:r>
          </a:p>
          <a:p>
            <a:pPr lvl="1" algn="ctr" eaLnBrk="1" hangingPunct="1">
              <a:spcBef>
                <a:spcPct val="0"/>
              </a:spcBef>
              <a:buFontTx/>
              <a:buNone/>
            </a:pPr>
            <a:endParaRPr lang="ru-RU" sz="1800" b="1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lvl="1" algn="ctr" eaLnBrk="1" hangingPunct="1">
              <a:spcBef>
                <a:spcPct val="0"/>
              </a:spcBef>
              <a:buFontTx/>
              <a:buNone/>
            </a:pPr>
            <a:r>
              <a:rPr lang="ru-RU" sz="1800" b="1">
                <a:solidFill>
                  <a:srgbClr val="008000"/>
                </a:solidFill>
                <a:latin typeface="Times New Roman" panose="02020603050405020304" pitchFamily="18" charset="0"/>
              </a:rPr>
              <a:t>Даже есть целая наука, изучающая фамилии</a:t>
            </a:r>
            <a:r>
              <a:rPr lang="ru-RU" sz="1800" b="1">
                <a:latin typeface="Times New Roman" panose="02020603050405020304" pitchFamily="18" charset="0"/>
              </a:rPr>
              <a:t> - </a:t>
            </a:r>
            <a:r>
              <a:rPr lang="ru-RU" sz="1800" b="1">
                <a:solidFill>
                  <a:srgbClr val="FF0000"/>
                </a:solidFill>
                <a:latin typeface="Times New Roman" panose="02020603050405020304" pitchFamily="18" charset="0"/>
              </a:rPr>
              <a:t>антропонимика.</a:t>
            </a:r>
            <a:r>
              <a:rPr lang="ru-RU" sz="1800" b="1">
                <a:latin typeface="Times New Roman" panose="02020603050405020304" pitchFamily="18" charset="0"/>
              </a:rPr>
              <a:t> </a:t>
            </a:r>
            <a:endParaRPr lang="ru-RU" sz="1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31913" y="350838"/>
            <a:ext cx="6911975" cy="2384425"/>
          </a:xfrm>
        </p:spPr>
        <p:txBody>
          <a:bodyPr/>
          <a:lstStyle/>
          <a:p>
            <a:pPr lvl="1" eaLnBrk="1" hangingPunct="1">
              <a:buFontTx/>
              <a:buNone/>
            </a:pPr>
            <a:r>
              <a:rPr lang="ru-RU" sz="1800" smtClean="0">
                <a:solidFill>
                  <a:srgbClr val="0000FF"/>
                </a:solidFill>
                <a:latin typeface="Times New Roman" panose="02020603050405020304" pitchFamily="18" charset="0"/>
              </a:rPr>
              <a:t>Девочка знает, что свою фамилию получила от папы</a:t>
            </a:r>
            <a:r>
              <a:rPr lang="en-US" sz="1800" smtClean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endParaRPr lang="ru-RU" sz="1800" b="1" smtClean="0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 lvl="1" eaLnBrk="1" hangingPunct="1">
              <a:buFontTx/>
              <a:buNone/>
            </a:pPr>
            <a:endParaRPr lang="ru-RU" sz="1800" b="1" smtClean="0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 lvl="1" eaLnBrk="1" hangingPunct="1">
              <a:buFontTx/>
              <a:buNone/>
            </a:pPr>
            <a:endParaRPr lang="ru-RU" sz="2400" smtClean="0">
              <a:latin typeface="Times New Roman" panose="02020603050405020304" pitchFamily="18" charset="0"/>
            </a:endParaRPr>
          </a:p>
        </p:txBody>
      </p:sp>
      <p:pic>
        <p:nvPicPr>
          <p:cNvPr id="14341" name="Picture 33" descr="49b13a0e000412b1e8dc0e1c5c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488" y="3598863"/>
            <a:ext cx="3236912" cy="2441575"/>
          </a:xfrm>
          <a:prstGeom prst="rect">
            <a:avLst/>
          </a:prstGeom>
          <a:noFill/>
          <a:ln w="76200" cap="rnd">
            <a:solidFill>
              <a:srgbClr val="CC0099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3" name="Text Box 51"/>
          <p:cNvSpPr txBox="1">
            <a:spLocks noChangeArrowheads="1"/>
          </p:cNvSpPr>
          <p:nvPr/>
        </p:nvSpPr>
        <p:spPr bwMode="auto">
          <a:xfrm>
            <a:off x="234950" y="1557338"/>
            <a:ext cx="6642100" cy="1754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ru-RU" sz="1800" b="1">
                <a:solidFill>
                  <a:srgbClr val="FF0000"/>
                </a:solidFill>
                <a:latin typeface="Times New Roman" panose="02020603050405020304" pitchFamily="18" charset="0"/>
              </a:rPr>
              <a:t>У  фамилии существует несколько значений</a:t>
            </a:r>
            <a:r>
              <a:rPr lang="en-US" sz="1800" b="1">
                <a:solidFill>
                  <a:srgbClr val="FF0000"/>
                </a:solidFill>
                <a:latin typeface="Times New Roman" panose="02020603050405020304" pitchFamily="18" charset="0"/>
              </a:rPr>
              <a:t>:</a:t>
            </a:r>
            <a:endParaRPr lang="ru-RU" sz="1800" b="1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FontTx/>
              <a:buNone/>
            </a:pPr>
            <a:endParaRPr lang="ru-RU" sz="1800" b="1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sz="1800" b="1">
                <a:solidFill>
                  <a:srgbClr val="008000"/>
                </a:solidFill>
                <a:latin typeface="Times New Roman" panose="02020603050405020304" pitchFamily="18" charset="0"/>
              </a:rPr>
              <a:t>1. </a:t>
            </a:r>
            <a:r>
              <a:rPr lang="ru-RU" sz="1800" b="1">
                <a:solidFill>
                  <a:srgbClr val="008000"/>
                </a:solidFill>
                <a:latin typeface="Times New Roman" panose="02020603050405020304" pitchFamily="18" charset="0"/>
              </a:rPr>
              <a:t>Возможно она была дана давным-давно по месту жительства  предков (Нагорный, Залеснов, Подгорный, Московин, Туляков, Орлов и т.д.)</a:t>
            </a:r>
            <a:br>
              <a:rPr lang="ru-RU" sz="1800" b="1">
                <a:solidFill>
                  <a:srgbClr val="008000"/>
                </a:solidFill>
                <a:latin typeface="Times New Roman" panose="02020603050405020304" pitchFamily="18" charset="0"/>
              </a:rPr>
            </a:br>
            <a:endParaRPr lang="ru-RU" sz="1800" b="1">
              <a:solidFill>
                <a:srgbClr val="008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344" name="Text Box 52"/>
          <p:cNvSpPr txBox="1">
            <a:spLocks noChangeArrowheads="1"/>
          </p:cNvSpPr>
          <p:nvPr/>
        </p:nvSpPr>
        <p:spPr bwMode="auto">
          <a:xfrm>
            <a:off x="3708400" y="3322638"/>
            <a:ext cx="5040313" cy="300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ru-RU" sz="1800" b="1">
                <a:solidFill>
                  <a:srgbClr val="0000FF"/>
                </a:solidFill>
                <a:latin typeface="Times New Roman" panose="02020603050405020304" pitchFamily="18" charset="0"/>
              </a:rPr>
              <a:t>2. По роду занятия предков (Столяров, Кузнецов, Плотников,  Маляров, Огородников, Красильников, Плужников, Шляпников и т.д.)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endParaRPr lang="ru-RU" sz="1800" b="1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ru-RU" sz="1800" b="1">
                <a:solidFill>
                  <a:srgbClr val="CC0099"/>
                </a:solidFill>
                <a:latin typeface="Times New Roman" panose="02020603050405020304" pitchFamily="18" charset="0"/>
              </a:rPr>
              <a:t>3. По имени дедов, отцов предков (Иванов, Петров, Сергеев, Серегин Владимиров, Александров, Матвеев, Игнатов и т.д.)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ru-RU" sz="1800" b="1">
              <a:solidFill>
                <a:srgbClr val="CC0099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775" y="3141663"/>
            <a:ext cx="2809875" cy="2905125"/>
          </a:xfrm>
          <a:prstGeom prst="rect">
            <a:avLst/>
          </a:prstGeom>
          <a:ln w="57150">
            <a:solidFill>
              <a:schemeClr val="bg1">
                <a:lumMod val="50000"/>
              </a:schemeClr>
            </a:solidFill>
          </a:ln>
        </p:spPr>
      </p:pic>
      <p:sp>
        <p:nvSpPr>
          <p:cNvPr id="15363" name="Text Box 5"/>
          <p:cNvSpPr txBox="1">
            <a:spLocks noChangeArrowheads="1"/>
          </p:cNvSpPr>
          <p:nvPr/>
        </p:nvSpPr>
        <p:spPr bwMode="auto">
          <a:xfrm>
            <a:off x="395288" y="1196975"/>
            <a:ext cx="7993062" cy="1592263"/>
          </a:xfrm>
          <a:prstGeom prst="rect">
            <a:avLst/>
          </a:prstGeom>
          <a:solidFill>
            <a:srgbClr val="FFFF99"/>
          </a:solidFill>
          <a:ln w="1905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sz="1800">
                <a:solidFill>
                  <a:srgbClr val="0000FF"/>
                </a:solidFill>
                <a:latin typeface="Times New Roman" panose="02020603050405020304" pitchFamily="18" charset="0"/>
              </a:rPr>
              <a:t>Девочка узнала, что имя  ей дала мама в честь Девы Марии,  имя имеет несколько значений, но больше всего  понравилось значение «любимая». А фамилия девочке досталась от папы и она может означать самое разное…., главное вдуматься, пофантазировать, а может быть глубоко вникнуть в изучение  истории своей семьи, своего генеалогического древа.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ru-RU" sz="50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107950" y="115888"/>
            <a:ext cx="67691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sz="2800" b="1" i="1">
                <a:solidFill>
                  <a:srgbClr val="FF0000"/>
                </a:solidFill>
                <a:latin typeface="Times New Roman" panose="02020603050405020304" pitchFamily="18" charset="0"/>
              </a:rPr>
              <a:t>В процессе нашего исследования мы  пришли к следующим выводам</a:t>
            </a:r>
            <a:r>
              <a:rPr lang="en-US" sz="2800" b="1" i="1">
                <a:solidFill>
                  <a:srgbClr val="FF0000"/>
                </a:solidFill>
                <a:latin typeface="Times New Roman" panose="02020603050405020304" pitchFamily="18" charset="0"/>
              </a:rPr>
              <a:t>:</a:t>
            </a:r>
            <a:endParaRPr lang="ru-RU" sz="2800" b="1" i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5365" name="Picture 57" descr="Три богатыя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7175" y="4652963"/>
            <a:ext cx="3241675" cy="1838325"/>
          </a:xfrm>
          <a:prstGeom prst="rect">
            <a:avLst/>
          </a:prstGeom>
          <a:noFill/>
          <a:ln w="28575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6" descr="2798939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195513" y="1052513"/>
            <a:ext cx="4537075" cy="48244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052513"/>
          </a:xfrm>
        </p:spPr>
        <p:txBody>
          <a:bodyPr/>
          <a:lstStyle/>
          <a:p>
            <a:pPr eaLnBrk="1" hangingPunct="1"/>
            <a:r>
              <a:rPr lang="ru-RU" b="1" i="1" smtClean="0">
                <a:solidFill>
                  <a:srgbClr val="FF0000"/>
                </a:solidFill>
                <a:latin typeface="Times New Roman" panose="02020603050405020304" pitchFamily="18" charset="0"/>
              </a:rPr>
              <a:t>Спасибо за внимание!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7550" y="981075"/>
            <a:ext cx="6400800" cy="424815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b="1" i="1" smtClean="0">
                <a:solidFill>
                  <a:srgbClr val="FF0000"/>
                </a:solidFill>
                <a:latin typeface="Times New Roman" panose="02020603050405020304" pitchFamily="18" charset="0"/>
              </a:rPr>
              <a:t>Здравствуйте!</a:t>
            </a:r>
            <a:r>
              <a:rPr lang="ru-RU" sz="2800" b="1" i="1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ru-RU" sz="1600" b="1" i="1" smtClean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sz="2800" b="1" i="1" smtClean="0">
                <a:solidFill>
                  <a:srgbClr val="00CC00"/>
                </a:solidFill>
                <a:latin typeface="Times New Roman" panose="02020603050405020304" pitchFamily="18" charset="0"/>
              </a:rPr>
              <a:t>Девочку зовут Маша.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ru-RU" sz="1600" b="1" i="1" smtClean="0">
              <a:solidFill>
                <a:srgbClr val="00CC00"/>
              </a:solidFill>
              <a:latin typeface="Times New Roman" panose="02020603050405020304" pitchFamily="18" charset="0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sz="2800" b="1" i="1" smtClean="0">
                <a:solidFill>
                  <a:srgbClr val="0000FF"/>
                </a:solidFill>
                <a:latin typeface="Times New Roman" panose="02020603050405020304" pitchFamily="18" charset="0"/>
              </a:rPr>
              <a:t>Она весёлая, открытая, общительная и любознательная девочка.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ru-RU" sz="1600" b="1" i="1" smtClean="0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sz="2800" b="1" i="1" smtClean="0">
                <a:solidFill>
                  <a:srgbClr val="FF0000"/>
                </a:solidFill>
                <a:latin typeface="Times New Roman" panose="02020603050405020304" pitchFamily="18" charset="0"/>
              </a:rPr>
              <a:t>Последнее время девочку очень интересуют вопросы, связанные с её появлением на свет. 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ru-RU" sz="2800" b="1" i="1" smtClean="0">
              <a:solidFill>
                <a:srgbClr val="009900"/>
              </a:solidFill>
              <a:latin typeface="Times New Roman" panose="02020603050405020304" pitchFamily="18" charset="0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sz="2800" b="1" i="1" smtClean="0">
                <a:solidFill>
                  <a:srgbClr val="009900"/>
                </a:solidFill>
                <a:latin typeface="Times New Roman" panose="02020603050405020304" pitchFamily="18" charset="0"/>
              </a:rPr>
              <a:t>А ещё…</a:t>
            </a:r>
          </a:p>
        </p:txBody>
      </p:sp>
      <p:pic>
        <p:nvPicPr>
          <p:cNvPr id="4099" name="Picture 24" descr="6581534a9612470ad72dc8b26a04e43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675" y="4060825"/>
            <a:ext cx="2417763" cy="253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15"/>
          <p:cNvSpPr>
            <a:spLocks noChangeArrowheads="1"/>
          </p:cNvSpPr>
          <p:nvPr/>
        </p:nvSpPr>
        <p:spPr bwMode="auto">
          <a:xfrm rot="3126855">
            <a:off x="2473325" y="1293813"/>
            <a:ext cx="4422775" cy="3543300"/>
          </a:xfrm>
          <a:prstGeom prst="cloudCallout">
            <a:avLst>
              <a:gd name="adj1" fmla="val -26694"/>
              <a:gd name="adj2" fmla="val 67435"/>
            </a:avLst>
          </a:prstGeom>
          <a:solidFill>
            <a:srgbClr val="FFFF00">
              <a:alpha val="87057"/>
            </a:srgbClr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sz="1800"/>
          </a:p>
        </p:txBody>
      </p:sp>
      <p:sp>
        <p:nvSpPr>
          <p:cNvPr id="5123" name="Text Box 16"/>
          <p:cNvSpPr txBox="1">
            <a:spLocks noChangeArrowheads="1"/>
          </p:cNvSpPr>
          <p:nvPr/>
        </p:nvSpPr>
        <p:spPr bwMode="auto">
          <a:xfrm>
            <a:off x="3635375" y="2570163"/>
            <a:ext cx="2332038" cy="1246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sz="1500">
                <a:solidFill>
                  <a:srgbClr val="FF0066"/>
                </a:solidFill>
                <a:latin typeface="Comic Sans MS" panose="030F0702030302020204" pitchFamily="66" charset="0"/>
              </a:rPr>
              <a:t>Почему девочку назвали Маша</a:t>
            </a:r>
            <a:r>
              <a:rPr lang="en-US" sz="1500">
                <a:solidFill>
                  <a:srgbClr val="FF0066"/>
                </a:solidFill>
                <a:latin typeface="Comic Sans MS" panose="030F0702030302020204" pitchFamily="66" charset="0"/>
              </a:rPr>
              <a:t>? </a:t>
            </a:r>
            <a:r>
              <a:rPr lang="ru-RU" sz="1500">
                <a:solidFill>
                  <a:srgbClr val="FF0066"/>
                </a:solidFill>
                <a:latin typeface="Comic Sans MS" panose="030F0702030302020204" pitchFamily="66" charset="0"/>
              </a:rPr>
              <a:t>Кто назвал, почему и при каких обстоятельствах</a:t>
            </a:r>
            <a:r>
              <a:rPr lang="en-US" sz="1500">
                <a:solidFill>
                  <a:srgbClr val="FF0066"/>
                </a:solidFill>
                <a:latin typeface="Comic Sans MS" panose="030F0702030302020204" pitchFamily="66" charset="0"/>
              </a:rPr>
              <a:t>???</a:t>
            </a:r>
            <a:endParaRPr lang="ru-RU" sz="150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pic>
        <p:nvPicPr>
          <p:cNvPr id="5124" name="Picture 19" descr="дерево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0113" y="4076700"/>
            <a:ext cx="2808287" cy="254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22" descr="037376b4a05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-780014">
            <a:off x="6372225" y="260350"/>
            <a:ext cx="2597150" cy="388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555875" y="71438"/>
            <a:ext cx="6486525" cy="890587"/>
          </a:xfrm>
        </p:spPr>
        <p:txBody>
          <a:bodyPr/>
          <a:lstStyle/>
          <a:p>
            <a:pPr eaLnBrk="1" hangingPunct="1"/>
            <a:r>
              <a:rPr lang="ru-RU" sz="2800" b="1" i="1" smtClean="0">
                <a:solidFill>
                  <a:srgbClr val="FF0000"/>
                </a:solidFill>
                <a:latin typeface="Times New Roman" panose="02020603050405020304" pitchFamily="18" charset="0"/>
              </a:rPr>
              <a:t>Мы решили разобраться в этих вопросах, а для этого</a:t>
            </a:r>
            <a:r>
              <a:rPr lang="en-US" sz="2800" b="1" i="1" smtClean="0">
                <a:solidFill>
                  <a:srgbClr val="FF0000"/>
                </a:solidFill>
                <a:latin typeface="Times New Roman" panose="02020603050405020304" pitchFamily="18" charset="0"/>
              </a:rPr>
              <a:t>:</a:t>
            </a:r>
            <a:endParaRPr lang="ru-RU" sz="2800" b="1" i="1" smtClean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71813" y="1030288"/>
            <a:ext cx="5603875" cy="1030287"/>
          </a:xfrm>
          <a:noFill/>
          <a:ln w="57150" cmpd="thinThick">
            <a:solidFill>
              <a:srgbClr val="00CC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1800" smtClean="0">
                <a:solidFill>
                  <a:srgbClr val="0000FF"/>
                </a:solidFill>
              </a:rPr>
              <a:t>Мы поставили перед собой</a:t>
            </a:r>
            <a:r>
              <a:rPr lang="ru-RU" sz="1800" b="1" smtClean="0">
                <a:solidFill>
                  <a:srgbClr val="0000FF"/>
                </a:solidFill>
              </a:rPr>
              <a:t> </a:t>
            </a:r>
            <a:r>
              <a:rPr lang="ru-RU" sz="1800" b="1" u="sng" smtClean="0">
                <a:solidFill>
                  <a:srgbClr val="FF0000"/>
                </a:solidFill>
              </a:rPr>
              <a:t>цель</a:t>
            </a:r>
            <a:r>
              <a:rPr lang="en-US" sz="1800" smtClean="0">
                <a:solidFill>
                  <a:srgbClr val="0000FF"/>
                </a:solidFill>
              </a:rPr>
              <a:t>: </a:t>
            </a:r>
            <a:r>
              <a:rPr lang="ru-RU" sz="1800" smtClean="0">
                <a:solidFill>
                  <a:srgbClr val="0000FF"/>
                </a:solidFill>
              </a:rPr>
              <a:t>расширение знаний о происхождении имени и фамилии и для чего  нужны имена и фамилии.</a:t>
            </a:r>
          </a:p>
        </p:txBody>
      </p:sp>
      <p:pic>
        <p:nvPicPr>
          <p:cNvPr id="6148" name="Picture 18" descr="67372704_67371990_0cb2c092863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115234">
            <a:off x="539750" y="692150"/>
            <a:ext cx="2381250" cy="578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Text Box 33"/>
          <p:cNvSpPr txBox="1">
            <a:spLocks noChangeArrowheads="1"/>
          </p:cNvSpPr>
          <p:nvPr/>
        </p:nvSpPr>
        <p:spPr bwMode="auto">
          <a:xfrm>
            <a:off x="4767263" y="3016250"/>
            <a:ext cx="11731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sz="1800"/>
          </a:p>
        </p:txBody>
      </p:sp>
      <p:sp>
        <p:nvSpPr>
          <p:cNvPr id="6150" name="Text Box 34"/>
          <p:cNvSpPr txBox="1">
            <a:spLocks noChangeArrowheads="1"/>
          </p:cNvSpPr>
          <p:nvPr/>
        </p:nvSpPr>
        <p:spPr bwMode="auto">
          <a:xfrm>
            <a:off x="3094038" y="2349500"/>
            <a:ext cx="5602287" cy="1522413"/>
          </a:xfrm>
          <a:prstGeom prst="rect">
            <a:avLst/>
          </a:prstGeom>
          <a:noFill/>
          <a:ln w="57150" cmpd="thinThick">
            <a:solidFill>
              <a:schemeClr val="folHlink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1800">
                <a:solidFill>
                  <a:srgbClr val="0000FF"/>
                </a:solidFill>
              </a:rPr>
              <a:t>А для этого, нам предстоит решить</a:t>
            </a:r>
            <a:r>
              <a:rPr lang="ru-RU" sz="1800"/>
              <a:t> </a:t>
            </a:r>
            <a:r>
              <a:rPr lang="ru-RU" sz="1800" b="1" u="sng">
                <a:solidFill>
                  <a:srgbClr val="FF0000"/>
                </a:solidFill>
              </a:rPr>
              <a:t> задачи</a:t>
            </a:r>
            <a:r>
              <a:rPr lang="en-US" sz="1800"/>
              <a:t>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1800"/>
              <a:t>     </a:t>
            </a:r>
            <a:r>
              <a:rPr lang="en-US" sz="1800"/>
              <a:t> </a:t>
            </a:r>
            <a:r>
              <a:rPr lang="ru-RU" sz="1800">
                <a:solidFill>
                  <a:srgbClr val="0000FF"/>
                </a:solidFill>
              </a:rPr>
              <a:t>Узнать о возникновении имен вообще и конечно  же об имени Маша.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1800">
                <a:solidFill>
                  <a:srgbClr val="0000FF"/>
                </a:solidFill>
              </a:rPr>
              <a:t>     </a:t>
            </a:r>
            <a:r>
              <a:rPr lang="en-US" sz="1800">
                <a:solidFill>
                  <a:srgbClr val="0000FF"/>
                </a:solidFill>
              </a:rPr>
              <a:t> </a:t>
            </a:r>
            <a:r>
              <a:rPr lang="ru-RU" sz="1800">
                <a:solidFill>
                  <a:srgbClr val="0000FF"/>
                </a:solidFill>
              </a:rPr>
              <a:t>Узнать всё о фамилиях, изучить значение  фамилии.</a:t>
            </a:r>
          </a:p>
        </p:txBody>
      </p:sp>
      <p:pic>
        <p:nvPicPr>
          <p:cNvPr id="6151" name="Picture 40" descr="0_6d211_d2ae2cfa_XL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72213" y="3789363"/>
            <a:ext cx="2654300" cy="30686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52" name="Picture 46" descr="73645273_0_5140d_cfe8c632_XL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27313" y="4437063"/>
            <a:ext cx="3024187" cy="226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7950" y="188913"/>
            <a:ext cx="6264275" cy="1792287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1800" b="1" smtClean="0">
                <a:solidFill>
                  <a:srgbClr val="0000FF"/>
                </a:solidFill>
                <a:latin typeface="Times New Roman" panose="02020603050405020304" pitchFamily="18" charset="0"/>
              </a:rPr>
              <a:t> Имя имеет очень важное значение в жизни человека. Не зря же есть пословица</a:t>
            </a:r>
            <a:r>
              <a:rPr lang="en-US" sz="1800" b="1" smtClean="0">
                <a:solidFill>
                  <a:srgbClr val="0000FF"/>
                </a:solidFill>
                <a:latin typeface="Times New Roman" panose="02020603050405020304" pitchFamily="18" charset="0"/>
              </a:rPr>
              <a:t>:</a:t>
            </a:r>
            <a:r>
              <a:rPr lang="en-US" sz="1800" b="1" smtClean="0">
                <a:latin typeface="Times New Roman" panose="02020603050405020304" pitchFamily="18" charset="0"/>
              </a:rPr>
              <a:t> </a:t>
            </a:r>
            <a:endParaRPr lang="ru-RU" sz="1800" b="1" smtClean="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1800" b="1" smtClean="0">
                <a:latin typeface="Times New Roman" panose="02020603050405020304" pitchFamily="18" charset="0"/>
              </a:rPr>
              <a:t>      </a:t>
            </a:r>
            <a:r>
              <a:rPr lang="ru-RU" sz="1800" b="1" smtClean="0">
                <a:solidFill>
                  <a:srgbClr val="FF0000"/>
                </a:solidFill>
                <a:latin typeface="Times New Roman" panose="02020603050405020304" pitchFamily="18" charset="0"/>
              </a:rPr>
              <a:t>без имени ребёнок – чертёнок.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sz="800" b="1" smtClean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sz="1800" b="1" smtClean="0">
              <a:solidFill>
                <a:srgbClr val="990099"/>
              </a:solidFill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1800" b="1" smtClean="0">
                <a:solidFill>
                  <a:srgbClr val="990099"/>
                </a:solidFill>
                <a:latin typeface="Times New Roman" panose="02020603050405020304" pitchFamily="18" charset="0"/>
              </a:rPr>
              <a:t>Первый документ в котором записывают имя, фамилию и отчество –</a:t>
            </a:r>
            <a:r>
              <a:rPr lang="ru-RU" sz="1800" b="1" smtClean="0">
                <a:latin typeface="Times New Roman" panose="02020603050405020304" pitchFamily="18" charset="0"/>
              </a:rPr>
              <a:t> </a:t>
            </a:r>
            <a:r>
              <a:rPr lang="ru-RU" sz="1800" b="1" u="sng" smtClean="0">
                <a:solidFill>
                  <a:srgbClr val="FF0000"/>
                </a:solidFill>
                <a:latin typeface="Times New Roman" panose="02020603050405020304" pitchFamily="18" charset="0"/>
              </a:rPr>
              <a:t>свидетельство о рождении</a:t>
            </a:r>
            <a:r>
              <a:rPr lang="ru-RU" sz="1800" b="1" smtClean="0">
                <a:solidFill>
                  <a:srgbClr val="990099"/>
                </a:solidFill>
                <a:latin typeface="Times New Roman" panose="02020603050405020304" pitchFamily="18" charset="0"/>
              </a:rPr>
              <a:t>! И у всех ребят есть этот документ. </a:t>
            </a:r>
          </a:p>
        </p:txBody>
      </p:sp>
      <p:sp>
        <p:nvSpPr>
          <p:cNvPr id="7171" name="Text Box 10"/>
          <p:cNvSpPr txBox="1">
            <a:spLocks noChangeArrowheads="1"/>
          </p:cNvSpPr>
          <p:nvPr/>
        </p:nvSpPr>
        <p:spPr bwMode="auto">
          <a:xfrm>
            <a:off x="1692275" y="3016250"/>
            <a:ext cx="32400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sz="1800"/>
          </a:p>
        </p:txBody>
      </p:sp>
      <p:sp>
        <p:nvSpPr>
          <p:cNvPr id="7172" name="Text Box 11"/>
          <p:cNvSpPr txBox="1">
            <a:spLocks noChangeArrowheads="1"/>
          </p:cNvSpPr>
          <p:nvPr/>
        </p:nvSpPr>
        <p:spPr bwMode="auto">
          <a:xfrm>
            <a:off x="1908175" y="2852738"/>
            <a:ext cx="309562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buFontTx/>
              <a:buNone/>
            </a:pPr>
            <a:r>
              <a:rPr lang="ru-RU" sz="1800" b="1">
                <a:solidFill>
                  <a:srgbClr val="006600"/>
                </a:solidFill>
                <a:latin typeface="Times New Roman" panose="02020603050405020304" pitchFamily="18" charset="0"/>
              </a:rPr>
              <a:t>А самый главный документ у взрослых – это паспорт.</a:t>
            </a:r>
          </a:p>
        </p:txBody>
      </p:sp>
      <p:sp>
        <p:nvSpPr>
          <p:cNvPr id="7173" name="AutoShape 13"/>
          <p:cNvSpPr>
            <a:spLocks noChangeArrowheads="1"/>
          </p:cNvSpPr>
          <p:nvPr/>
        </p:nvSpPr>
        <p:spPr bwMode="auto">
          <a:xfrm rot="10672894">
            <a:off x="1835150" y="3644900"/>
            <a:ext cx="3097213" cy="431800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lnTo>
                  <a:pt x="21600" y="6079"/>
                </a:lnTo>
                <a:close/>
              </a:path>
            </a:pathLst>
          </a:custGeom>
          <a:solidFill>
            <a:srgbClr val="FF6600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7174" name="Picture 19" descr="Russian-Passport-normal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88" y="2708275"/>
            <a:ext cx="1631950" cy="2335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50" descr="2356170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39752" y="4134638"/>
            <a:ext cx="5688012" cy="2789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7" name="Picture 10" descr="http://2.bp.blogspot.com/-GwhjXj3NElw/UvoFHCE67VI/AAAAAAAAcA4/zmLh6cA1uZI/s1600/b48511efbcdd161c1c29c0c138203176_full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89688" y="347663"/>
            <a:ext cx="2576512" cy="352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8" descr="264763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7175" y="-242888"/>
            <a:ext cx="5716588" cy="7100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076825" y="476250"/>
            <a:ext cx="3527425" cy="273685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ru-RU" sz="2800" b="1" smtClean="0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 algn="ctr" eaLnBrk="1" hangingPunct="1">
              <a:buFontTx/>
              <a:buNone/>
            </a:pPr>
            <a:r>
              <a:rPr lang="ru-RU" sz="1800" b="1" smtClean="0">
                <a:solidFill>
                  <a:srgbClr val="008000"/>
                </a:solidFill>
                <a:latin typeface="Times New Roman" panose="02020603050405020304" pitchFamily="18" charset="0"/>
              </a:rPr>
              <a:t>      После принятия христианства на Руси стали утверждаться новые, христианские имена, которые давались по  церковному календарю.</a:t>
            </a:r>
            <a:r>
              <a:rPr lang="ru-RU" sz="2000" b="1" smtClean="0">
                <a:solidFill>
                  <a:srgbClr val="008000"/>
                </a:solidFill>
                <a:latin typeface="Times New Roman" panose="02020603050405020304" pitchFamily="18" charset="0"/>
              </a:rPr>
              <a:t> </a:t>
            </a:r>
          </a:p>
        </p:txBody>
      </p:sp>
      <p:pic>
        <p:nvPicPr>
          <p:cNvPr id="8196" name="Picture 12" descr="264768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96838" y="3033713"/>
            <a:ext cx="5148263" cy="386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Text Box 11"/>
          <p:cNvSpPr txBox="1">
            <a:spLocks noChangeArrowheads="1"/>
          </p:cNvSpPr>
          <p:nvPr/>
        </p:nvSpPr>
        <p:spPr bwMode="auto">
          <a:xfrm>
            <a:off x="539750" y="3644900"/>
            <a:ext cx="3795713" cy="2563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sz="1800" b="1">
                <a:solidFill>
                  <a:srgbClr val="FF0000"/>
                </a:solidFill>
                <a:latin typeface="Times New Roman" panose="02020603050405020304" pitchFamily="18" charset="0"/>
              </a:rPr>
              <a:t>Древние славяне верили, что имена определяют судьбу людей. Ведь неспроста на Руси у человека было два имени одно - ложное, для всех, и другое - тайное, только для самого человека и его очень близких людей. Тайное имя считалось защитой от недобрых духов и злых людей. </a:t>
            </a:r>
          </a:p>
        </p:txBody>
      </p:sp>
      <p:pic>
        <p:nvPicPr>
          <p:cNvPr id="8198" name="Picture 8" descr="950px-V_lifeart_0296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9388" y="115888"/>
            <a:ext cx="4248150" cy="3019425"/>
          </a:xfrm>
          <a:noFill/>
          <a:ln w="38100" cmpd="dbl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201" name="Picture 33" descr="s969_1161949427_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24525" y="3357563"/>
            <a:ext cx="2089150" cy="2063750"/>
          </a:xfrm>
          <a:prstGeom prst="rect">
            <a:avLst/>
          </a:prstGeom>
          <a:noFill/>
          <a:ln w="38100" cmpd="dbl">
            <a:solidFill>
              <a:srgbClr val="99CC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87450" y="1844675"/>
            <a:ext cx="4248150" cy="237648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ru-RU" sz="1800" b="1" smtClean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b="1" smtClean="0">
                <a:solidFill>
                  <a:srgbClr val="FF0000"/>
                </a:solidFill>
                <a:latin typeface="Times New Roman" panose="02020603050405020304" pitchFamily="18" charset="0"/>
              </a:rPr>
              <a:t>Мама  рассказала девочке, что назвала её она, а папа хотел назвать  Аней, вот так.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700" b="1" smtClean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b="1" smtClean="0">
                <a:solidFill>
                  <a:srgbClr val="0000FF"/>
                </a:solidFill>
                <a:latin typeface="Times New Roman" panose="02020603050405020304" pitchFamily="18" charset="0"/>
              </a:rPr>
              <a:t>Девочка родилась в сентябре, примерно в это же время родилась Дева Мария – мать Иисуса Христа.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700" b="1" smtClean="0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b="1" smtClean="0">
                <a:solidFill>
                  <a:srgbClr val="CC0066"/>
                </a:solidFill>
                <a:latin typeface="Times New Roman" panose="02020603050405020304" pitchFamily="18" charset="0"/>
              </a:rPr>
              <a:t>Маме хотелось, чтобы это имя было для девочки защитой и поддержкой в трудную минуту.</a:t>
            </a:r>
            <a:r>
              <a:rPr lang="ru-RU" sz="1800" smtClean="0">
                <a:latin typeface="Times New Roman" panose="02020603050405020304" pitchFamily="18" charset="0"/>
              </a:rPr>
              <a:t> </a:t>
            </a:r>
          </a:p>
        </p:txBody>
      </p:sp>
      <p:pic>
        <p:nvPicPr>
          <p:cNvPr id="9219" name="Picture 29" descr="-97OSvHetgQ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5963" y="836613"/>
            <a:ext cx="2968625" cy="3960812"/>
          </a:xfrm>
          <a:prstGeom prst="rect">
            <a:avLst/>
          </a:prstGeom>
          <a:noFill/>
          <a:ln w="57150" cmpd="thinThick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0" name="Text Box 32"/>
          <p:cNvSpPr txBox="1">
            <a:spLocks noChangeArrowheads="1"/>
          </p:cNvSpPr>
          <p:nvPr/>
        </p:nvSpPr>
        <p:spPr bwMode="auto">
          <a:xfrm>
            <a:off x="395288" y="5084763"/>
            <a:ext cx="2952750" cy="979487"/>
          </a:xfrm>
          <a:prstGeom prst="rect">
            <a:avLst/>
          </a:prstGeom>
          <a:solidFill>
            <a:srgbClr val="FFFF00"/>
          </a:solidFill>
          <a:ln w="9525">
            <a:solidFill>
              <a:srgbClr val="99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ru-RU" sz="1800" b="1">
                <a:solidFill>
                  <a:srgbClr val="008000"/>
                </a:solidFill>
                <a:latin typeface="Times New Roman" panose="02020603050405020304" pitchFamily="18" charset="0"/>
              </a:rPr>
              <a:t>И ещё, Марусей звали  </a:t>
            </a:r>
            <a:r>
              <a:rPr lang="ru-RU" sz="1800" b="1">
                <a:solidFill>
                  <a:srgbClr val="FF0000"/>
                </a:solidFill>
                <a:latin typeface="Times New Roman" panose="02020603050405020304" pitchFamily="18" charset="0"/>
              </a:rPr>
              <a:t>прапрабабушку девочки</a:t>
            </a:r>
            <a:r>
              <a:rPr lang="ru-RU" sz="1800" b="1">
                <a:solidFill>
                  <a:srgbClr val="008000"/>
                </a:solidFill>
                <a:latin typeface="Times New Roman" panose="02020603050405020304" pitchFamily="18" charset="0"/>
              </a:rPr>
              <a:t>, так что она не одна Маша в семье. </a:t>
            </a:r>
          </a:p>
        </p:txBody>
      </p:sp>
      <p:pic>
        <p:nvPicPr>
          <p:cNvPr id="9221" name="Picture 33" descr="angel180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76250"/>
            <a:ext cx="1803400" cy="194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476250"/>
            <a:ext cx="5329237" cy="1657350"/>
          </a:xfrm>
          <a:solidFill>
            <a:srgbClr val="FFFF00"/>
          </a:solidFill>
          <a:ln>
            <a:solidFill>
              <a:srgbClr val="00FF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1800" b="1" smtClean="0">
                <a:solidFill>
                  <a:srgbClr val="0000FF"/>
                </a:solidFill>
                <a:latin typeface="Times New Roman" panose="02020603050405020304" pitchFamily="18" charset="0"/>
              </a:rPr>
              <a:t>Имя Мария одно из самых распространённых имён в мире. Оно имеет древнееврейское происхождение. </a:t>
            </a:r>
          </a:p>
          <a:p>
            <a:pPr eaLnBrk="1" hangingPunct="1">
              <a:buFontTx/>
              <a:buNone/>
            </a:pPr>
            <a:r>
              <a:rPr lang="ru-RU" sz="1800" b="1" smtClean="0">
                <a:solidFill>
                  <a:srgbClr val="0000FF"/>
                </a:solidFill>
                <a:latin typeface="Times New Roman" panose="02020603050405020304" pitchFamily="18" charset="0"/>
              </a:rPr>
              <a:t>По одной версии означает - горькая, по другой - любимая, по третьей - упрямая. </a:t>
            </a:r>
          </a:p>
        </p:txBody>
      </p:sp>
      <p:pic>
        <p:nvPicPr>
          <p:cNvPr id="11267" name="Picture 11" descr="1331557645_varene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7950" y="3716338"/>
            <a:ext cx="2160588" cy="3024187"/>
          </a:xfrm>
          <a:noFill/>
          <a:ln w="57150" cmpd="thinThick">
            <a:solidFill>
              <a:srgbClr val="33CC3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268" name="Picture 18" descr="1340387656_3rxhrymvypqilc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84438" y="3716338"/>
            <a:ext cx="2016125" cy="3024187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Picture 21" descr="p0001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7900" y="3716338"/>
            <a:ext cx="1943100" cy="3025775"/>
          </a:xfrm>
          <a:prstGeom prst="rect">
            <a:avLst/>
          </a:prstGeom>
          <a:noFill/>
          <a:ln w="57150" cmpd="thinThick">
            <a:solidFill>
              <a:srgbClr val="00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24" descr="28541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48488" y="3716338"/>
            <a:ext cx="1944687" cy="2952750"/>
          </a:xfrm>
          <a:prstGeom prst="rect">
            <a:avLst/>
          </a:prstGeom>
          <a:noFill/>
          <a:ln w="57150" cmpd="thinThick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71" name="Text Box 28"/>
          <p:cNvSpPr txBox="1">
            <a:spLocks noChangeArrowheads="1"/>
          </p:cNvSpPr>
          <p:nvPr/>
        </p:nvSpPr>
        <p:spPr bwMode="auto">
          <a:xfrm>
            <a:off x="250825" y="2492375"/>
            <a:ext cx="5688013" cy="701675"/>
          </a:xfrm>
          <a:prstGeom prst="rect">
            <a:avLst/>
          </a:prstGeom>
          <a:solidFill>
            <a:srgbClr val="66FF99"/>
          </a:solidFill>
          <a:ln w="38100" cmpd="dbl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ru-RU" sz="1800" b="1">
                <a:solidFill>
                  <a:srgbClr val="CC0099"/>
                </a:solidFill>
                <a:latin typeface="Times New Roman" panose="02020603050405020304" pitchFamily="18" charset="0"/>
              </a:rPr>
              <a:t>А еще многих сказочных героев зовут как девочку.</a:t>
            </a:r>
            <a:endParaRPr lang="en-US" sz="1800" b="1">
              <a:solidFill>
                <a:srgbClr val="CC0099"/>
              </a:solidFill>
              <a:latin typeface="Times New Roman" panose="02020603050405020304" pitchFamily="18" charset="0"/>
            </a:endParaRPr>
          </a:p>
          <a:p>
            <a:pPr eaLnBrk="1" hangingPunct="1">
              <a:buFontTx/>
              <a:buNone/>
            </a:pPr>
            <a:r>
              <a:rPr lang="ru-RU" sz="1800" b="1">
                <a:solidFill>
                  <a:srgbClr val="CC0099"/>
                </a:solidFill>
                <a:latin typeface="Times New Roman" panose="02020603050405020304" pitchFamily="18" charset="0"/>
              </a:rPr>
              <a:t>Посмотрите, сколько сказок с Машей я знаю</a:t>
            </a:r>
            <a:r>
              <a:rPr lang="en-US" sz="1800" b="1">
                <a:solidFill>
                  <a:srgbClr val="CC0099"/>
                </a:solidFill>
                <a:latin typeface="Times New Roman" panose="02020603050405020304" pitchFamily="18" charset="0"/>
              </a:rPr>
              <a:t>:</a:t>
            </a:r>
            <a:endParaRPr lang="ru-RU" sz="1800" b="1">
              <a:solidFill>
                <a:srgbClr val="CC0099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1272" name="Picture 35" descr="424f5c2528a9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37238" y="115888"/>
            <a:ext cx="3306762" cy="341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61" y="115887"/>
            <a:ext cx="8983435" cy="6607245"/>
          </a:xfrm>
          <a:prstGeom prst="rect">
            <a:avLst/>
          </a:prstGeom>
        </p:spPr>
      </p:pic>
      <p:pic>
        <p:nvPicPr>
          <p:cNvPr id="12291" name="Picture 24" descr="солнышко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3663" y="260350"/>
            <a:ext cx="2700337" cy="257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115888"/>
            <a:ext cx="8964612" cy="865187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400" b="1" i="1" smtClean="0">
                <a:solidFill>
                  <a:srgbClr val="FF0000"/>
                </a:solidFill>
                <a:latin typeface="Times New Roman" panose="02020603050405020304" pitchFamily="18" charset="0"/>
              </a:rPr>
              <a:t>И ещё,  имя Маша может звучать по-разному, вот такой цветочек из этого имени получился</a:t>
            </a:r>
            <a:r>
              <a:rPr lang="en-US" sz="2400" b="1" i="1" smtClean="0">
                <a:solidFill>
                  <a:srgbClr val="FF0000"/>
                </a:solidFill>
                <a:latin typeface="Times New Roman" panose="02020603050405020304" pitchFamily="18" charset="0"/>
              </a:rPr>
              <a:t>:</a:t>
            </a:r>
            <a:endParaRPr lang="ru-RU" sz="2400" b="1" i="1" smtClean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2293" name="Picture 27" descr="vtoro17 Копировать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0E4C14"/>
              </a:clrFrom>
              <a:clrTo>
                <a:srgbClr val="0E4C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342"/>
          <a:stretch>
            <a:fillRect/>
          </a:stretch>
        </p:blipFill>
        <p:spPr bwMode="auto">
          <a:xfrm>
            <a:off x="3563938" y="5373688"/>
            <a:ext cx="1258887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4" name="Text Box 33"/>
          <p:cNvSpPr txBox="1">
            <a:spLocks noChangeArrowheads="1"/>
          </p:cNvSpPr>
          <p:nvPr/>
        </p:nvSpPr>
        <p:spPr bwMode="auto">
          <a:xfrm rot="5400000">
            <a:off x="2381251" y="4827587"/>
            <a:ext cx="1223962" cy="442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sz="2300" b="1">
                <a:solidFill>
                  <a:srgbClr val="FF0000"/>
                </a:solidFill>
              </a:rPr>
              <a:t>Мария</a:t>
            </a:r>
          </a:p>
        </p:txBody>
      </p:sp>
      <p:sp>
        <p:nvSpPr>
          <p:cNvPr id="12295" name="Text Box 34"/>
          <p:cNvSpPr txBox="1">
            <a:spLocks noChangeArrowheads="1"/>
          </p:cNvSpPr>
          <p:nvPr/>
        </p:nvSpPr>
        <p:spPr bwMode="auto">
          <a:xfrm>
            <a:off x="4067175" y="2997200"/>
            <a:ext cx="1296988" cy="442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sz="2300" b="1" i="1">
                <a:solidFill>
                  <a:srgbClr val="0000FF"/>
                </a:solidFill>
              </a:rPr>
              <a:t>Маруся</a:t>
            </a:r>
          </a:p>
        </p:txBody>
      </p:sp>
      <p:sp>
        <p:nvSpPr>
          <p:cNvPr id="12296" name="Text Box 35"/>
          <p:cNvSpPr txBox="1">
            <a:spLocks noChangeArrowheads="1"/>
          </p:cNvSpPr>
          <p:nvPr/>
        </p:nvSpPr>
        <p:spPr bwMode="auto">
          <a:xfrm>
            <a:off x="1116013" y="3141663"/>
            <a:ext cx="1296987" cy="442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sz="2300" b="1" i="1">
                <a:solidFill>
                  <a:srgbClr val="0000FF"/>
                </a:solidFill>
              </a:rPr>
              <a:t>Маня</a:t>
            </a:r>
          </a:p>
        </p:txBody>
      </p:sp>
      <p:sp>
        <p:nvSpPr>
          <p:cNvPr id="12297" name="Text Box 36"/>
          <p:cNvSpPr txBox="1">
            <a:spLocks noChangeArrowheads="1"/>
          </p:cNvSpPr>
          <p:nvPr/>
        </p:nvSpPr>
        <p:spPr bwMode="auto">
          <a:xfrm rot="-5400000">
            <a:off x="2309813" y="1516063"/>
            <a:ext cx="1223962" cy="442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sz="2300" b="1" dirty="0" smtClean="0">
                <a:solidFill>
                  <a:srgbClr val="33CC33"/>
                </a:solidFill>
              </a:rPr>
              <a:t> Маша</a:t>
            </a:r>
            <a:endParaRPr lang="ru-RU" sz="2300" b="1" dirty="0">
              <a:solidFill>
                <a:srgbClr val="33CC33"/>
              </a:solidFill>
            </a:endParaRPr>
          </a:p>
        </p:txBody>
      </p:sp>
      <p:sp>
        <p:nvSpPr>
          <p:cNvPr id="12298" name="Text Box 37"/>
          <p:cNvSpPr txBox="1">
            <a:spLocks noChangeArrowheads="1"/>
          </p:cNvSpPr>
          <p:nvPr/>
        </p:nvSpPr>
        <p:spPr bwMode="auto">
          <a:xfrm rot="2738208">
            <a:off x="1139883" y="1996858"/>
            <a:ext cx="1384300" cy="442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sz="2300" b="1" i="1" dirty="0" err="1">
                <a:solidFill>
                  <a:srgbClr val="FF0000"/>
                </a:solidFill>
              </a:rPr>
              <a:t>Маняша</a:t>
            </a:r>
            <a:endParaRPr lang="ru-RU" sz="2300" b="1" i="1" dirty="0">
              <a:solidFill>
                <a:srgbClr val="FF0000"/>
              </a:solidFill>
            </a:endParaRPr>
          </a:p>
        </p:txBody>
      </p:sp>
      <p:sp>
        <p:nvSpPr>
          <p:cNvPr id="12299" name="Text Box 38"/>
          <p:cNvSpPr txBox="1">
            <a:spLocks noChangeArrowheads="1"/>
          </p:cNvSpPr>
          <p:nvPr/>
        </p:nvSpPr>
        <p:spPr bwMode="auto">
          <a:xfrm rot="2738208">
            <a:off x="3515954" y="4135517"/>
            <a:ext cx="1444742" cy="446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sz="2300" b="1" i="1" dirty="0" smtClean="0">
                <a:solidFill>
                  <a:srgbClr val="CC0066"/>
                </a:solidFill>
              </a:rPr>
              <a:t> </a:t>
            </a:r>
            <a:r>
              <a:rPr lang="ru-RU" sz="2300" b="1" i="1" dirty="0" err="1" smtClean="0">
                <a:solidFill>
                  <a:srgbClr val="CC0066"/>
                </a:solidFill>
              </a:rPr>
              <a:t>Машуня</a:t>
            </a:r>
            <a:endParaRPr lang="ru-RU" sz="2300" b="1" i="1" dirty="0">
              <a:solidFill>
                <a:srgbClr val="CC0066"/>
              </a:solidFill>
            </a:endParaRPr>
          </a:p>
        </p:txBody>
      </p:sp>
      <p:sp>
        <p:nvSpPr>
          <p:cNvPr id="12300" name="Text Box 39"/>
          <p:cNvSpPr txBox="1">
            <a:spLocks noChangeArrowheads="1"/>
          </p:cNvSpPr>
          <p:nvPr/>
        </p:nvSpPr>
        <p:spPr bwMode="auto">
          <a:xfrm rot="-2240424">
            <a:off x="3551906" y="1951849"/>
            <a:ext cx="1887472" cy="446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sz="2300" b="1" i="1" dirty="0" smtClean="0">
                <a:solidFill>
                  <a:srgbClr val="CC0066"/>
                </a:solidFill>
              </a:rPr>
              <a:t> </a:t>
            </a:r>
            <a:r>
              <a:rPr lang="ru-RU" sz="2300" b="1" i="1" dirty="0" err="1" smtClean="0">
                <a:solidFill>
                  <a:srgbClr val="CC0066"/>
                </a:solidFill>
              </a:rPr>
              <a:t>Марьюшка</a:t>
            </a:r>
            <a:endParaRPr lang="ru-RU" sz="2300" b="1" i="1" dirty="0">
              <a:solidFill>
                <a:srgbClr val="CC0066"/>
              </a:solidFill>
            </a:endParaRPr>
          </a:p>
        </p:txBody>
      </p:sp>
      <p:sp>
        <p:nvSpPr>
          <p:cNvPr id="12301" name="Text Box 40"/>
          <p:cNvSpPr txBox="1">
            <a:spLocks noChangeArrowheads="1"/>
          </p:cNvSpPr>
          <p:nvPr/>
        </p:nvSpPr>
        <p:spPr bwMode="auto">
          <a:xfrm rot="-2240424">
            <a:off x="1042988" y="4292600"/>
            <a:ext cx="1770062" cy="442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sz="2300" b="1" i="1">
                <a:solidFill>
                  <a:srgbClr val="CC0066"/>
                </a:solidFill>
              </a:rPr>
              <a:t>Машута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5">
      <a:dk1>
        <a:srgbClr val="000000"/>
      </a:dk1>
      <a:lt1>
        <a:srgbClr val="FFFFD9"/>
      </a:lt1>
      <a:dk2>
        <a:srgbClr val="000000"/>
      </a:dk2>
      <a:lt2>
        <a:srgbClr val="777777"/>
      </a:lt2>
      <a:accent1>
        <a:srgbClr val="FFFFF7"/>
      </a:accent1>
      <a:accent2>
        <a:srgbClr val="33CCCC"/>
      </a:accent2>
      <a:accent3>
        <a:srgbClr val="FFFFE9"/>
      </a:accent3>
      <a:accent4>
        <a:srgbClr val="000000"/>
      </a:accent4>
      <a:accent5>
        <a:srgbClr val="FFFFFA"/>
      </a:accent5>
      <a:accent6>
        <a:srgbClr val="2DB9B9"/>
      </a:accent6>
      <a:hlink>
        <a:srgbClr val="FF5050"/>
      </a:hlink>
      <a:folHlink>
        <a:srgbClr val="FF99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Edge</Template>
  <TotalTime>1339</TotalTime>
  <Words>553</Words>
  <Application>Microsoft Office PowerPoint</Application>
  <PresentationFormat>Экран (4:3)</PresentationFormat>
  <Paragraphs>64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Оформление по умолчанию</vt:lpstr>
      <vt:lpstr>ПРОЕКТ  «Имя и фамилия-                    не пара пустяков!»</vt:lpstr>
      <vt:lpstr>Презентация PowerPoint</vt:lpstr>
      <vt:lpstr>Презентация PowerPoint</vt:lpstr>
      <vt:lpstr>Мы решили разобраться в этих вопросах, а для этого: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«Да, имя и фамилия, не пара пустяков!»</dc:title>
  <dc:creator>home</dc:creator>
  <cp:lastModifiedBy>АНАСТАСИЯ</cp:lastModifiedBy>
  <cp:revision>46</cp:revision>
  <dcterms:created xsi:type="dcterms:W3CDTF">2013-03-05T08:39:00Z</dcterms:created>
  <dcterms:modified xsi:type="dcterms:W3CDTF">2020-04-05T11:34:47Z</dcterms:modified>
</cp:coreProperties>
</file>