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9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7" r:id="rId14"/>
    <p:sldId id="279" r:id="rId15"/>
    <p:sldId id="280" r:id="rId16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>
        <p:scale>
          <a:sx n="57" d="100"/>
          <a:sy n="57" d="100"/>
        </p:scale>
        <p:origin x="-1075" y="21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8" name="Group 10"/>
          <p:cNvGrpSpPr>
            <a:grpSpLocks/>
          </p:cNvGrpSpPr>
          <p:nvPr/>
        </p:nvGrpSpPr>
        <p:grpSpPr bwMode="auto">
          <a:xfrm>
            <a:off x="-22225" y="3175"/>
            <a:ext cx="1470025" cy="6869113"/>
            <a:chOff x="-14" y="2"/>
            <a:chExt cx="926" cy="4327"/>
          </a:xfrm>
        </p:grpSpPr>
        <p:sp>
          <p:nvSpPr>
            <p:cNvPr id="2050" name="Rectangle 2"/>
            <p:cNvSpPr>
              <a:spLocks noChangeArrowheads="1"/>
            </p:cNvSpPr>
            <p:nvPr/>
          </p:nvSpPr>
          <p:spPr bwMode="ltGray">
            <a:xfrm>
              <a:off x="-14" y="2"/>
              <a:ext cx="926" cy="432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7" rIns="92075" bIns="46037" anchor="ctr"/>
            <a:lstStyle/>
            <a:p>
              <a:pPr algn="ctr" eaLnBrk="0" hangingPunct="0"/>
              <a:r>
                <a:rPr lang="ru-RU" sz="2400"/>
                <a:t>  </a:t>
              </a:r>
            </a:p>
          </p:txBody>
        </p:sp>
        <p:sp>
          <p:nvSpPr>
            <p:cNvPr id="2051" name="Rectangle 3"/>
            <p:cNvSpPr>
              <a:spLocks noChangeArrowheads="1"/>
            </p:cNvSpPr>
            <p:nvPr/>
          </p:nvSpPr>
          <p:spPr bwMode="ltGray">
            <a:xfrm>
              <a:off x="-14" y="2016"/>
              <a:ext cx="926" cy="2313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2052" name="Picture 4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ltGray">
            <a:xfrm>
              <a:off x="-11" y="1020"/>
              <a:ext cx="920" cy="1128"/>
            </a:xfrm>
            <a:prstGeom prst="rect">
              <a:avLst/>
            </a:prstGeom>
            <a:noFill/>
            <a:ln w="9525">
              <a:miter lim="800000"/>
              <a:headEnd/>
              <a:tailEnd/>
            </a:ln>
            <a:effectLst/>
          </p:spPr>
        </p:pic>
        <p:grpSp>
          <p:nvGrpSpPr>
            <p:cNvPr id="2057" name="Group 9"/>
            <p:cNvGrpSpPr>
              <a:grpSpLocks/>
            </p:cNvGrpSpPr>
            <p:nvPr/>
          </p:nvGrpSpPr>
          <p:grpSpPr bwMode="auto">
            <a:xfrm>
              <a:off x="96" y="2256"/>
              <a:ext cx="672" cy="2063"/>
              <a:chOff x="96" y="2256"/>
              <a:chExt cx="672" cy="2063"/>
            </a:xfrm>
          </p:grpSpPr>
          <p:sp>
            <p:nvSpPr>
              <p:cNvPr id="2053" name="Rectangle 5"/>
              <p:cNvSpPr>
                <a:spLocks noChangeArrowheads="1"/>
              </p:cNvSpPr>
              <p:nvPr/>
            </p:nvSpPr>
            <p:spPr bwMode="ltGray">
              <a:xfrm>
                <a:off x="96" y="2256"/>
                <a:ext cx="96" cy="2063"/>
              </a:xfrm>
              <a:prstGeom prst="rect">
                <a:avLst/>
              </a:prstGeom>
              <a:solidFill>
                <a:schemeClr val="bg2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54" name="Rectangle 6"/>
              <p:cNvSpPr>
                <a:spLocks noChangeArrowheads="1"/>
              </p:cNvSpPr>
              <p:nvPr/>
            </p:nvSpPr>
            <p:spPr bwMode="ltGray">
              <a:xfrm>
                <a:off x="288" y="2422"/>
                <a:ext cx="96" cy="1897"/>
              </a:xfrm>
              <a:prstGeom prst="rect">
                <a:avLst/>
              </a:prstGeom>
              <a:solidFill>
                <a:schemeClr val="bg2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55" name="Rectangle 7"/>
              <p:cNvSpPr>
                <a:spLocks noChangeArrowheads="1"/>
              </p:cNvSpPr>
              <p:nvPr/>
            </p:nvSpPr>
            <p:spPr bwMode="ltGray">
              <a:xfrm>
                <a:off x="480" y="2955"/>
                <a:ext cx="96" cy="1364"/>
              </a:xfrm>
              <a:prstGeom prst="rect">
                <a:avLst/>
              </a:prstGeom>
              <a:solidFill>
                <a:schemeClr val="bg2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56" name="Rectangle 8"/>
              <p:cNvSpPr>
                <a:spLocks noChangeArrowheads="1"/>
              </p:cNvSpPr>
              <p:nvPr/>
            </p:nvSpPr>
            <p:spPr bwMode="ltGray">
              <a:xfrm>
                <a:off x="672" y="2856"/>
                <a:ext cx="96" cy="1463"/>
              </a:xfrm>
              <a:prstGeom prst="rect">
                <a:avLst/>
              </a:prstGeom>
              <a:solidFill>
                <a:schemeClr val="bg2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205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2133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1295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733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063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48CD7A9-61ED-4DE2-82B7-4742D61DB39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BFC138-02DB-4328-90C8-48451CBD40A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609600"/>
            <a:ext cx="207645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609600"/>
            <a:ext cx="607695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C4E339-6234-4429-BC81-DBD18E40B22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6D3C67-D239-46F1-B2EB-CC9298053BD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DF919A-2CA4-451B-AD00-734A575D04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634418-650E-4F95-BFD8-EEB18883FB5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698A0-678B-450F-A658-A199E2B3C1A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0CF0A-4056-4C54-BB7A-CD0D8C5E55C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4727FC-3B14-44B2-A230-61ED9112ED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A4225E-FAB2-431C-BF86-ADB1AA67E20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2544C-69E5-46FA-89E4-87CE2F4BE3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-73025" y="-14288"/>
            <a:ext cx="1520825" cy="6923088"/>
            <a:chOff x="-46" y="-9"/>
            <a:chExt cx="958" cy="4361"/>
          </a:xfrm>
        </p:grpSpPr>
        <p:grpSp>
          <p:nvGrpSpPr>
            <p:cNvPr id="1029" name="Group 5"/>
            <p:cNvGrpSpPr>
              <a:grpSpLocks/>
            </p:cNvGrpSpPr>
            <p:nvPr/>
          </p:nvGrpSpPr>
          <p:grpSpPr bwMode="auto">
            <a:xfrm>
              <a:off x="-46" y="-9"/>
              <a:ext cx="958" cy="4361"/>
              <a:chOff x="-46" y="-9"/>
              <a:chExt cx="958" cy="4361"/>
            </a:xfrm>
          </p:grpSpPr>
          <p:sp>
            <p:nvSpPr>
              <p:cNvPr id="1026" name="Rectangle 2"/>
              <p:cNvSpPr>
                <a:spLocks noChangeArrowheads="1"/>
              </p:cNvSpPr>
              <p:nvPr/>
            </p:nvSpPr>
            <p:spPr bwMode="ltGray">
              <a:xfrm>
                <a:off x="-46" y="-9"/>
                <a:ext cx="958" cy="436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7" rIns="92075" bIns="46037" anchor="ctr"/>
              <a:lstStyle/>
              <a:p>
                <a:pPr algn="ctr" eaLnBrk="0" hangingPunct="0"/>
                <a:r>
                  <a:rPr lang="ru-RU" sz="2400"/>
                  <a:t>  </a:t>
                </a:r>
              </a:p>
            </p:txBody>
          </p:sp>
          <p:pic>
            <p:nvPicPr>
              <p:cNvPr id="1027" name="Picture 3"/>
              <p:cNvPicPr>
                <a:picLocks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ltGray">
              <a:xfrm>
                <a:off x="-11" y="108"/>
                <a:ext cx="920" cy="1128"/>
              </a:xfrm>
              <a:prstGeom prst="rect">
                <a:avLst/>
              </a:prstGeom>
              <a:noFill/>
              <a:ln w="9525">
                <a:miter lim="800000"/>
                <a:headEnd/>
                <a:tailEnd/>
              </a:ln>
              <a:effectLst/>
            </p:spPr>
          </p:pic>
          <p:sp>
            <p:nvSpPr>
              <p:cNvPr id="1028" name="Rectangle 4"/>
              <p:cNvSpPr>
                <a:spLocks noChangeArrowheads="1"/>
              </p:cNvSpPr>
              <p:nvPr/>
            </p:nvSpPr>
            <p:spPr bwMode="ltGray">
              <a:xfrm>
                <a:off x="-46" y="1191"/>
                <a:ext cx="958" cy="3159"/>
              </a:xfrm>
              <a:prstGeom prst="rect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30" name="Rectangle 6"/>
            <p:cNvSpPr>
              <a:spLocks noChangeArrowheads="1"/>
            </p:cNvSpPr>
            <p:nvPr/>
          </p:nvSpPr>
          <p:spPr bwMode="ltGray">
            <a:xfrm>
              <a:off x="96" y="1344"/>
              <a:ext cx="96" cy="297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1" name="Rectangle 7"/>
            <p:cNvSpPr>
              <a:spLocks noChangeArrowheads="1"/>
            </p:cNvSpPr>
            <p:nvPr/>
          </p:nvSpPr>
          <p:spPr bwMode="ltGray">
            <a:xfrm>
              <a:off x="288" y="1584"/>
              <a:ext cx="96" cy="273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2" name="Rectangle 8"/>
            <p:cNvSpPr>
              <a:spLocks noChangeArrowheads="1"/>
            </p:cNvSpPr>
            <p:nvPr/>
          </p:nvSpPr>
          <p:spPr bwMode="ltGray">
            <a:xfrm>
              <a:off x="480" y="2352"/>
              <a:ext cx="96" cy="196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ltGray">
            <a:xfrm>
              <a:off x="672" y="2208"/>
              <a:ext cx="96" cy="211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3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729302DB-D4EB-4307-A315-77DECCC84E8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3813" y="836613"/>
            <a:ext cx="7772400" cy="2439987"/>
          </a:xfrm>
        </p:spPr>
        <p:txBody>
          <a:bodyPr/>
          <a:lstStyle/>
          <a:p>
            <a:r>
              <a:rPr lang="ru-RU" sz="6600" b="1">
                <a:solidFill>
                  <a:srgbClr val="0000FF"/>
                </a:solidFill>
              </a:rPr>
              <a:t>Крестики - нолики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Обобщающий урок по разделу «Поэтическая тетрадь </a:t>
            </a:r>
            <a:r>
              <a:rPr lang="ru-RU" dirty="0" smtClean="0"/>
              <a:t>2»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88913"/>
            <a:ext cx="7772400" cy="1131887"/>
          </a:xfrm>
        </p:spPr>
        <p:txBody>
          <a:bodyPr/>
          <a:lstStyle/>
          <a:p>
            <a:r>
              <a:rPr lang="ru-RU" sz="4000"/>
              <a:t>О ЧЁМ НАМ КНИГИ ГОВОРЯТ?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196975"/>
            <a:ext cx="7848600" cy="489902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chemeClr val="accent1"/>
                </a:solidFill>
              </a:rPr>
              <a:t>      </a:t>
            </a:r>
            <a:r>
              <a:rPr lang="ru-RU" b="1" dirty="0">
                <a:solidFill>
                  <a:schemeClr val="tx2"/>
                </a:solidFill>
              </a:rPr>
              <a:t>Идёт медведь, качается,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Вздыхает на ходу: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- Ох, доска кончается,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Сейчас я упаду!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b="1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800" b="1" dirty="0">
              <a:solidFill>
                <a:schemeClr val="tx2"/>
              </a:solidFill>
            </a:endParaRPr>
          </a:p>
          <a:p>
            <a:pPr algn="r">
              <a:lnSpc>
                <a:spcPct val="90000"/>
              </a:lnSpc>
              <a:buFontTx/>
              <a:buNone/>
            </a:pPr>
            <a:r>
              <a:rPr lang="ru-RU" i="1" dirty="0"/>
              <a:t>(Медведь - бычок. А. </a:t>
            </a:r>
            <a:r>
              <a:rPr lang="ru-RU" i="1" dirty="0" err="1"/>
              <a:t>Барто</a:t>
            </a:r>
            <a:r>
              <a:rPr lang="ru-RU" i="1" dirty="0"/>
              <a:t>. «Бычок»)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88913"/>
            <a:ext cx="7772400" cy="1131887"/>
          </a:xfrm>
        </p:spPr>
        <p:txBody>
          <a:bodyPr/>
          <a:lstStyle/>
          <a:p>
            <a:r>
              <a:rPr lang="ru-RU" sz="4000"/>
              <a:t>О ЧЁМ НАМ КНИГИ ГОВОРЯТ?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196975"/>
            <a:ext cx="7848600" cy="4899025"/>
          </a:xfrm>
        </p:spPr>
        <p:txBody>
          <a:bodyPr/>
          <a:lstStyle/>
          <a:p>
            <a:endParaRPr lang="ru-RU" dirty="0"/>
          </a:p>
          <a:p>
            <a:pPr>
              <a:buFontTx/>
              <a:buNone/>
            </a:pPr>
            <a:r>
              <a:rPr lang="ru-RU" b="1" dirty="0">
                <a:solidFill>
                  <a:schemeClr val="accent1"/>
                </a:solidFill>
              </a:rPr>
              <a:t>      </a:t>
            </a:r>
            <a:r>
              <a:rPr lang="ru-RU" b="1" dirty="0">
                <a:solidFill>
                  <a:schemeClr val="tx2"/>
                </a:solidFill>
              </a:rPr>
              <a:t>Горит на солнышке </a:t>
            </a:r>
          </a:p>
          <a:p>
            <a:pPr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Цветок,</a:t>
            </a:r>
          </a:p>
          <a:p>
            <a:pPr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Как будто я </a:t>
            </a:r>
          </a:p>
          <a:p>
            <a:pPr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Огонь зажёг.</a:t>
            </a:r>
          </a:p>
          <a:p>
            <a:pPr>
              <a:buFontTx/>
              <a:buNone/>
            </a:pPr>
            <a:endParaRPr lang="ru-RU" sz="2800" b="1" dirty="0">
              <a:solidFill>
                <a:schemeClr val="tx2"/>
              </a:solidFill>
            </a:endParaRPr>
          </a:p>
          <a:p>
            <a:pPr algn="r">
              <a:buFontTx/>
              <a:buNone/>
            </a:pPr>
            <a:r>
              <a:rPr lang="ru-RU" sz="2800" i="1" dirty="0"/>
              <a:t>(Цветок - флажок. А. </a:t>
            </a:r>
            <a:r>
              <a:rPr lang="ru-RU" sz="2800" i="1" dirty="0" err="1"/>
              <a:t>Барто</a:t>
            </a:r>
            <a:r>
              <a:rPr lang="ru-RU" sz="2800" i="1" dirty="0"/>
              <a:t>. «Флажок»)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88913"/>
            <a:ext cx="7772400" cy="1131887"/>
          </a:xfrm>
        </p:spPr>
        <p:txBody>
          <a:bodyPr/>
          <a:lstStyle/>
          <a:p>
            <a:r>
              <a:rPr lang="ru-RU" sz="4000"/>
              <a:t>О ЧЁМ НАМ КНИГИ ГОВОРЯТ?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196975"/>
            <a:ext cx="7848600" cy="489902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chemeClr val="accent1"/>
                </a:solidFill>
              </a:rPr>
              <a:t>      </a:t>
            </a:r>
            <a:r>
              <a:rPr lang="ru-RU" b="1" dirty="0">
                <a:solidFill>
                  <a:schemeClr val="tx2"/>
                </a:solidFill>
              </a:rPr>
              <a:t>- Где обедал, соловей?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- В зоопарке у зверей.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Пообедал я сперва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За </a:t>
            </a:r>
            <a:r>
              <a:rPr lang="ru-RU" b="1" dirty="0" err="1">
                <a:solidFill>
                  <a:schemeClr val="tx2"/>
                </a:solidFill>
              </a:rPr>
              <a:t>решёткою</a:t>
            </a:r>
            <a:r>
              <a:rPr lang="ru-RU" b="1" dirty="0">
                <a:solidFill>
                  <a:schemeClr val="tx2"/>
                </a:solidFill>
              </a:rPr>
              <a:t> у льва.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b="1" dirty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2800" b="1" dirty="0">
              <a:solidFill>
                <a:schemeClr val="tx2"/>
              </a:solidFill>
            </a:endParaRPr>
          </a:p>
          <a:p>
            <a:pPr algn="r">
              <a:lnSpc>
                <a:spcPct val="80000"/>
              </a:lnSpc>
              <a:buFontTx/>
              <a:buNone/>
            </a:pPr>
            <a:r>
              <a:rPr lang="ru-RU" sz="2800" i="1" dirty="0"/>
              <a:t>(Соловей - воробей. С. Маршак.                «Где обедал, воробей?»)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88913"/>
            <a:ext cx="7772400" cy="1131887"/>
          </a:xfrm>
        </p:spPr>
        <p:txBody>
          <a:bodyPr/>
          <a:lstStyle/>
          <a:p>
            <a:r>
              <a:rPr lang="ru-RU" sz="4000"/>
              <a:t>О ЧЁМ НАМ КНИГИ ГОВОРЯТ?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2492375"/>
            <a:ext cx="7848600" cy="3603625"/>
          </a:xfrm>
        </p:spPr>
        <p:txBody>
          <a:bodyPr/>
          <a:lstStyle/>
          <a:p>
            <a:pPr marL="609600" indent="-609600" algn="ctr">
              <a:buFontTx/>
              <a:buNone/>
            </a:pPr>
            <a:r>
              <a:rPr lang="ru-RU" sz="4800" b="1" i="1">
                <a:solidFill>
                  <a:srgbClr val="0000FF"/>
                </a:solidFill>
              </a:rPr>
              <a:t>Конкурс  </a:t>
            </a:r>
          </a:p>
          <a:p>
            <a:pPr marL="609600" indent="-609600" algn="ctr">
              <a:buFontTx/>
              <a:buNone/>
            </a:pPr>
            <a:r>
              <a:rPr lang="ru-RU" sz="4800" b="1" i="1">
                <a:solidFill>
                  <a:srgbClr val="0000FF"/>
                </a:solidFill>
              </a:rPr>
              <a:t>«Инсценируй сказку»</a:t>
            </a:r>
          </a:p>
          <a:p>
            <a:pPr marL="609600" indent="-609600" algn="ctr">
              <a:buFontTx/>
              <a:buNone/>
            </a:pPr>
            <a:endParaRPr lang="ru-RU" sz="4800" b="1" i="1">
              <a:solidFill>
                <a:srgbClr val="0000FF"/>
              </a:solidFill>
            </a:endParaRPr>
          </a:p>
          <a:p>
            <a:pPr marL="609600" indent="-609600">
              <a:buFontTx/>
              <a:buNone/>
            </a:pPr>
            <a:r>
              <a:rPr lang="ru-RU" b="1" i="1">
                <a:solidFill>
                  <a:srgbClr val="0000FF"/>
                </a:solidFill>
              </a:rPr>
              <a:t>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4572000" y="95250"/>
            <a:ext cx="4248150" cy="666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400" b="1"/>
              <a:t>Серый волк в густом лесу</a:t>
            </a:r>
          </a:p>
          <a:p>
            <a:r>
              <a:rPr lang="ru-RU" sz="2400" b="1"/>
              <a:t>Встретил рыжую лису.</a:t>
            </a:r>
          </a:p>
          <a:p>
            <a:r>
              <a:rPr lang="ru-RU" sz="2400" b="1"/>
              <a:t>- Лисавета, здравствуй!</a:t>
            </a:r>
          </a:p>
          <a:p>
            <a:r>
              <a:rPr lang="ru-RU" sz="2400" b="1"/>
              <a:t>- Как дела, зубастый?</a:t>
            </a:r>
          </a:p>
          <a:p>
            <a:r>
              <a:rPr lang="ru-RU" sz="2400" b="1"/>
              <a:t>- Ничего идут дела.</a:t>
            </a:r>
          </a:p>
          <a:p>
            <a:r>
              <a:rPr lang="ru-RU" sz="2400" b="1"/>
              <a:t>Голова ещё цела.</a:t>
            </a:r>
          </a:p>
          <a:p>
            <a:r>
              <a:rPr lang="ru-RU" sz="2400" b="1"/>
              <a:t>- Где ты был?</a:t>
            </a:r>
          </a:p>
          <a:p>
            <a:r>
              <a:rPr lang="ru-RU" sz="2400" b="1"/>
              <a:t>- На рынке.</a:t>
            </a:r>
          </a:p>
          <a:p>
            <a:r>
              <a:rPr lang="ru-RU" sz="2400" b="1"/>
              <a:t>- Что купил?</a:t>
            </a:r>
          </a:p>
          <a:p>
            <a:r>
              <a:rPr lang="ru-RU" sz="2400" b="1"/>
              <a:t>- Свининки.</a:t>
            </a:r>
          </a:p>
          <a:p>
            <a:r>
              <a:rPr lang="ru-RU" sz="2400" b="1"/>
              <a:t>- Сколько взяли?</a:t>
            </a:r>
          </a:p>
          <a:p>
            <a:r>
              <a:rPr lang="ru-RU" sz="2400" b="1"/>
              <a:t>- Шерсти клок,</a:t>
            </a:r>
          </a:p>
          <a:p>
            <a:r>
              <a:rPr lang="ru-RU" sz="2400" b="1"/>
              <a:t>Ободрали правый бок,</a:t>
            </a:r>
          </a:p>
          <a:p>
            <a:r>
              <a:rPr lang="ru-RU" sz="2400" b="1"/>
              <a:t>Хвост отгрызли в драке!</a:t>
            </a:r>
          </a:p>
          <a:p>
            <a:r>
              <a:rPr lang="ru-RU" sz="2400" b="1"/>
              <a:t>- Кто отгрыз?</a:t>
            </a:r>
          </a:p>
          <a:p>
            <a:r>
              <a:rPr lang="ru-RU" sz="2400" b="1"/>
              <a:t>- Собаки.</a:t>
            </a:r>
          </a:p>
          <a:p>
            <a:r>
              <a:rPr lang="ru-RU" sz="2400" b="1"/>
              <a:t>- Сыт ли, милый куманёк?</a:t>
            </a:r>
          </a:p>
          <a:p>
            <a:r>
              <a:rPr lang="ru-RU" sz="2400" b="1"/>
              <a:t>- Еле ноги уволок! 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1116013" y="2276475"/>
            <a:ext cx="31686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/>
              <a:t>   С. Я. Маршак.</a:t>
            </a:r>
          </a:p>
          <a:p>
            <a:r>
              <a:rPr lang="ru-RU" sz="2800" b="1"/>
              <a:t>   «Волк и лиса».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6957391"/>
          </a:xfrm>
        </p:spPr>
      </p:pic>
    </p:spTree>
    <p:extLst>
      <p:ext uri="{BB962C8B-B14F-4D97-AF65-F5344CB8AC3E}">
        <p14:creationId xmlns:p14="http://schemas.microsoft.com/office/powerpoint/2010/main" val="68764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60350"/>
            <a:ext cx="7772400" cy="1203325"/>
          </a:xfrm>
        </p:spPr>
        <p:txBody>
          <a:bodyPr/>
          <a:lstStyle/>
          <a:p>
            <a:r>
              <a:rPr lang="ru-RU" sz="4000"/>
              <a:t>О ЧЁМ НАМ КНИГИ ГОВОРЯТ?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268413"/>
            <a:ext cx="7993063" cy="4827587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>
                <a:solidFill>
                  <a:srgbClr val="0000FF"/>
                </a:solidFill>
              </a:rPr>
              <a:t>Конкурс «Угадай-ка»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>
                <a:solidFill>
                  <a:srgbClr val="0000FF"/>
                </a:solidFill>
              </a:rPr>
              <a:t>О ком написаны такие строчки: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b="1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>
                <a:solidFill>
                  <a:schemeClr val="tx2"/>
                </a:solidFill>
              </a:rPr>
              <a:t>          </a:t>
            </a:r>
            <a:r>
              <a:rPr lang="ru-RU" b="1">
                <a:solidFill>
                  <a:schemeClr val="tx2"/>
                </a:solidFill>
              </a:rPr>
              <a:t>Фея кружится на сцене –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>
                <a:solidFill>
                  <a:schemeClr val="tx2"/>
                </a:solidFill>
              </a:rPr>
              <a:t>          Я на сцену не гляжу.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>
                <a:solidFill>
                  <a:schemeClr val="tx2"/>
                </a:solidFill>
              </a:rPr>
              <a:t>          Обыскала все колени –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>
                <a:solidFill>
                  <a:schemeClr val="tx2"/>
                </a:solidFill>
              </a:rPr>
              <a:t>          Номерка не нахожу.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>
              <a:solidFill>
                <a:schemeClr val="tx2"/>
              </a:solidFill>
            </a:endParaRPr>
          </a:p>
          <a:p>
            <a:pPr algn="r">
              <a:lnSpc>
                <a:spcPct val="90000"/>
              </a:lnSpc>
              <a:buFontTx/>
              <a:buNone/>
            </a:pPr>
            <a:r>
              <a:rPr lang="ru-RU" i="1"/>
              <a:t>(О девочке. А. Барто. «В театре».)</a:t>
            </a:r>
          </a:p>
          <a:p>
            <a:pPr>
              <a:lnSpc>
                <a:spcPct val="90000"/>
              </a:lnSpc>
            </a:pPr>
            <a:endParaRPr lang="ru-RU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260350"/>
            <a:ext cx="7772400" cy="1203325"/>
          </a:xfrm>
        </p:spPr>
        <p:txBody>
          <a:bodyPr/>
          <a:lstStyle/>
          <a:p>
            <a:r>
              <a:rPr lang="ru-RU" sz="4000"/>
              <a:t>О ЧЁМ НАМ КНИГИ ГОВОРЯТ?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268413"/>
            <a:ext cx="8137525" cy="4835525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>
                <a:solidFill>
                  <a:srgbClr val="0000FF"/>
                </a:solidFill>
              </a:rPr>
              <a:t>Конкурс «Угадай-ка»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>
                <a:solidFill>
                  <a:srgbClr val="0000FF"/>
                </a:solidFill>
              </a:rPr>
              <a:t>О ком написаны такие строчки: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b="1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b="1">
                <a:solidFill>
                  <a:schemeClr val="tx2"/>
                </a:solidFill>
              </a:rPr>
              <a:t>                 </a:t>
            </a:r>
            <a:r>
              <a:rPr lang="ru-RU" b="1">
                <a:solidFill>
                  <a:schemeClr val="tx2"/>
                </a:solidFill>
              </a:rPr>
              <a:t>Я взяла его домой,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>
                <a:solidFill>
                  <a:schemeClr val="tx2"/>
                </a:solidFill>
              </a:rPr>
              <a:t>               Накормила досыта…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>
                <a:solidFill>
                  <a:schemeClr val="tx2"/>
                </a:solidFill>
              </a:rPr>
              <a:t>               Вскоре стал … мой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>
                <a:solidFill>
                  <a:schemeClr val="tx2"/>
                </a:solidFill>
              </a:rPr>
              <a:t>               Загляденье просто!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 b="1">
              <a:solidFill>
                <a:schemeClr val="tx2"/>
              </a:solidFill>
            </a:endParaRPr>
          </a:p>
          <a:p>
            <a:pPr algn="r">
              <a:lnSpc>
                <a:spcPct val="90000"/>
              </a:lnSpc>
              <a:buFontTx/>
              <a:buNone/>
            </a:pPr>
            <a:r>
              <a:rPr lang="ru-RU"/>
              <a:t>(О котёнке. Е. Благинина. «Котёнок»)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60350"/>
            <a:ext cx="7772400" cy="1143000"/>
          </a:xfrm>
        </p:spPr>
        <p:txBody>
          <a:bodyPr/>
          <a:lstStyle/>
          <a:p>
            <a:r>
              <a:rPr lang="ru-RU" sz="4000"/>
              <a:t>О ЧЁМ НАМ КНИГИ ГОВОРЯТ?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268413"/>
            <a:ext cx="8202613" cy="4827587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b="1">
                <a:solidFill>
                  <a:srgbClr val="0000FF"/>
                </a:solidFill>
              </a:rPr>
              <a:t>     Конкурс «Счастливый случай»</a:t>
            </a:r>
          </a:p>
          <a:p>
            <a:pPr>
              <a:buFontTx/>
              <a:buNone/>
            </a:pPr>
            <a:endParaRPr lang="ru-RU"/>
          </a:p>
          <a:p>
            <a:pPr>
              <a:buFontTx/>
              <a:buNone/>
            </a:pPr>
            <a:r>
              <a:rPr lang="ru-RU" b="1"/>
              <a:t>       Гном Путалка переписывал                    </a:t>
            </a:r>
          </a:p>
          <a:p>
            <a:pPr>
              <a:buFontTx/>
              <a:buNone/>
            </a:pPr>
            <a:r>
              <a:rPr lang="ru-RU" b="1"/>
              <a:t>       в тетрадь любимые стихи                   </a:t>
            </a:r>
          </a:p>
          <a:p>
            <a:pPr>
              <a:buFontTx/>
              <a:buNone/>
            </a:pPr>
            <a:r>
              <a:rPr lang="ru-RU" b="1"/>
              <a:t>       А. Барто и С Маршака, и вот что       </a:t>
            </a:r>
            <a:br>
              <a:rPr lang="ru-RU" b="1"/>
            </a:br>
            <a:r>
              <a:rPr lang="ru-RU" b="1"/>
              <a:t>    у него получилось…                   </a:t>
            </a:r>
            <a:br>
              <a:rPr lang="ru-RU" b="1"/>
            </a:br>
            <a:r>
              <a:rPr lang="ru-RU" b="1"/>
              <a:t>    </a:t>
            </a:r>
          </a:p>
          <a:p>
            <a:pPr>
              <a:buFontTx/>
              <a:buNone/>
            </a:pPr>
            <a:r>
              <a:rPr lang="ru-RU" b="1"/>
              <a:t>       Найдите ошибки.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88913"/>
            <a:ext cx="7772400" cy="1203325"/>
          </a:xfrm>
        </p:spPr>
        <p:txBody>
          <a:bodyPr/>
          <a:lstStyle/>
          <a:p>
            <a:r>
              <a:rPr lang="ru-RU" sz="4000"/>
              <a:t>О ЧЁМ НАМ КНИГИ ГОВОРЯТ?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9250" y="1341438"/>
            <a:ext cx="7200900" cy="4754562"/>
          </a:xfrm>
        </p:spPr>
        <p:txBody>
          <a:bodyPr/>
          <a:lstStyle/>
          <a:p>
            <a:pPr>
              <a:buFontTx/>
              <a:buNone/>
            </a:pPr>
            <a:endParaRPr lang="ru-RU" b="1" dirty="0">
              <a:solidFill>
                <a:srgbClr val="0000FF"/>
              </a:solidFill>
            </a:endParaRPr>
          </a:p>
          <a:p>
            <a:pPr>
              <a:buFontTx/>
              <a:buNone/>
            </a:pPr>
            <a:r>
              <a:rPr lang="ru-RU" b="1" dirty="0">
                <a:solidFill>
                  <a:srgbClr val="0000FF"/>
                </a:solidFill>
              </a:rPr>
              <a:t>        </a:t>
            </a:r>
            <a:r>
              <a:rPr lang="ru-RU" b="1" dirty="0">
                <a:solidFill>
                  <a:schemeClr val="tx2"/>
                </a:solidFill>
              </a:rPr>
              <a:t>Уронили зайку на пол,</a:t>
            </a:r>
          </a:p>
          <a:p>
            <a:pPr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  Оторвали зайке лапу. </a:t>
            </a:r>
          </a:p>
          <a:p>
            <a:pPr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  Всё равно его не брошу – </a:t>
            </a:r>
          </a:p>
          <a:p>
            <a:pPr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  Потому что он хороший.</a:t>
            </a:r>
          </a:p>
          <a:p>
            <a:pPr>
              <a:buFontTx/>
              <a:buNone/>
            </a:pPr>
            <a:endParaRPr lang="ru-RU" b="1" dirty="0">
              <a:solidFill>
                <a:srgbClr val="0000FF"/>
              </a:solidFill>
            </a:endParaRPr>
          </a:p>
          <a:p>
            <a:pPr algn="r">
              <a:buFontTx/>
              <a:buNone/>
            </a:pPr>
            <a:r>
              <a:rPr lang="ru-RU" dirty="0"/>
              <a:t>(Зайку – мишку; А. </a:t>
            </a:r>
            <a:r>
              <a:rPr lang="ru-RU" dirty="0" err="1"/>
              <a:t>Барто</a:t>
            </a:r>
            <a:r>
              <a:rPr lang="ru-RU" dirty="0"/>
              <a:t>. «Мишка»)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88913"/>
            <a:ext cx="7772400" cy="1131887"/>
          </a:xfrm>
        </p:spPr>
        <p:txBody>
          <a:bodyPr/>
          <a:lstStyle/>
          <a:p>
            <a:r>
              <a:rPr lang="ru-RU" sz="4000"/>
              <a:t>О ЧЁМ НАМ КНИГИ ГОВОРЯТ?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196975"/>
            <a:ext cx="7848600" cy="4899025"/>
          </a:xfrm>
        </p:spPr>
        <p:txBody>
          <a:bodyPr/>
          <a:lstStyle/>
          <a:p>
            <a:endParaRPr lang="ru-RU" dirty="0"/>
          </a:p>
          <a:p>
            <a:pPr>
              <a:buFontTx/>
              <a:buNone/>
            </a:pPr>
            <a:r>
              <a:rPr lang="ru-RU" b="1" dirty="0">
                <a:solidFill>
                  <a:schemeClr val="accent1"/>
                </a:solidFill>
              </a:rPr>
              <a:t>      </a:t>
            </a:r>
            <a:r>
              <a:rPr lang="ru-RU" b="1" dirty="0">
                <a:solidFill>
                  <a:schemeClr val="tx2"/>
                </a:solidFill>
              </a:rPr>
              <a:t>Эй, не стойте слишком близко – </a:t>
            </a:r>
          </a:p>
          <a:p>
            <a:pPr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Я рысёнок, а не киска.</a:t>
            </a:r>
          </a:p>
          <a:p>
            <a:pPr>
              <a:buFontTx/>
              <a:buNone/>
            </a:pPr>
            <a:endParaRPr lang="ru-RU" b="1" dirty="0">
              <a:solidFill>
                <a:schemeClr val="tx2"/>
              </a:solidFill>
            </a:endParaRPr>
          </a:p>
          <a:p>
            <a:pPr algn="r">
              <a:buFontTx/>
              <a:buNone/>
            </a:pPr>
            <a:r>
              <a:rPr lang="ru-RU" i="1" dirty="0"/>
              <a:t>(Рысёнок – тигрёнок. С. Маршак. «Тигрёнок»)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88913"/>
            <a:ext cx="7772400" cy="1131887"/>
          </a:xfrm>
        </p:spPr>
        <p:txBody>
          <a:bodyPr/>
          <a:lstStyle/>
          <a:p>
            <a:r>
              <a:rPr lang="ru-RU" sz="4000"/>
              <a:t>О ЧЁМ НАМ КНИГИ ГОВОРЯТ?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196975"/>
            <a:ext cx="7848600" cy="489902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chemeClr val="accent1"/>
                </a:solidFill>
              </a:rPr>
              <a:t>      </a:t>
            </a:r>
            <a:r>
              <a:rPr lang="ru-RU" b="1" dirty="0">
                <a:solidFill>
                  <a:schemeClr val="tx2"/>
                </a:solidFill>
              </a:rPr>
              <a:t>Вертолёт построим сами,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Понесёмся над лесами.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Понесёмся над лесами,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А потом вернёмся к маме.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b="1" dirty="0">
              <a:solidFill>
                <a:schemeClr val="tx2"/>
              </a:solidFill>
            </a:endParaRPr>
          </a:p>
          <a:p>
            <a:pPr algn="r">
              <a:lnSpc>
                <a:spcPct val="90000"/>
              </a:lnSpc>
              <a:buFontTx/>
              <a:buNone/>
            </a:pPr>
            <a:r>
              <a:rPr lang="ru-RU" i="1" dirty="0"/>
              <a:t>(Вертолёт - самолёт. А. </a:t>
            </a:r>
            <a:r>
              <a:rPr lang="ru-RU" i="1" dirty="0" err="1"/>
              <a:t>Барто</a:t>
            </a:r>
            <a:r>
              <a:rPr lang="ru-RU" i="1" dirty="0"/>
              <a:t>. «Самолёт»)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88913"/>
            <a:ext cx="7772400" cy="1131887"/>
          </a:xfrm>
        </p:spPr>
        <p:txBody>
          <a:bodyPr/>
          <a:lstStyle/>
          <a:p>
            <a:r>
              <a:rPr lang="ru-RU" sz="4000"/>
              <a:t>О ЧЁМ НАМ КНИГИ ГОВОРЯТ?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196975"/>
            <a:ext cx="7848600" cy="489902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chemeClr val="accent1"/>
                </a:solidFill>
              </a:rPr>
              <a:t>      </a:t>
            </a:r>
            <a:r>
              <a:rPr lang="ru-RU" b="1" dirty="0">
                <a:solidFill>
                  <a:schemeClr val="tx2"/>
                </a:solidFill>
              </a:rPr>
              <a:t>Дали тапочки слону.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Взял он тапочку одну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И сказал: - Нужны </a:t>
            </a:r>
            <a:r>
              <a:rPr lang="ru-RU" b="1" dirty="0" err="1">
                <a:solidFill>
                  <a:schemeClr val="tx2"/>
                </a:solidFill>
              </a:rPr>
              <a:t>пошире</a:t>
            </a:r>
            <a:r>
              <a:rPr lang="ru-RU" b="1" dirty="0">
                <a:solidFill>
                  <a:schemeClr val="tx2"/>
                </a:solidFill>
              </a:rPr>
              <a:t>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И не две, а все четыре.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b="1" dirty="0">
              <a:solidFill>
                <a:schemeClr val="tx2"/>
              </a:solidFill>
            </a:endParaRPr>
          </a:p>
          <a:p>
            <a:pPr algn="r">
              <a:lnSpc>
                <a:spcPct val="90000"/>
              </a:lnSpc>
              <a:buFontTx/>
              <a:buNone/>
            </a:pPr>
            <a:r>
              <a:rPr lang="ru-RU" i="1" dirty="0"/>
              <a:t>(Тапочки - туфельки. А. </a:t>
            </a:r>
            <a:r>
              <a:rPr lang="ru-RU" i="1" dirty="0" err="1"/>
              <a:t>Барто</a:t>
            </a:r>
            <a:r>
              <a:rPr lang="ru-RU" i="1" dirty="0"/>
              <a:t>. «Слон»)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88913"/>
            <a:ext cx="7772400" cy="1131887"/>
          </a:xfrm>
        </p:spPr>
        <p:txBody>
          <a:bodyPr/>
          <a:lstStyle/>
          <a:p>
            <a:r>
              <a:rPr lang="ru-RU" sz="4000"/>
              <a:t>О ЧЁМ НАМ КНИГИ ГОВОРЯТ?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196975"/>
            <a:ext cx="7848600" cy="489902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chemeClr val="accent1"/>
                </a:solidFill>
              </a:rPr>
              <a:t>      </a:t>
            </a:r>
            <a:r>
              <a:rPr lang="ru-RU" b="1" dirty="0">
                <a:solidFill>
                  <a:schemeClr val="tx2"/>
                </a:solidFill>
              </a:rPr>
              <a:t>Нет, напрасно мы решили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Прокатить слона в машине: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Слон кататься не привык –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chemeClr val="tx2"/>
                </a:solidFill>
              </a:rPr>
              <a:t>      Опрокинул грузовик.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b="1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800" b="1" dirty="0">
              <a:solidFill>
                <a:schemeClr val="tx2"/>
              </a:solidFill>
            </a:endParaRPr>
          </a:p>
          <a:p>
            <a:pPr algn="r">
              <a:lnSpc>
                <a:spcPct val="90000"/>
              </a:lnSpc>
              <a:buFontTx/>
              <a:buNone/>
            </a:pPr>
            <a:r>
              <a:rPr lang="ru-RU" sz="2800" i="1" dirty="0"/>
              <a:t>(Слон - кот. А. </a:t>
            </a:r>
            <a:r>
              <a:rPr lang="ru-RU" sz="2800" i="1" dirty="0" err="1"/>
              <a:t>Барто</a:t>
            </a:r>
            <a:r>
              <a:rPr lang="ru-RU" sz="2800" i="1" dirty="0"/>
              <a:t>. «Грузовик»)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theme/theme1.xml><?xml version="1.0" encoding="utf-8"?>
<a:theme xmlns:a="http://schemas.openxmlformats.org/drawingml/2006/main" name="01069075">
  <a:themeElements>
    <a:clrScheme name="01069075 2">
      <a:dk1>
        <a:srgbClr val="000000"/>
      </a:dk1>
      <a:lt1>
        <a:srgbClr val="FFFFFF"/>
      </a:lt1>
      <a:dk2>
        <a:srgbClr val="336699"/>
      </a:dk2>
      <a:lt2>
        <a:srgbClr val="C3D6DD"/>
      </a:lt2>
      <a:accent1>
        <a:srgbClr val="B2B2B2"/>
      </a:accent1>
      <a:accent2>
        <a:srgbClr val="6A9159"/>
      </a:accent2>
      <a:accent3>
        <a:srgbClr val="FFFFFF"/>
      </a:accent3>
      <a:accent4>
        <a:srgbClr val="000000"/>
      </a:accent4>
      <a:accent5>
        <a:srgbClr val="D5D5D5"/>
      </a:accent5>
      <a:accent6>
        <a:srgbClr val="5F8350"/>
      </a:accent6>
      <a:hlink>
        <a:srgbClr val="C9606F"/>
      </a:hlink>
      <a:folHlink>
        <a:srgbClr val="0099CC"/>
      </a:folHlink>
    </a:clrScheme>
    <a:fontScheme name="01069075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01069075 1">
        <a:dk1>
          <a:srgbClr val="000066"/>
        </a:dk1>
        <a:lt1>
          <a:srgbClr val="FFFFCC"/>
        </a:lt1>
        <a:dk2>
          <a:srgbClr val="0066CC"/>
        </a:dk2>
        <a:lt2>
          <a:srgbClr val="EAEAEA"/>
        </a:lt2>
        <a:accent1>
          <a:srgbClr val="00CCCC"/>
        </a:accent1>
        <a:accent2>
          <a:srgbClr val="008080"/>
        </a:accent2>
        <a:accent3>
          <a:srgbClr val="AAB8E2"/>
        </a:accent3>
        <a:accent4>
          <a:srgbClr val="DADAAE"/>
        </a:accent4>
        <a:accent5>
          <a:srgbClr val="AAE2E2"/>
        </a:accent5>
        <a:accent6>
          <a:srgbClr val="007373"/>
        </a:accent6>
        <a:hlink>
          <a:srgbClr val="9999FF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69075 2">
        <a:dk1>
          <a:srgbClr val="000000"/>
        </a:dk1>
        <a:lt1>
          <a:srgbClr val="FFFFFF"/>
        </a:lt1>
        <a:dk2>
          <a:srgbClr val="336699"/>
        </a:dk2>
        <a:lt2>
          <a:srgbClr val="C3D6DD"/>
        </a:lt2>
        <a:accent1>
          <a:srgbClr val="B2B2B2"/>
        </a:accent1>
        <a:accent2>
          <a:srgbClr val="6A9159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5F8350"/>
        </a:accent6>
        <a:hlink>
          <a:srgbClr val="C9606F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69075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969696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69075 4">
        <a:dk1>
          <a:srgbClr val="000000"/>
        </a:dk1>
        <a:lt1>
          <a:srgbClr val="FFFFFF"/>
        </a:lt1>
        <a:dk2>
          <a:srgbClr val="996633"/>
        </a:dk2>
        <a:lt2>
          <a:srgbClr val="FFE1C3"/>
        </a:lt2>
        <a:accent1>
          <a:srgbClr val="CC9900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5C8A00"/>
        </a:accent6>
        <a:hlink>
          <a:srgbClr val="FF0033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69075 5">
        <a:dk1>
          <a:srgbClr val="660066"/>
        </a:dk1>
        <a:lt1>
          <a:srgbClr val="FFFFCC"/>
        </a:lt1>
        <a:dk2>
          <a:srgbClr val="CC0066"/>
        </a:dk2>
        <a:lt2>
          <a:srgbClr val="EAEAEA"/>
        </a:lt2>
        <a:accent1>
          <a:srgbClr val="FF9966"/>
        </a:accent1>
        <a:accent2>
          <a:srgbClr val="336600"/>
        </a:accent2>
        <a:accent3>
          <a:srgbClr val="E2AAB8"/>
        </a:accent3>
        <a:accent4>
          <a:srgbClr val="DADAAE"/>
        </a:accent4>
        <a:accent5>
          <a:srgbClr val="FFCAB8"/>
        </a:accent5>
        <a:accent6>
          <a:srgbClr val="2D5C00"/>
        </a:accent6>
        <a:hlink>
          <a:srgbClr val="999933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69075 6">
        <a:dk1>
          <a:srgbClr val="003300"/>
        </a:dk1>
        <a:lt1>
          <a:srgbClr val="FFFFCC"/>
        </a:lt1>
        <a:dk2>
          <a:srgbClr val="00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A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69075 7">
        <a:dk1>
          <a:srgbClr val="333300"/>
        </a:dk1>
        <a:lt1>
          <a:srgbClr val="FFFFCC"/>
        </a:lt1>
        <a:dk2>
          <a:srgbClr val="99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C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01069075</Template>
  <TotalTime>115</TotalTime>
  <Words>567</Words>
  <Application>Microsoft Office PowerPoint</Application>
  <PresentationFormat>Экран (4:3)</PresentationFormat>
  <Paragraphs>119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01069075</vt:lpstr>
      <vt:lpstr>Крестики - нолики</vt:lpstr>
      <vt:lpstr>О ЧЁМ НАМ КНИГИ ГОВОРЯТ?</vt:lpstr>
      <vt:lpstr>О ЧЁМ НАМ КНИГИ ГОВОРЯТ?</vt:lpstr>
      <vt:lpstr>О ЧЁМ НАМ КНИГИ ГОВОРЯТ?</vt:lpstr>
      <vt:lpstr>О ЧЁМ НАМ КНИГИ ГОВОРЯТ?</vt:lpstr>
      <vt:lpstr>О ЧЁМ НАМ КНИГИ ГОВОРЯТ?</vt:lpstr>
      <vt:lpstr>О ЧЁМ НАМ КНИГИ ГОВОРЯТ?</vt:lpstr>
      <vt:lpstr>О ЧЁМ НАМ КНИГИ ГОВОРЯТ?</vt:lpstr>
      <vt:lpstr>О ЧЁМ НАМ КНИГИ ГОВОРЯТ?</vt:lpstr>
      <vt:lpstr>О ЧЁМ НАМ КНИГИ ГОВОРЯТ?</vt:lpstr>
      <vt:lpstr>О ЧЁМ НАМ КНИГИ ГОВОРЯТ?</vt:lpstr>
      <vt:lpstr>О ЧЁМ НАМ КНИГИ ГОВОРЯТ?</vt:lpstr>
      <vt:lpstr>О ЧЁМ НАМ КНИГИ ГОВОРЯТ?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Крестики - нолики</dc:title>
  <dc:subject/>
  <dc:creator>Skif</dc:creator>
  <cp:keywords/>
  <dc:description/>
  <cp:lastModifiedBy>АНАСТАСИЯ</cp:lastModifiedBy>
  <cp:revision>5</cp:revision>
  <dcterms:created xsi:type="dcterms:W3CDTF">2011-03-30T10:16:46Z</dcterms:created>
  <dcterms:modified xsi:type="dcterms:W3CDTF">2020-03-27T19:34:34Z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TC010690751049</vt:lpwstr>
  </property>
</Properties>
</file>