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9" r:id="rId2"/>
    <p:sldId id="269" r:id="rId3"/>
    <p:sldId id="270" r:id="rId4"/>
    <p:sldId id="272" r:id="rId5"/>
    <p:sldId id="265" r:id="rId6"/>
    <p:sldId id="268" r:id="rId7"/>
    <p:sldId id="256" r:id="rId8"/>
    <p:sldId id="257" r:id="rId9"/>
    <p:sldId id="258" r:id="rId10"/>
    <p:sldId id="285" r:id="rId11"/>
    <p:sldId id="273" r:id="rId12"/>
    <p:sldId id="260" r:id="rId13"/>
    <p:sldId id="276" r:id="rId14"/>
    <p:sldId id="264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62" r:id="rId23"/>
    <p:sldId id="286" r:id="rId24"/>
    <p:sldId id="287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FFFF00"/>
    <a:srgbClr val="CC0099"/>
    <a:srgbClr val="663300"/>
    <a:srgbClr val="0066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43D2-D862-42DD-AB4D-6635C308C456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3783-40AD-4CE4-8945-DD9644EA2D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43D2-D862-42DD-AB4D-6635C308C456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3783-40AD-4CE4-8945-DD9644EA2D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43D2-D862-42DD-AB4D-6635C308C456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3783-40AD-4CE4-8945-DD9644EA2D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43D2-D862-42DD-AB4D-6635C308C456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3783-40AD-4CE4-8945-DD9644EA2D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43D2-D862-42DD-AB4D-6635C308C456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3783-40AD-4CE4-8945-DD9644EA2D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43D2-D862-42DD-AB4D-6635C308C456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3783-40AD-4CE4-8945-DD9644EA2D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43D2-D862-42DD-AB4D-6635C308C456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3783-40AD-4CE4-8945-DD9644EA2D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43D2-D862-42DD-AB4D-6635C308C456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3783-40AD-4CE4-8945-DD9644EA2D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43D2-D862-42DD-AB4D-6635C308C456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3783-40AD-4CE4-8945-DD9644EA2D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43D2-D862-42DD-AB4D-6635C308C456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3783-40AD-4CE4-8945-DD9644EA2D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43D2-D862-42DD-AB4D-6635C308C456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3783-40AD-4CE4-8945-DD9644EA2D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8D43D2-D862-42DD-AB4D-6635C308C456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FC3783-40AD-4CE4-8945-DD9644EA2DD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12" Type="http://schemas.openxmlformats.org/officeDocument/2006/relationships/image" Target="../media/image21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11" Type="http://schemas.openxmlformats.org/officeDocument/2006/relationships/image" Target="../media/image20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gif"/><Relationship Id="rId13" Type="http://schemas.openxmlformats.org/officeDocument/2006/relationships/image" Target="../media/image44.png"/><Relationship Id="rId3" Type="http://schemas.openxmlformats.org/officeDocument/2006/relationships/image" Target="../media/image34.gif"/><Relationship Id="rId7" Type="http://schemas.openxmlformats.org/officeDocument/2006/relationships/image" Target="../media/image38.gif"/><Relationship Id="rId12" Type="http://schemas.openxmlformats.org/officeDocument/2006/relationships/image" Target="../media/image43.gif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6" Type="http://schemas.openxmlformats.org/officeDocument/2006/relationships/image" Target="../media/image37.gif"/><Relationship Id="rId11" Type="http://schemas.openxmlformats.org/officeDocument/2006/relationships/image" Target="../media/image42.gif"/><Relationship Id="rId5" Type="http://schemas.openxmlformats.org/officeDocument/2006/relationships/image" Target="../media/image36.gif"/><Relationship Id="rId10" Type="http://schemas.openxmlformats.org/officeDocument/2006/relationships/image" Target="../media/image41.gif"/><Relationship Id="rId4" Type="http://schemas.openxmlformats.org/officeDocument/2006/relationships/image" Target="../media/image35.jpeg"/><Relationship Id="rId9" Type="http://schemas.openxmlformats.org/officeDocument/2006/relationships/image" Target="../media/image40.gi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714356"/>
            <a:ext cx="7772400" cy="1470025"/>
          </a:xfrm>
        </p:spPr>
        <p:txBody>
          <a:bodyPr/>
          <a:lstStyle/>
          <a:p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Квадрат и ку</a:t>
            </a:r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б</a:t>
            </a: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00298" y="4429132"/>
            <a:ext cx="6400800" cy="1752600"/>
          </a:xfrm>
        </p:spPr>
        <p:txBody>
          <a:bodyPr>
            <a:normAutofit fontScale="85000" lnSpcReduction="10000"/>
          </a:bodyPr>
          <a:lstStyle/>
          <a:p>
            <a:pPr algn="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Учитель математики и информатики МКОУ «Верхнечеренская СОШ» Клетского района Волгоградской области Мараховская Ангелина Ивановна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428604"/>
            <a:ext cx="91440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Цели: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Познакомиться с «квадратом» и «кубом»;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Рассмотреть грани, ребра и вершины куба;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Научиться изображать куб;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Научиться находить объем куба.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7"/>
          <p:cNvSpPr>
            <a:spLocks noChangeArrowheads="1"/>
          </p:cNvSpPr>
          <p:nvPr/>
        </p:nvSpPr>
        <p:spPr bwMode="auto">
          <a:xfrm>
            <a:off x="428596" y="785818"/>
            <a:ext cx="2214578" cy="1928826"/>
          </a:xfrm>
          <a:custGeom>
            <a:avLst/>
            <a:gdLst>
              <a:gd name="T0" fmla="*/ 0 w 21600"/>
              <a:gd name="T1" fmla="*/ 962246 h 21893"/>
              <a:gd name="T2" fmla="*/ 936625 w 21600"/>
              <a:gd name="T3" fmla="*/ 962246 h 21893"/>
              <a:gd name="T4" fmla="*/ 936625 w 21600"/>
              <a:gd name="T5" fmla="*/ 1924405 h 21893"/>
              <a:gd name="T6" fmla="*/ 936625 w 21600"/>
              <a:gd name="T7" fmla="*/ 975080 h 21893"/>
              <a:gd name="T8" fmla="*/ 1873250 w 21600"/>
              <a:gd name="T9" fmla="*/ 962246 h 21893"/>
              <a:gd name="T10" fmla="*/ 936625 w 21600"/>
              <a:gd name="T11" fmla="*/ 962246 h 21893"/>
              <a:gd name="T12" fmla="*/ 936625 w 21600"/>
              <a:gd name="T13" fmla="*/ 0 h 21893"/>
              <a:gd name="T14" fmla="*/ 936625 w 21600"/>
              <a:gd name="T15" fmla="*/ 949325 h 2189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1600"/>
              <a:gd name="T25" fmla="*/ 0 h 21893"/>
              <a:gd name="T26" fmla="*/ 21600 w 21600"/>
              <a:gd name="T27" fmla="*/ 21893 h 21893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893">
                <a:moveTo>
                  <a:pt x="0" y="0"/>
                </a:moveTo>
                <a:lnTo>
                  <a:pt x="0" y="21893"/>
                </a:lnTo>
                <a:lnTo>
                  <a:pt x="21600" y="21893"/>
                </a:lnTo>
                <a:lnTo>
                  <a:pt x="21600" y="0"/>
                </a:lnTo>
                <a:close/>
                <a:moveTo>
                  <a:pt x="10800" y="10800"/>
                </a:moveTo>
                <a:lnTo>
                  <a:pt x="10800" y="11093"/>
                </a:lnTo>
                <a:lnTo>
                  <a:pt x="10800" y="10800"/>
                </a:lnTo>
                <a:close/>
              </a:path>
            </a:pathLst>
          </a:custGeom>
          <a:blipFill>
            <a:blip r:embed="rId2" cstate="print"/>
            <a:tile tx="0" ty="0" sx="100000" sy="100000" flip="none" algn="tl"/>
          </a:blipFill>
          <a:ln w="9525">
            <a:round/>
            <a:headEnd/>
            <a:tailEnd/>
          </a:ln>
          <a:scene3d>
            <a:camera prst="legacyPerspectiveFront"/>
            <a:lightRig rig="legacyFlat2" dir="t"/>
          </a:scene3d>
          <a:sp3d extrusionH="8874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>
            <a:flatTx/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071538" y="0"/>
            <a:ext cx="5261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а</a:t>
            </a:r>
            <a:endParaRPr lang="ru-RU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86050" y="1357322"/>
            <a:ext cx="5261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а</a:t>
            </a:r>
            <a:endParaRPr lang="ru-RU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643306" y="1071570"/>
            <a:ext cx="1790875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S = </a:t>
            </a:r>
            <a:endParaRPr lang="ru-RU" sz="8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929190" y="1000132"/>
            <a:ext cx="1214446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8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а</a:t>
            </a:r>
            <a:r>
              <a:rPr lang="ru-RU" sz="88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endParaRPr lang="ru-RU" sz="88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643702" y="1000132"/>
            <a:ext cx="742511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8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а</a:t>
            </a:r>
            <a:endParaRPr lang="ru-RU" sz="88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715272" y="1000132"/>
            <a:ext cx="742511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8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а</a:t>
            </a:r>
            <a:endParaRPr lang="ru-RU" sz="88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715008" y="928694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2</a:t>
            </a:r>
            <a:endParaRPr lang="ru-RU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215074" y="1357322"/>
            <a:ext cx="5293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=</a:t>
            </a:r>
            <a:endParaRPr lang="ru-RU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358082" y="1143008"/>
            <a:ext cx="3690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.</a:t>
            </a:r>
            <a:endParaRPr lang="ru-RU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71472" y="3500438"/>
            <a:ext cx="2048959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м</a:t>
            </a:r>
            <a:r>
              <a:rPr lang="ru-RU" sz="88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м </a:t>
            </a:r>
            <a:endParaRPr lang="ru-RU" sz="88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285984" y="3429000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2</a:t>
            </a:r>
            <a:endParaRPr lang="ru-RU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000364" y="3571876"/>
            <a:ext cx="1462260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8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см</a:t>
            </a:r>
            <a:endParaRPr lang="ru-RU" sz="88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500562" y="3429000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2</a:t>
            </a:r>
            <a:endParaRPr lang="ru-RU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143768" y="3500438"/>
            <a:ext cx="98937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8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м</a:t>
            </a:r>
            <a:endParaRPr lang="ru-RU" sz="88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8001024" y="3214686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2</a:t>
            </a:r>
            <a:endParaRPr lang="ru-RU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072066" y="3643314"/>
            <a:ext cx="1646606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8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дм</a:t>
            </a:r>
            <a:endParaRPr lang="ru-RU" sz="88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572264" y="3500438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2</a:t>
            </a:r>
            <a:endParaRPr lang="ru-RU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12" grpId="0"/>
      <p:bldP spid="15" grpId="0"/>
      <p:bldP spid="16" grpId="0"/>
      <p:bldP spid="17" grpId="0"/>
      <p:bldP spid="22" grpId="0"/>
      <p:bldP spid="23" grpId="0"/>
      <p:bldP spid="24" grpId="0"/>
      <p:bldP spid="18" grpId="0"/>
      <p:bldP spid="19" grpId="0"/>
      <p:bldP spid="21" grpId="0"/>
      <p:bldP spid="25" grpId="0"/>
      <p:bldP spid="27" grpId="0"/>
      <p:bldP spid="28" grpId="0"/>
      <p:bldP spid="29" grpId="0"/>
      <p:bldP spid="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Куб 4"/>
          <p:cNvSpPr/>
          <p:nvPr/>
        </p:nvSpPr>
        <p:spPr>
          <a:xfrm>
            <a:off x="0" y="0"/>
            <a:ext cx="3000364" cy="2571744"/>
          </a:xfrm>
          <a:prstGeom prst="cube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928662" y="1643050"/>
            <a:ext cx="5261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а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71736" y="1928802"/>
            <a:ext cx="52610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а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357422" y="785794"/>
            <a:ext cx="5261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а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472267" y="357166"/>
            <a:ext cx="1669047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V= </a:t>
            </a:r>
            <a:endParaRPr lang="ru-RU" sz="8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186515" y="1428736"/>
            <a:ext cx="21480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объём</a:t>
            </a:r>
            <a:endParaRPr lang="ru-RU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401489" y="357166"/>
            <a:ext cx="742511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8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а</a:t>
            </a:r>
            <a:endParaRPr lang="ru-RU" sz="88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686713" y="357166"/>
            <a:ext cx="1214446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8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а</a:t>
            </a:r>
            <a:r>
              <a:rPr lang="ru-RU" sz="88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endParaRPr lang="ru-RU" sz="88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401225" y="357166"/>
            <a:ext cx="742511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8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а</a:t>
            </a:r>
            <a:endParaRPr lang="ru-RU" sz="88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472795" y="357166"/>
            <a:ext cx="742511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8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а</a:t>
            </a:r>
            <a:endParaRPr lang="ru-RU" sz="88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472531" y="285728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3</a:t>
            </a:r>
            <a:endParaRPr lang="ru-RU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829721" y="714356"/>
            <a:ext cx="5293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=</a:t>
            </a:r>
            <a:endParaRPr lang="ru-RU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7115605" y="500042"/>
            <a:ext cx="3690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.</a:t>
            </a:r>
            <a:endParaRPr lang="ru-RU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8115737" y="571480"/>
            <a:ext cx="3690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.</a:t>
            </a:r>
            <a:endParaRPr lang="ru-RU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71472" y="4357694"/>
            <a:ext cx="2048959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м</a:t>
            </a:r>
            <a:r>
              <a:rPr lang="ru-RU" sz="88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м </a:t>
            </a:r>
            <a:endParaRPr lang="ru-RU" sz="88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285984" y="4286256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3</a:t>
            </a:r>
            <a:endParaRPr lang="ru-RU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000364" y="4429132"/>
            <a:ext cx="1462260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8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см</a:t>
            </a:r>
            <a:endParaRPr lang="ru-RU" sz="88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500562" y="4286256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3</a:t>
            </a:r>
            <a:endParaRPr lang="ru-RU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7143768" y="4357694"/>
            <a:ext cx="98937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8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м</a:t>
            </a:r>
            <a:endParaRPr lang="ru-RU" sz="88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5072066" y="4500570"/>
            <a:ext cx="1646606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8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дм</a:t>
            </a:r>
            <a:endParaRPr lang="ru-RU" sz="88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572264" y="4357694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3</a:t>
            </a:r>
            <a:endParaRPr lang="ru-RU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929586" y="4143380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3</a:t>
            </a:r>
            <a:endParaRPr lang="ru-RU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10" grpId="0"/>
      <p:bldP spid="11" grpId="0"/>
      <p:bldP spid="13" grpId="0"/>
      <p:bldP spid="14" grpId="0"/>
      <p:bldP spid="18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23" grpId="0"/>
      <p:bldP spid="24" grpId="0"/>
      <p:bldP spid="32" grpId="0"/>
      <p:bldP spid="33" grpId="0"/>
      <p:bldP spid="34" grpId="0"/>
      <p:bldP spid="35" grpId="0"/>
      <p:bldP spid="36" grpId="0"/>
      <p:bldP spid="3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Ангелина\Рабочий стол\201304A0\0304201357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9" name="Picture 5" descr="C:\Documents and Settings\Ангелина\Рабочий стол\201304A0\0304201357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500298" y="4500570"/>
            <a:ext cx="59182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00298" y="1357298"/>
            <a:ext cx="59182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D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72198" y="1643050"/>
            <a:ext cx="59182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C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15074" y="4357694"/>
            <a:ext cx="56137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B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14810" y="4071942"/>
            <a:ext cx="10518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5 см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71670" y="2928934"/>
            <a:ext cx="10518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5 см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71934" y="1214422"/>
            <a:ext cx="10518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5 см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215074" y="3071810"/>
            <a:ext cx="10518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5 см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 descr="C:\Documents and Settings\Ангелина\Рабочий стол\201304A0\0304201358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4786314" y="3786190"/>
            <a:ext cx="79541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D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1" name="Picture 7" descr="C:\Documents and Settings\Ангелина\Рабочий стол\201304A0\0304201358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4429124" y="3571876"/>
            <a:ext cx="79541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D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2" name="Picture 8" descr="C:\Documents and Settings\Ангелина\Рабочий стол\201304A0\03042013590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" name="TextBox 19"/>
          <p:cNvSpPr txBox="1"/>
          <p:nvPr/>
        </p:nvSpPr>
        <p:spPr>
          <a:xfrm>
            <a:off x="4429124" y="3500438"/>
            <a:ext cx="79541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D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3" name="Picture 9" descr="C:\Documents and Settings\Ангелина\Рабочий стол\201304A0\0304201359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2" name="TextBox 21"/>
          <p:cNvSpPr txBox="1"/>
          <p:nvPr/>
        </p:nvSpPr>
        <p:spPr>
          <a:xfrm>
            <a:off x="3786182" y="3500438"/>
            <a:ext cx="79541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D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4" name="Picture 10" descr="C:\Documents and Settings\Ангелина\Рабочий стол\201304A0\03042013592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4" name="TextBox 23"/>
          <p:cNvSpPr txBox="1"/>
          <p:nvPr/>
        </p:nvSpPr>
        <p:spPr>
          <a:xfrm>
            <a:off x="3143240" y="4357694"/>
            <a:ext cx="79541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D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5" name="Picture 11" descr="C:\Documents and Settings\Ангелина\Рабочий стол\201304A0\03042013593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36" name="Picture 12" descr="C:\Documents and Settings\Ангелина\Рабочий стол\201304A0\03042013581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cxnSp>
        <p:nvCxnSpPr>
          <p:cNvPr id="28" name="Прямая соединительная линия 27"/>
          <p:cNvCxnSpPr/>
          <p:nvPr/>
        </p:nvCxnSpPr>
        <p:spPr>
          <a:xfrm rot="10800000">
            <a:off x="0" y="3857628"/>
            <a:ext cx="4286248" cy="14287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rot="5400000">
            <a:off x="2857500" y="5429252"/>
            <a:ext cx="2857496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rot="10800000" flipV="1">
            <a:off x="4286248" y="1500174"/>
            <a:ext cx="2714644" cy="257176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4500562" y="3857628"/>
            <a:ext cx="79541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C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7" name="Picture 13" descr="C:\Documents and Settings\Ангелина\Рабочий стол\201304A0\03042013595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-1" y="0"/>
            <a:ext cx="9143999" cy="6858000"/>
          </a:xfrm>
          <a:prstGeom prst="rect">
            <a:avLst/>
          </a:prstGeom>
          <a:noFill/>
        </p:spPr>
      </p:pic>
      <p:sp>
        <p:nvSpPr>
          <p:cNvPr id="41" name="TextBox 40"/>
          <p:cNvSpPr txBox="1"/>
          <p:nvPr/>
        </p:nvSpPr>
        <p:spPr>
          <a:xfrm>
            <a:off x="6786578" y="3714752"/>
            <a:ext cx="7409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C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643042" y="3714752"/>
            <a:ext cx="7409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D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8143900" y="1214422"/>
            <a:ext cx="7409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714744" y="1285860"/>
            <a:ext cx="91082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" name="Picture 14" descr="C:\Documents and Settings\Ангелина\Рабочий стол\201304A0\03042013597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-6" y="-2"/>
            <a:ext cx="9144005" cy="6858001"/>
          </a:xfrm>
          <a:prstGeom prst="rect">
            <a:avLst/>
          </a:prstGeom>
          <a:noFill/>
        </p:spPr>
      </p:pic>
      <p:sp>
        <p:nvSpPr>
          <p:cNvPr id="37" name="TextBox 36"/>
          <p:cNvSpPr txBox="1"/>
          <p:nvPr/>
        </p:nvSpPr>
        <p:spPr>
          <a:xfrm>
            <a:off x="3286116" y="285728"/>
            <a:ext cx="91082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000892" y="214290"/>
            <a:ext cx="7409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215206" y="3857628"/>
            <a:ext cx="69762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715008" y="5429264"/>
            <a:ext cx="69762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B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214546" y="5214950"/>
            <a:ext cx="7409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857884" y="2143116"/>
            <a:ext cx="7409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C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928794" y="2143116"/>
            <a:ext cx="7409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D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 rot="16200000" flipH="1">
            <a:off x="5607851" y="2821777"/>
            <a:ext cx="3000396" cy="7143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4000496" y="4357694"/>
            <a:ext cx="3143272" cy="1588"/>
          </a:xfrm>
          <a:prstGeom prst="line">
            <a:avLst/>
          </a:prstGeom>
          <a:ln w="57150">
            <a:solidFill>
              <a:schemeClr val="tx1"/>
            </a:solidFill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rot="5400000" flipH="1" flipV="1">
            <a:off x="2464579" y="2893215"/>
            <a:ext cx="3071834" cy="1588"/>
          </a:xfrm>
          <a:prstGeom prst="line">
            <a:avLst/>
          </a:prstGeom>
          <a:ln w="57150">
            <a:solidFill>
              <a:schemeClr val="tx1"/>
            </a:solidFill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 rot="10800000" flipV="1">
            <a:off x="2714612" y="4357694"/>
            <a:ext cx="1285884" cy="1214446"/>
          </a:xfrm>
          <a:prstGeom prst="line">
            <a:avLst/>
          </a:prstGeom>
          <a:ln w="57150">
            <a:solidFill>
              <a:schemeClr val="tx1"/>
            </a:solidFill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3143240" y="3571876"/>
            <a:ext cx="78258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16" grpId="0"/>
      <p:bldP spid="18" grpId="0"/>
      <p:bldP spid="20" grpId="0"/>
      <p:bldP spid="22" grpId="0"/>
      <p:bldP spid="24" grpId="0"/>
      <p:bldP spid="38" grpId="0"/>
      <p:bldP spid="41" grpId="0"/>
      <p:bldP spid="42" grpId="0"/>
      <p:bldP spid="43" grpId="0"/>
      <p:bldP spid="44" grpId="0"/>
      <p:bldP spid="37" grpId="0"/>
      <p:bldP spid="39" grpId="0"/>
      <p:bldP spid="40" grpId="0"/>
      <p:bldP spid="45" grpId="0"/>
      <p:bldP spid="46" grpId="0"/>
      <p:bldP spid="47" grpId="0"/>
      <p:bldP spid="48" grpId="0"/>
      <p:bldP spid="6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8800" b="1" dirty="0"/>
              <a:t>Куб</a:t>
            </a:r>
          </a:p>
        </p:txBody>
      </p:sp>
      <p:grpSp>
        <p:nvGrpSpPr>
          <p:cNvPr id="2" name="Group 31"/>
          <p:cNvGrpSpPr>
            <a:grpSpLocks/>
          </p:cNvGrpSpPr>
          <p:nvPr/>
        </p:nvGrpSpPr>
        <p:grpSpPr bwMode="auto">
          <a:xfrm>
            <a:off x="1785918" y="1643050"/>
            <a:ext cx="5429288" cy="4714908"/>
            <a:chOff x="3216" y="1056"/>
            <a:chExt cx="1680" cy="1488"/>
          </a:xfrm>
        </p:grpSpPr>
        <p:sp>
          <p:nvSpPr>
            <p:cNvPr id="14342" name="Rectangle 6"/>
            <p:cNvSpPr>
              <a:spLocks noChangeArrowheads="1"/>
            </p:cNvSpPr>
            <p:nvPr/>
          </p:nvSpPr>
          <p:spPr bwMode="auto">
            <a:xfrm>
              <a:off x="3216" y="1440"/>
              <a:ext cx="1152" cy="1104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43" name="Line 7"/>
            <p:cNvSpPr>
              <a:spLocks noChangeShapeType="1"/>
            </p:cNvSpPr>
            <p:nvPr/>
          </p:nvSpPr>
          <p:spPr bwMode="auto">
            <a:xfrm flipV="1">
              <a:off x="3216" y="2160"/>
              <a:ext cx="528" cy="38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4344" name="Line 8"/>
            <p:cNvSpPr>
              <a:spLocks noChangeShapeType="1"/>
            </p:cNvSpPr>
            <p:nvPr/>
          </p:nvSpPr>
          <p:spPr bwMode="auto">
            <a:xfrm flipV="1">
              <a:off x="3216" y="1056"/>
              <a:ext cx="528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4345" name="Line 9"/>
            <p:cNvSpPr>
              <a:spLocks noChangeShapeType="1"/>
            </p:cNvSpPr>
            <p:nvPr/>
          </p:nvSpPr>
          <p:spPr bwMode="auto">
            <a:xfrm flipV="1">
              <a:off x="4368" y="1056"/>
              <a:ext cx="528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4346" name="Line 10"/>
            <p:cNvSpPr>
              <a:spLocks noChangeShapeType="1"/>
            </p:cNvSpPr>
            <p:nvPr/>
          </p:nvSpPr>
          <p:spPr bwMode="auto">
            <a:xfrm flipV="1">
              <a:off x="4368" y="2160"/>
              <a:ext cx="528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4347" name="Line 11"/>
            <p:cNvSpPr>
              <a:spLocks noChangeShapeType="1"/>
            </p:cNvSpPr>
            <p:nvPr/>
          </p:nvSpPr>
          <p:spPr bwMode="auto">
            <a:xfrm>
              <a:off x="4896" y="1056"/>
              <a:ext cx="0" cy="110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4348" name="Line 12"/>
            <p:cNvSpPr>
              <a:spLocks noChangeShapeType="1"/>
            </p:cNvSpPr>
            <p:nvPr/>
          </p:nvSpPr>
          <p:spPr bwMode="auto">
            <a:xfrm>
              <a:off x="3744" y="1056"/>
              <a:ext cx="0" cy="110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4349" name="Line 13"/>
            <p:cNvSpPr>
              <a:spLocks noChangeShapeType="1"/>
            </p:cNvSpPr>
            <p:nvPr/>
          </p:nvSpPr>
          <p:spPr bwMode="auto">
            <a:xfrm>
              <a:off x="3744" y="2160"/>
              <a:ext cx="115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4350" name="Line 14"/>
            <p:cNvSpPr>
              <a:spLocks noChangeShapeType="1"/>
            </p:cNvSpPr>
            <p:nvPr/>
          </p:nvSpPr>
          <p:spPr bwMode="auto">
            <a:xfrm>
              <a:off x="3744" y="1056"/>
              <a:ext cx="115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data:image/jpeg;base64,/9j/4AAQSkZJRgABAQAAAQABAAD/2wCEAAkGBhQSEBQUEhQVFRQVGBQUFRQXFxcXFBUUFBUVFBQUFRUaHSYeFxkjGRQUHy8gJCcpLCwsFR4xNTAqNSYrLCkBCQoKDgwOFA8PFCkcFBgpKSkpKSkpKSkpKSkpKSkpLCkpKSkpKSkpKSkpKSkpKSkpKSkpKSkpKSkpKS4pKSksKf/AABEIAMIBAwMBIgACEQEDEQH/xAAbAAABBQEBAAAAAAAAAAAAAAAEAAECAwUGB//EAD8QAAIBAwIEBAIIBAUEAgMAAAECAwAEERIhBTFBURMiYXEGgRQyQlKRobHwI8HR4QdicoKSJDOy8RXCQ1Nj/8QAFwEBAQEBAAAAAAAAAAAAAAAAAAECA//EABkRAQEBAAMAAAAAAAAAAAAAAAABEQIhYf/aAAwDAQACEQMRAD8A8SpqalQPTUs01AqalTUD01KlQPSpqegcVIVEU4oJVKo09A9KlSAoFTUQ1kwA1ArnlnrVTRkc6CNNSp6BqelSoGpU9KgalSpqBUqalQPSqOaegelTZpZoHzT01KgjTUqagelTU9A1NT0qBqVPSoGp6VLFA4qQpgKkBQOBT4q2zsnldY4kZ3Y4VVBLE+gFelfD/wDhlHA6C/zNctgx8PhOX97iQbRr33+dBx/wr8EXXEHxAnkH15W8sSe7dT6DJrtJfg2Gx1ICJZ418Sec7pAnovRzyA5nNdrxXjUkDR2NosbXrjCQxDFtZIebt95wN8n39zT/AIckeBAZB4Ct9JunbeW7mXfzfdQHHOivJr/hTZZpFIKCBnB+yJ3wqn1CYPuazbnhOnOdtLGN88lf7Or/ACsCN+hrtbl/pPC+M3g+1cKEPZIWQL+TCte64HFiO/mkRba5t4UmRx9eVwBGV7Hfn6UHk03BFYkDKONyh7dx3HqKyriwdOmR3Fel8T4PDFMtlOHTIzaXZILEk/UyAMYJAwf5isS84a0cvg3YMcjf9udR5JQO/TPv+VVHDU9dFf8Aw44bDJt0kXYf7geRrGnsGUkc8bHHMVANTU5FNQKmp6Y0DU1KlQNSpUqB6VNSoJUqjT0EvCpeFV+KbFBT4VP4Bq7FSVTQUC3NL6MaMCU/h+lQBfRTTizatKO3zyFErZGgyBw5qmOFPWzHZ5PKtzgfwrLcyBIkLn05Ad2PID3po5FOAyHlXU8C/wAKppUE1xIttbdZX5t6Rpzc16Xwv4XsuH4+kOLi65rAitLpPpEu7e7YFWXnGZZJ0Gq3tJGISN7p1mugWOkCG0jJWLcjc796B/hHhy2Ol7eCO1tB/wB28vDpuJx//NdvDXrvgelavGb2OxtZLy1gEkc4Ly3MAHjIrY0ShX2dRnPMDltXOScE8SUlrG/4nMhI8S8Zbe1DAkEojEAr8iK6TgQ4k8gRpeGwRIADaQoZmWPlg4ZQudxnl6GqOU/w/wCNWSQ3P0OWWXiE+o+NcQyZ1H6oJjD4A5nuR+Ho/DZZWsUS7x9IeNo3ERwz81LRl9OCV83pWZxOG7gugIpoYrTGpIIYU+kMwHmDKx3jBxkoNXmAAH1qvbEzgXcjxHKSIF8VI1kAUI8UxRGjLBiDE+cksN9LUAlt8D2g4TJYQSFEuBIys7JI+oFSzDBAcAqOXIdaH+H+FW68IjteItBIsMbyt51dGt1kfwrlSpyEKkYO3auztuFQpukaDzPICADhpd5GX7urJzjnk1Oe0j0EGNGGkLp0rggbqmCMYz8hQedf4h8HtZOH+GVmkMIjMZgXxriEFSUkdSQwRlUglsZ9xmsniVzKODRXNnibESsxm3l0KCJGwpwXVgcj0PPG/or/AAmj62k+u8gn8oAUSqumNnUAeNpwpAk1DKjbasHikEyZtJpGKTkIkx8PW3iyfxdbu0aZYal8KJGZdYIJ2FUeV2XDrhoVkeaI3cuHEUr6QkR8yhY1+03PONht3rI4nwaUEmW0IPV4GDb99Iwfxr2fjHACgluI7SKS5+yq6FZlDaVHisPLhMH8t9q4u9W7OddlcIf8tzAw/wCLbYoPLpolzgnPo40OPx51QeHdj+NdnxmxkbnFOncN9GdffBbb5YFcxd2ZQ8sd9gv/AIuRQAf/ABrelMeHN6UUtwe+R+f6CrUdScZrIzGsjVZtjW99EU8jQ8tj60GMYTS8Oj3tfWqjbmqBfCNLw6vMRqJU0FXhGlVmDSoLGQ0yoaIamxRFKxmrFQ1YBVqJQKO2aiY7FqnChrRt0NDQqcNc9MUfBwpqMhDdqOtwR0qYmsmOURsR9YjY7EgH+ddt8PvILcgMVDbtglSw9SuCBXnHEeJmC6fI2LEn0yAR7869U+CuKW15CFEhRhgEqBse0ikZHuCPeq0CIABAK6WydIdcN6lFmt9X+4tRVnDIijwFnQNvi2/+Itic8/OZZJPnmt3i/wAOzoA6uJk/yT6CRtsEuxPCx/3pmsEraQzD6fGIoycEXnCrf6xGAVurdfC2Pcb+lBs8UmmvI0in4X46qBhn4hAkhwNy3hEAk43HKruDQX9uBFY8NsbWInLE3Jk35an0KGY9OvvVdv8AB9hctmCLhNxGcZ8JDG49jG7j8hWhKLXgqMbawuGMukyi1jklXyA4JZjgAam2Heg0ONxyCKBrko7LJmQxxkRBCCTqEgkAAx9Zio9uVdIrhlyMFWGdt1II6dCCK5eH4Zt5Lfw01Aq5kJcRTXEM8umaQs8qyBZdLgHngMMHkawPhz45BBEU0c8ah3c65GkgijLZLiTM9xMxIwqoqADAOwyHoXiquwwOe2w9Tt+dIXYrjbP4oUK7XGtJlgS4nQKzCGNiRGpUZ0u2NWgZb3wKPuOPoocYkJjMYYLHITmXZSAF8wGd8Z043xWukbk3GI03kbQACSzbKAO7fVHfn+hrD+I+Mr4kKxNqkVvEKplm0KcEaI3DkEgjkw8pzyrPv/iF/OEjdQj+HI7gDQGA8OeMN/DmjzgkagRjlkYrmeLtCsIEt5Bbtvhlw4TfOu0jkJaBiPuEhcnAzhqmDofib4WtZ2ae4a8m+sViWWQgA76IoY8Y6D9T1rjI/h2JyC3BhDD1lmuwGA9ULH5gmlw74qtXiWyg4lcq5JEdw6KWYnlHrZRkE5xnBzgauQrP4zw20t5VjmS94ldsodUdmKAEkBiByXIO3m9aKH47wy1Vv+n+iGNiyoIrVrmUsoBdSQ5XI1LzxzG1YF/Y6MBl8PPISCGJ27aYIUaQ/iK6qdJ0jAuJIuHwk4S2tVBuJCTjTqUZLch5c/Kq4uHR26GRkECnfDHVcv6zSknT/pU/PpQcRNwl+ZBUf5sg/wDEkkfMj2oSWUJsAcdTzx71q/EXGg3lGVH3VHnx6k7J+BPoKxCgVRpzvhmDYLBTso5df/sKg1ba2GjOcc/1oOZ9+dakCHQN9t/1oaRE61KMt/nVLMa0pY0/vVDWw70AYc9acuO9WSQDvUfo9UQ1+tKn8GmoghlqOKsIpqoSrV8a1BBRcK1EXWyGtKG3NDW61pQNiiashjI70bHmoRzelEx5PSg4n4qty1wfZTjvtj+VdZ8JGOytJJJ5DrmVljVCQdkYqkQG4Yk/WGN9Puee+M0xKjcvLzHoW/rVUPBJHtfHEhBXeXC5cRADdcYzjH1dgeZO20rpxel8A+P7iOGMmKaaPw83DGML4ZAy5JLYlUDOdQU7E5NdNw3jEF0hawuliOPNFgTWpz9mW3JzED3jK/OuPv8A/EKObgudSCaVTblHIXH2ZJMZHk0ZPl6tgcqyviHivC5I/EtZgl1CirE6eJCz6FCqpJAByBjJ39+VSLXTcY4ZYxsG4lw42h+zf2LMbbP3sx4aMk9HQ1uQ8FvLJZHs7y4vwyKILaZ4yI2kHllmmcglANwAASa4fhH+J9xZsEugHRvqyqUdJB/qGI39dkI671097xkX5Se0vXtpo+S51Wr55iaE7gnYaj0HXaqyf4C4Q/DriYXnEIZLm7Oo2ytlvEzrMm5B1acjZQOWCcCsnh3E4+H8ceKW0gt1udfhXKGRmcyPkZLMVQMfKVVV0nHMb1d8T2qXqJHfp9EvVwLe7TLQSPnKiOYdCd9D4YZ8uTzAkhN2o4bxf+FeDe2uQMiXGMsj7AsQMFds4GwaqPQrji6C68LLrKIy4TJCSIWVS2xwWVgBvgjV2auMPxXcpxprNtLRSL4iE/WQeEWKqQcFdSNsfxpXPxZL9Du47dWW9slCN4wR5WjGC8uVADagC3UbDY5FZd3OJuJ8JuxyuIpFOx2IjckfLxCPlQa3D+PLNxWa38AaoV1GfVucBABp093xz6Vde2NyeLKfHcWywB5IcjTqyyIhU7eZstnsjDtXMcL4l9GHF78AFjcGCEHPmcMwUADmMspI7Iau4i9yY0sEfVe3Q8W8lJ2hjIAIOPqgLhAB2ON3FNFamDiXEZI4bK2NpHgST6CjltxqR4mXJJ2Gc7KWrooOPpNczW8ErHQgVpFjDLEQMACbcO2d9LAgknB5isxbJIrUQQv9HtFz4t1sJbhjswh7ZxjxPTCAgZrmOM/GccUYt7SPwbccyo8zHuzcyT15nuelUbE8kNgXcM13eNs074OnJ0hYwThdzjAPTc9K4jiHFJJ5CzNyyRucKF2aXHU58q/yoS64o2VI3GxGe/8A6zRNhKsr6iCDzO+zH7PzA/8AKgrjtpWBZT4Sk50jOtiTn+I4GxP4DsKlb2ZfEj7EghhjGog7H2GB8xWveXGEI6cu22NP6VhG+aSRcnYlfLyG7a//ABC/jQdBFFhB7VTLag1qLB5F9h+lBzRYrLLLksRQ0liByzWowqp6KxXtT3phBitKRapZKoD0+lKifDpURSVpYqTLTYqqmoouGhFouE0RpQrtRsMRoG2PetGGoyMjXHaio2NDItERUHOfHMGREf8AUM/8T/WguD8auIVUROpZ28NUKAklupPIKOu1afxun8BSOjfqp/pXLcEuX8dGTSWUMVD5Aydun61K6ca7ew4COHXkMs4FykoKmUoNEDgaidJzhdiM7aVyfQdB8W8QhmnhtNcIV2SWfUQNMUe+gHkGbC7ZzsOYNczcXF1eFLFvBVHUSyMoZiiq+2C3I5AAGOvao/BkFssj213bQiXURGX87Np2ZTqz93IIABycDlWW74M+POCW0dr40aJGxZFJQfwnO4bMY8vQ7gZFcxHYPbwpMDJGSqtG8bFom1HdNX1on9DqVsUZ8UWkJMj2iBIYmWNmjZgHnbOQik6Thc/V5/MUX8L8bRrb6NNsrZRXxhCsjHyH7jZ1gdCRtuK0y6Hh/wAR3NopF5GssB8viqA0TBsDEsJ5ZJAzgDO29dBAtlfwCPVmPI0ec6oJB9VopD5omH3W26YA2rhLeR4rOSGRi8XnhbV9a3mjI0FmH/4SfDOr7OodKfiMpW3N1bqV8RVdguBJHJka8HG651AqcjO+OhqOi4pbzwzxPIQ9xHlIZtOFvoCPNay74W4xuvRjy35B8PWNJbZYyTDDexyQMRj/AKa8WQadznUkquhHQjvVtz8XJCiCYa4JVyMqHQkaT5k6DBByuSM8uovkto7nEltKiMSpOs6o/rI7FWHmDFkRiDzOeWomgx+Fyfw7UaPEMZa88LrPe3TMbWM9lSICRjyC8+Yrbnnh4dE7Tt411P8AxJz/APsY8gfuwjOADz7HOBmcR+KIrNPCtfM26tOQOyghOgAWNBnkAi/WxmvOuIcQeVizMST5snJwPvt3Y9KA/wCKfiyW6fMjkL9lByX0x09+dYanSnl3J3Oeenly7VbBbsfqjAPU/Wz0JJ2GfXHOirK1DsGIx9dHXlnbSAvruQe2mgQ4e8gTQpxo1ZOwGo6QC3oMn5Vp2lqkbFdWT17DGBp99On8aouOJYXQpIAGFCjJA9O3zrPZdmZWIOdTq45Z5EDB70B3EL0HCjcbF/VeWPnyHvTpChIMeepbflv9X8R+C1n2kLM2lc5O5J5gffbttyHrWraaFbw1znYAkHDYG+k+lB1nhjSB2A/Sg5krUljoKQVGWVJHVEg2rQmSgpEqgNlqtlolhUcUA+j94pqJ001BmE1HVVjCoYoqSvREMtDAVdEN6DSt5q0beUdvzrKgAo+3ce340Zakcw/ZohZh3P41mq+/MflRCnP7FQD/ABThrVu4Kn88fzrztWKnIyCOR616JxeEm2l9FJ5dt/5VwLKOfTt+Xyo1HQ/D3xW0UrMVDtJ4aZLBAAgOMnGN8+nKukt7P6RP4skUHjtzJzJFFHG2gOVziWRiCo6AID0OfPkt8kaffHtscfIg49DXbfCt6IlVGZQxRFXfY6Xl5Hkfrr/yqVuVrcV+H1MYVtDqXQFfCWIAk6dYMRXB3HMN7HlWTFaLa4EoLLlldXw38CQqDqI2dVdVbUMEBjkKcA9RNKGUg9R+fMb+9NcwiVdLe4I5qe4zsfY7EHBBpErGtUNtcFJCGgnARXbdkZQQInP2gVJAJ54A6UNLxFbAPGys0ThpIB1wSA8bZ3wM5BPTPWsn4luZ0HhEjw9l0jGxXdRqPmwQMqc5GnHTNUcH+HXuyxeQqwCHL5LNqGUkIPTGQehxVRbwu4NzE1qxAcHxLfqurB/hgn7BUnA9W9Kb4NDJe6fMvlkBU5+yDlG7lT++VaPCvh2Jojp1LcxkqcuTodW1LhRjyEjIznZvSjuGXsU8ySSKUugHDDHlfAKkjuMA46+XG+Ko52XiIWVvEXICsMbY0gDJIPUnA+VVW/DEmmOgMFB1MpG4bAwueoUHGOhPWrBA8kzAKGXWoYkLgIo1NuR1JH4UTHcmHUilSx8zsud2JbUACSefM+g232obiBEMRRSCxBDNzwMYIHqe/rWB9Id9+XPHt0J7k7/rVl5damIPfJP+UDJP6/PFTghwP1/p8thUD2kecdNgfnjOTTzN5xzAAcFh/pJwO52zV8UW2Paq72QAYGRgYGOeXOMDscK3/KgDL/Z1FAT9Vd5GJ6ucjJ9OnpWlYSfxo0UhkG2rqWDAMfQ+b8CKBEMqDK4HZAM59zjznrv8q0uH2ixt0yTrx90bbD8t/ag7aZgaFkFUR34IppLnPbFRhVJihJh2oiQ0O0dFCyJVeKukFUZqh6VNqpUGYxqGakxqs0VINVqyUNViNQFwN361o28oA7VmRmjoHH7xURpxSLjn86IjlU/sUDFjnlqtDDHX8KIIvpAYnHdWH4g156BzrtL1/KedcU582Oo5VWothlIIYcwdx+R/KtyyukVxuCr5JXGRvjUcdtlb5NXOGbfbarIEbUMHB6E96K9LtbgAYGw7dP7UWLj97n/2a5Dh/EtPkY8sAduXL9cH5dN9q2u8kjPLB+Rz/Q1FX8V0uA3kJBVSGAI+sPDyOwkKfIt3oPiXES6xXUXldGEcqnbyuQGST2Ygg/5s1fxTS0LMRuqsVI2YHphum4FcxxXi7CWaPC6SzRHpqVs6c9yp5Hn03pEb9z/34poW0O+YXDLgLOgyscq5OzAFf9qEZq60vf8Aq9GCjEs5Q/ZYxurlW5EMApyPumsae+img8RZNE6qkhB21mLfG/M5BwRvvjka6C04lHMUIGiRMthhhtLqR5fvKcqcj061RzPE+OmPITfDYY9QOeAfUdaxZICgwHQg+bfBYasY8hBIJGD86Pntv+okYkMvNkG5OBsMdzVRV2Bdo1hU7tI2okn/ACqTuewx+FANbRe+5G55nm2T2HlG1Ho2Rt+P9KFYLp5EAMC2T5yrAgs3b27UakiKOYx0wfyAHP5UFqOACT02Pck45fiKqtYBIWLchkemo4Bwewxp/wBvrSW3JYuTpGxwegUc/f8AT35QtbtEXK/V+zn23ye+e/egJ4rMFC4Pmzt6ZGC3vgmgbGYambJz6/5iDz9goqh79mbOfTHceo9f0yam9wB08x/IevqefzoN2C7ovxcjYgfL+9c9Dc0fBc+tRGkJT1x8s70zNn0qlbgYzUi+f/dVEGWqJE60QT+81W9ECE+hp6kT7flSorLxUCamzVAmiolqQalTZoCEloy3l96zVNExGg1lmPr+H9quEnr+WP5UEjCrA373qMp3E+VI/pXJXKeY11MpyKw7yAUagAdz+zUwen4fyqBFL9KqjkutgW5jIz0IOxBHod8e9G8N4qc5+6pyDkpgdmHmG+OeayIpANjuD+96Vup1Ecx1HIkA8qDorjjgIBdl05yEQMdZU7amIHlB5gCle8NZ0DySodOXyqYyBlsas5PM8+9Z91eoyaWVlP2fL9U9APSq4JpJU8HIAXclsgsM5C98b0A01k6KhYYDIWB6HO4Ge/pWt8M3bG4RSxIAGAd9OYmzpz9Xpyq2/vZBE+tY2TGkAE7E7A4I5jY4qnhVr4dwhOQcYIYYORGwJU8mH7NA3EYUDamG+rp9r0Ppt+VBXN6XwTsF+oANlH3sfePT9mrru5AZtQyBkAe43P5gfM1TbQhnzvgdD3/ty+RoIwq48y4HTBGcns7Y5+n6UbagKodgibbgDB39fbG3rU7mTSpPz/ngVlNKWcajncZ7c8kem5AoCru5Z20rzVht94dz6D+dDiME4CkdieWfQcz8zU5frseROwccsdTz54oZ5+YUnfYsfrMO3oPSgdpdP1d2383QZ7dz61FKgBUgaAhJMUTBOaABq2NqDUWc9z+dFCTI5n9/OsuKSi45KIPX3/X+tP8Aj+/nQ6PVwP7xRESB3/M/1pqlj94/tT0RglqbNNqps0aIimJp80xoJA1Yj1RipqaAxG2FELJQUL+tFIT+wKiJNJt1/Kg5jRbR0JMKKDkWqStEMKrK1VUEfL1p4pCp/eKky1AjFAXHdebLZwOXUZ5k7VO5vBqVkJLDsDgjrmhIZcHb8P6Gr4Zxkk8z37dqApZXkIfAIU7JqHMdSf5fs6CcQywDBgT+HLoeR7Vgwz6GOncfmaJgnOsM2Qc7dgMHl61RGVdUhxyyB6YG5HzOKutiF65x+fy980LNcb+gOD7GqOW2o+w5/wBqgNubvOwxtty69t6q8Qc8Yx6cz+9/wqkqAN/kB1/t61FmJ50EpZy3t2qFKnoGpwKfFOFoEFq1Vp1Sp4oJLREbUMKtQ0QbG3rV6+4oSJqKQmiJEetKpa6VEc/qpCoAipCjSVPTUsUCxSpGlQWRtRAloPNWK1AXr9qZo8moKasz7URS0FUvDR4xVbrQ1nNHVbLRkgqhxRoKVpxJ3/vVpWoFKCQkwu3796UFwdQHOqSuKkrb/vFBNm8xP79KjnHv2/rUWamC0EqVLFOBQLFSC1ILUwtAypU9FOBSoHAp6iKlQOKsSoLVqiiCIlopUoeJaKT2NVEvD9vwpU29NURz+Keqyx702r1o0uFSxVKsasJIoJUxFQLntThz2oJYp1qOqmElAQpq7VQqy1ej0RMyY6VBmJqRcdetS0r+zQCsT+xVLN7/AIUW0yd/zqokHkaKHNQJq5hUCaKrqBq1jUDQNtThhSpwKBBhUztTaafegcPT+L6imAqRgoF4tS1VWYTToh5cqCYYd6sUVZFZnvVyWfrRFCpV6JVq2v7+dER2vqKJqES0Qi7VMWxx0qS2x7iqiBHrSpyuKVEctJVSU9KpXQTEKnLypUqiBwamh3pUqsUpTyqlqVKpROJt6OSlSrSU8A3NNKuxpUqiA5BvUKVKo0TVXSpUDilSpVRIUxpUqBzSBpUqC1atg60qVEq4ikopUqImtWH+dKlSAhaIUU1Kqi7FXRilSoyrYb0qVKiv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data:image/jpeg;base64,/9j/4AAQSkZJRgABAQAAAQABAAD/2wCEAAkGBhIOEBUODxQQDxASFA8UEA8QDw8QEA8OFBQWFBQQFRQYJyceGxokGRUSHzAgIycqLC0sFR8xNTAqNSYrLCkBCQoKDAwNDQwMDSkYFBgpKSkpKSkpKSkpKSkpKSkpKSkpKSkpKSkpKSkpKSkpKSkpKSkpKSkpKSkpKSkpKSkpKf/AABEIAOkA2QMBIgACEQEDEQH/xAAcAAEAAgMBAQEAAAAAAAAAAAAABgcDBQgEAQL/xABHEAABAgMBBw8KBQQDAQAAAAAAAQIDBBEFBxITITFR0QYiMjQ1QWFjcXODkZKysxQWFxhTYoGi0uEzQlKhsSRDgsEIcsIV/8QAFAEBAAAAAAAAAAAAAAAAAAAAAP/EABQRAQAAAAAAAAAAAAAAAAAAAAD/2gAMAwEAAhEDEQA/ALuiRUaYIs7eIrn3jGpjVXPoiJwrShgmY9HNT3m/yRe6IrnwYSI9WQ8M1YrkWqI1EW9VeC+p1ASmUtiHHRVhPgxETLeRb6nLRD9zNpthNv4joUNv6nRFalfihX1gq/8A+lDe2OsdME9Iqo9FRGU1qKqe9jRDdW6qOnISxImCajHYNyuo3CquPGuJFpQCUS9otitv4boT2r+ZsRXJ+yGObtqHAphXwYdcl/Fva8lUI7qdVGzUdYcTCw3Iy/cjtasZFXGipiVaUqayaZWfjviR8CqtYkO+eiIsFGpiaq719fKvKBPGTl8iObg3IuNFR6qipnRaH3yhfc7btBFdQtWQHtvlfDw0RYLr5US8WlacF9fL8SSYbh+f7AZvKFzM7btA8oX3O27QYcPw/P8AYYfh+f7AZvKFzM7btA8oXMztu0GHDcPz/YJGTP8AMugDN5QuZnadoHlC5mdt2ghMlMvhQFiXkdbQYqYd7mx33zcO3CqzFeOasO+VqNyImJKoYJ605tz0mGYdj0ZPthN8nV2E/qIWAhPaqa1HNTZLRaVWqAT3yhczO27QPKF9ztu0EasC0pqJHjJM0YxFejIdHpeoj1RjmxLxEc1WXq7Jy1/TkN/h+H5/sBm8oX3O27QPKF9ztu0GHDcPz/YYbh+ddAGbyhczO27QPKF9ztu0GHDcPz/YYdM/z/YDN5QuZnbdoHlC5mdt2gw4bh+f7DD8Pz/YDN5QuZnbdoHlC+523aDDhuH5/sMNw/P9gM3lC5mdt2g+pMZ0TlRa4+pDBh+H5/sY48ejFWu+3frvoBsUWp9PPKRKoegCIasrVdKQIsyxEc6Cx8RrXVvVcxFciLTexFNxbvs29Fa6XlXIuVFwyovzFpXS3f0MzzEbuKcugWXKXcpiClIUrJw0XLepFSv7n6mbu0zFbexJaUe3M5Iqp/JWQAs6Xu8TUJt7DlpRjU/K3Con8mObu4TEamFlZOJTJfJFdTrUrUAWjDu/TjUvWwJVETIiYZET9z9esFO+wluuN9RVgAtP1gp32Et1xvqHrBTvsJbrjfUVYALT9YKd9hLdcb6h6wU77CW6431FWAC0/WCnfYS3XG+oesFO+wluuN9RVgAtP1gp32Et1xvqHrBTvsJbrjfUVYALT9YKd9hLdcb6h6wU77CW6431FWAC0/WCnfYS3XG+oesFO+wluuN9RVgAtP1gp32Et1xvqHrBTvsJbrjfUVYALT9YKd9hLdcb6h6wU77CW6431FWAC0/WCnfYS3XG+o3GpO7FNWjNw5OLCgMZEv6uZhL5LxqvSlVplQpQlVzBaWpA6XwnAdVWY6qIe81lkLrUNmBXl0vaMzzMbuKcvnUF0vaMzzMbuKcvgAAAAAAAAAAAAAAAAAAAAAAAAAAAAAAlNzLdSB0vhuIsSm5lupA6Xw3AdTWPsUNoaux9ihtAK8ul7RmeZjdxTl86gul7RmeZjdxTl8AAAAAAAAAAAAAAAGwszU/Mza0loEaNl/DhvclUSqpVMWQDXgkdrXO7Rk4WHjy0RsPfc1YcS9TLVyMVVb8SOAAAAAAAAAAAAJTcy3UgdL4biLEpuZbqQOl8NwHU1j7FDaGrsfYobQCvLpe0ZnmY3cU5fOoLpe0ZnmY3cU5fAAAAAAAJZqYuYz1pMbGgsYyA5VRI0SI1rcVK61Ku3828T+yf+PjExzcy5+dkvDRiZf1vqq4vdTKBSh6pGy40w68gQ4kZ2LFDY5641olaZMZ0nZNyqy5XG2WbFcn55hzoy5aotF1nBiamJCUy8uyE28htZDalaNY1rGpVarRExZVVfiBztZFxW0piixGQ5Vq3uONES+ou/eNqtUzLRcZMrI/4+wW0WbmYkVdaqsgMbCb7zb918q72OichbYAi1kXMbMlKLDlmPcl7r46rGcqolK0drUrXeRE4CTwoTWNRjEaxqIiI1qI1qImRERMR+gAIbqluTWfP3z8H5NGd/el9bjx7KHsFy48SLiTGTIAc2arLkc9Z9YjW+VwE/uwWqrmpnfDyt+FU4SEHZREdVVy6RtKr3MwEdceHgUY5VzvbsXctK8IHMYJ3qmuOz8krnw2+VwW48JBSr733oWyryVThIKqUxLiA+AAAAABKbmW6kDpfDcRYlNzLdSB0vhuA6msfYobQ1dj7FDaAV5dL2jM8zG7inL51BdL2jM8zG7inL4AAAAABYWoq348rDZFgOvFoqOblZERqqiI9u+XDqZ1dwZ2kN9IMf9CrrYi+47fXFky8pRWpqJWXRP0ucnLv/wCzagdDgqvUzdGiS9IU1fRoWRH5YsNOVdkmTEpZkhaEOYhpFgvbEYuRzV399FzLwAegAAAAAAAAAwxZxjNk5EXNlXqQDMRnVRc5kbTq6NCRkZa0mINGRa53bz/8kU2Ua3E/I2vC7F+x4Y1oRH5XKiZm4kAo7VvcrmLKasZHsmJZFSsRqoyIyq3qX8NceVUSqVQhBeF1eIqWa+iql9Fgo7HskqrqL8URfgUeAAAAlNzLdSB0vhuIsSm5lupA6Xw3AdTWPsUNoaux9ihtAK8ul7RmeZjdxTl86gul7RmeZjdxTl8AAAAAAlOpZ9YTm5nr+6JoN0aHUm9Lx6b981fgqLoN8APdZFtxpN+EgPVirS+blY9E3nN38p4QBcOpjV3BnaQ30gzC4khqutiL7jt9eBcfKSY55RaY0xLvKmVFzk51J3Q4jHMl5lFjMVWsZESmEYqqjURa7JP35QLNBqI1tr+RqJwux/seGNOPfsnKqZsiAb2NPw2ZXJXMmNf2PFFtz9Dfi5f9IakAeiNPPflctMyYk/Y84AAAAQO7FGVJKG1Fojo7b5M9GPVP3KcLVu0xnJDlmV1qvjOVM7moxEXqc7rKqAAAASm5lupA6Xw3EWJTcy3UgdL4bgOprH2KG0NXY+xQ2gFeXS9ozPMxu4py+dQXS9ozPMxu4py+AAAAAASDUm5KxE36MWnAirX+U6yRkX1Kfiv/AOn/AKaSgAAAB6rL/Hhc7C76HlPVZf48LnYXfQC0gAAAAAAAAABVV2mOuFl4f5UZEcmLHfK5EXHyNQrUnt2OZV07DhrSjILVRcdVv3OVa9RAgAAAEpuZbqQOl8NxFiU3Mt1IHS+G4Dqax9ihtDV2PsUNoBXl0vaMzzMbuKcvnUF0vaMzzMbuKcvgAAAAAG31Mfj/AOLv9EsIbYC/1DP8u6pMgAAAGez4iNjQ3LkbEhqvIjkVTAfqHlTlT+QLaB9U+AAAAAAAAAUjdWmb+0nNpTBw4LMuXW39fnp8CHEkuiTGEtOYWlL1yM5UY1G1/YjYAAACU3Mt1IHS+G4ixKbmW6kDpfDcB1NY+xQ2hq7H2KG0Ary6XtGZ5mN3FOXzqC6XtGZ5mN3FOXwAAAAADPJTOCiNiY1vVRaItKpvoTaUm2xmI9i1RetFzLwkCPVZ9ovgOvmZF2TVyOQCcg88jPNjsv2/Fu+1cynoAH6h5U5U/k/J+oeVOVALbU+H1T4AAAAAAADw2rb0vJtvpiLDhYqo1zkv3In6WZV+CAULqvmsLPzL0SlY0VKVrkde/wCjUHqtSZSNHixW1RsSJEe1Fyo1zlcleHGeUAAABKbmW6kDpfDcRYlNzLdSB0vhuA6msfYobQ1dj7FDaAV5dL2jM8zG7inL51BdL2jM8zG7inL4AAAAAAAAGeTnXwXXzFou/voqZlQmFm2k2YbfJicmybvtXQQgyQJh0NyOYqtVN9P4An5+oeVOVP5NdZVqtmG5npsm/wDpOA2LMqcqfyBbanw+1PgAHx8RGornKjUTK5yoiJyqpELduoyctVsJVmoqYr2H+HXhiLi6q5eWgTA0Vuat5ORq2LFR0RP7MPXxK5lpiav/AGVCpbdujTk5rb/AQ8esgVZVK/mdlXFizcBGFUCdW7dbmY2tlkSVbXZJr4qpva5cSfBCEzEy+K5XxHOe92Nz3uVzlXhVTEAAAAAAASm5lupA6Xw3EWJTcy3UgdL4bgOprH2KG0NXY+xQ2gFeXS9ozPMxu4py+dQXS9ozPMxu4py+AAAAAAAAAAAH6hxFaqOaqoqY0VMqKS2yrabGbeuo2JTJkR/CmgiB9R1MaYl3lQDpGJaMKXgtiR4jITL1mue5GpWiYkrlITbt2CCxFZJsdGfjRIsRLyFyo3ZO+N6VbP2nFmHX8aI+K5EREV7lWiJkRMych5QNtbeqqanl/qIrnNTJDSjYacN6mKvCpqQAAAAAAAAAAAAEpuZbqQOl8NxFiU3Mt1IHS+G4Dqax9ihtDV2PsUNoBXl0vaMzzMbuKcvnUF0vaMzzMbuKcvgAAAAAAAAAAAAAAAAAAAAAAAAAAAAAAlNzLdSB0vhuIsSm5lupA6Xw3AdTWPsUNoaux9ihtAK8ul7RmeZjdxTl8621W2WkxBiQXVvYjXNdTEt65KLRSmZ+5fBYuswvxei/6Aq8FhejlnGdpNA9HLOM7SaAK9BYXo5ZxnaTQPRyzjO0mgCvQWF6OWcZ2k0D0cs4ztJoAr0FhejlnGdpNA9HLOM7SaAK9BYXo5ZxnaTQPRyzjO0mgCvQWF6OWcZ2k0D0cs4ztJoAr0FhejlnGdpNA9HLOM7SaAK9BYXo5ZxnaTQPRyzjO0mgCvQWF6OWcZ2k0D0cs4ztJoAr0FhejlnGdpNA9HLOM7SaAK9BYXo5ZxnaTQPRyzjO0mgCvSU3Mt1IHS+G43bLnDFXHhO0mgleo653Bl47JhuFwjL6lX1brmq1apTMqgXBY+xQ2h4LMh0RD3geSZlb41UewUdvEgU/KgRrzbbmHm23MSQARvzbbmHm23MSQARvzbbmHm23MSQARvzbbmHm23MSQARvzbbmHm23MSQARvzbbmHm23MSQARvzbbmHm23MSQARvzbbmHm23MSQARvzbbmHm23MSQARvzbbmHm23MSQARvzbbmHm23MSQARxNTjcx7ZWyEZvG2P0gH4hQ6GQAD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 descr="C:\Documents and Settings\Ангелина\Рабочий стол\работа\МАТЕМАТИКА\4 класс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357298"/>
            <a:ext cx="2466975" cy="1847850"/>
          </a:xfrm>
          <a:prstGeom prst="rect">
            <a:avLst/>
          </a:prstGeom>
          <a:noFill/>
        </p:spPr>
      </p:pic>
      <p:pic>
        <p:nvPicPr>
          <p:cNvPr id="1030" name="Picture 6" descr="C:\Documents and Settings\Ангелина\Рабочий стол\работа\МАТЕМАТИКА\4 класс\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8" y="1285860"/>
            <a:ext cx="2543175" cy="1800225"/>
          </a:xfrm>
          <a:prstGeom prst="rect">
            <a:avLst/>
          </a:prstGeom>
          <a:noFill/>
        </p:spPr>
      </p:pic>
      <p:pic>
        <p:nvPicPr>
          <p:cNvPr id="1031" name="Picture 7" descr="C:\Documents and Settings\Ангелина\Рабочий стол\работа\МАТЕМАТИКА\4 класс\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86578" y="4500570"/>
            <a:ext cx="2143125" cy="2143125"/>
          </a:xfrm>
          <a:prstGeom prst="rect">
            <a:avLst/>
          </a:prstGeom>
          <a:noFill/>
        </p:spPr>
      </p:pic>
      <p:pic>
        <p:nvPicPr>
          <p:cNvPr id="1032" name="Picture 8" descr="C:\Documents and Settings\Ангелина\Рабочий стол\работа\МАТЕМАТИКА\4 класс\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57554" y="4500570"/>
            <a:ext cx="2143125" cy="2143126"/>
          </a:xfrm>
          <a:prstGeom prst="rect">
            <a:avLst/>
          </a:prstGeom>
          <a:noFill/>
        </p:spPr>
      </p:pic>
      <p:pic>
        <p:nvPicPr>
          <p:cNvPr id="1034" name="Picture 10" descr="C:\Documents and Settings\Ангелина\Рабочий стол\работа\МАТЕМАТИКА\4 класс\6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4282" y="4500570"/>
            <a:ext cx="2200275" cy="2076450"/>
          </a:xfrm>
          <a:prstGeom prst="rect">
            <a:avLst/>
          </a:prstGeom>
          <a:noFill/>
        </p:spPr>
      </p:pic>
      <p:pic>
        <p:nvPicPr>
          <p:cNvPr id="1035" name="Picture 11" descr="C:\Documents and Settings\Ангелина\Рабочий стол\работа\МАТЕМАТИКА\4 класс\7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143636" y="1285860"/>
            <a:ext cx="2619375" cy="1743075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1071538" y="214290"/>
            <a:ext cx="6463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7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500958" y="3214686"/>
            <a:ext cx="6463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ru-RU" sz="7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000496" y="3214686"/>
            <a:ext cx="6463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sz="7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28662" y="3214686"/>
            <a:ext cx="6463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7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43768" y="0"/>
            <a:ext cx="6463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7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071934" y="0"/>
            <a:ext cx="6463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7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1"/>
          <p:cNvGrpSpPr>
            <a:grpSpLocks/>
          </p:cNvGrpSpPr>
          <p:nvPr/>
        </p:nvGrpSpPr>
        <p:grpSpPr bwMode="auto">
          <a:xfrm>
            <a:off x="1785918" y="1643050"/>
            <a:ext cx="5429288" cy="4714908"/>
            <a:chOff x="3216" y="1056"/>
            <a:chExt cx="1680" cy="1488"/>
          </a:xfrm>
        </p:grpSpPr>
        <p:sp>
          <p:nvSpPr>
            <p:cNvPr id="14342" name="Rectangle 6"/>
            <p:cNvSpPr>
              <a:spLocks noChangeArrowheads="1"/>
            </p:cNvSpPr>
            <p:nvPr/>
          </p:nvSpPr>
          <p:spPr bwMode="auto">
            <a:xfrm>
              <a:off x="3216" y="1440"/>
              <a:ext cx="1152" cy="1104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43" name="Line 7"/>
            <p:cNvSpPr>
              <a:spLocks noChangeShapeType="1"/>
            </p:cNvSpPr>
            <p:nvPr/>
          </p:nvSpPr>
          <p:spPr bwMode="auto">
            <a:xfrm flipV="1">
              <a:off x="3216" y="2160"/>
              <a:ext cx="528" cy="38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4344" name="Line 8"/>
            <p:cNvSpPr>
              <a:spLocks noChangeShapeType="1"/>
            </p:cNvSpPr>
            <p:nvPr/>
          </p:nvSpPr>
          <p:spPr bwMode="auto">
            <a:xfrm flipV="1">
              <a:off x="3216" y="1056"/>
              <a:ext cx="528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4345" name="Line 9"/>
            <p:cNvSpPr>
              <a:spLocks noChangeShapeType="1"/>
            </p:cNvSpPr>
            <p:nvPr/>
          </p:nvSpPr>
          <p:spPr bwMode="auto">
            <a:xfrm flipV="1">
              <a:off x="4368" y="1056"/>
              <a:ext cx="528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4346" name="Line 10"/>
            <p:cNvSpPr>
              <a:spLocks noChangeShapeType="1"/>
            </p:cNvSpPr>
            <p:nvPr/>
          </p:nvSpPr>
          <p:spPr bwMode="auto">
            <a:xfrm flipV="1">
              <a:off x="4368" y="2160"/>
              <a:ext cx="528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4347" name="Line 11"/>
            <p:cNvSpPr>
              <a:spLocks noChangeShapeType="1"/>
            </p:cNvSpPr>
            <p:nvPr/>
          </p:nvSpPr>
          <p:spPr bwMode="auto">
            <a:xfrm>
              <a:off x="4896" y="1056"/>
              <a:ext cx="0" cy="110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4348" name="Line 12"/>
            <p:cNvSpPr>
              <a:spLocks noChangeShapeType="1"/>
            </p:cNvSpPr>
            <p:nvPr/>
          </p:nvSpPr>
          <p:spPr bwMode="auto">
            <a:xfrm>
              <a:off x="3744" y="1056"/>
              <a:ext cx="0" cy="110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4349" name="Line 13"/>
            <p:cNvSpPr>
              <a:spLocks noChangeShapeType="1"/>
            </p:cNvSpPr>
            <p:nvPr/>
          </p:nvSpPr>
          <p:spPr bwMode="auto">
            <a:xfrm>
              <a:off x="3744" y="2160"/>
              <a:ext cx="115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4350" name="Line 14"/>
            <p:cNvSpPr>
              <a:spLocks noChangeShapeType="1"/>
            </p:cNvSpPr>
            <p:nvPr/>
          </p:nvSpPr>
          <p:spPr bwMode="auto">
            <a:xfrm>
              <a:off x="3744" y="1056"/>
              <a:ext cx="115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0"/>
            <a:ext cx="7929586" cy="6897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0"/>
            <a:ext cx="7929618" cy="680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0"/>
            <a:ext cx="7929618" cy="681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70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472" y="0"/>
            <a:ext cx="7858180" cy="6886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702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472" y="0"/>
            <a:ext cx="7929618" cy="6907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703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1472" y="-1"/>
            <a:ext cx="7929618" cy="6931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428604"/>
            <a:ext cx="640630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У куба 6 граней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1"/>
          <p:cNvGrpSpPr>
            <a:grpSpLocks/>
          </p:cNvGrpSpPr>
          <p:nvPr/>
        </p:nvGrpSpPr>
        <p:grpSpPr bwMode="auto">
          <a:xfrm>
            <a:off x="1785918" y="1643050"/>
            <a:ext cx="5429288" cy="4714908"/>
            <a:chOff x="3216" y="1056"/>
            <a:chExt cx="1680" cy="1488"/>
          </a:xfrm>
        </p:grpSpPr>
        <p:sp>
          <p:nvSpPr>
            <p:cNvPr id="14342" name="Rectangle 6"/>
            <p:cNvSpPr>
              <a:spLocks noChangeArrowheads="1"/>
            </p:cNvSpPr>
            <p:nvPr/>
          </p:nvSpPr>
          <p:spPr bwMode="auto">
            <a:xfrm>
              <a:off x="3216" y="1440"/>
              <a:ext cx="1152" cy="1104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43" name="Line 7"/>
            <p:cNvSpPr>
              <a:spLocks noChangeShapeType="1"/>
            </p:cNvSpPr>
            <p:nvPr/>
          </p:nvSpPr>
          <p:spPr bwMode="auto">
            <a:xfrm flipV="1">
              <a:off x="3216" y="2160"/>
              <a:ext cx="528" cy="38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4344" name="Line 8"/>
            <p:cNvSpPr>
              <a:spLocks noChangeShapeType="1"/>
            </p:cNvSpPr>
            <p:nvPr/>
          </p:nvSpPr>
          <p:spPr bwMode="auto">
            <a:xfrm flipV="1">
              <a:off x="3216" y="1056"/>
              <a:ext cx="528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4345" name="Line 9"/>
            <p:cNvSpPr>
              <a:spLocks noChangeShapeType="1"/>
            </p:cNvSpPr>
            <p:nvPr/>
          </p:nvSpPr>
          <p:spPr bwMode="auto">
            <a:xfrm flipV="1">
              <a:off x="4368" y="1056"/>
              <a:ext cx="528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4346" name="Line 10"/>
            <p:cNvSpPr>
              <a:spLocks noChangeShapeType="1"/>
            </p:cNvSpPr>
            <p:nvPr/>
          </p:nvSpPr>
          <p:spPr bwMode="auto">
            <a:xfrm flipV="1">
              <a:off x="4368" y="2160"/>
              <a:ext cx="528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4347" name="Line 11"/>
            <p:cNvSpPr>
              <a:spLocks noChangeShapeType="1"/>
            </p:cNvSpPr>
            <p:nvPr/>
          </p:nvSpPr>
          <p:spPr bwMode="auto">
            <a:xfrm>
              <a:off x="4896" y="1056"/>
              <a:ext cx="0" cy="110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4348" name="Line 12"/>
            <p:cNvSpPr>
              <a:spLocks noChangeShapeType="1"/>
            </p:cNvSpPr>
            <p:nvPr/>
          </p:nvSpPr>
          <p:spPr bwMode="auto">
            <a:xfrm>
              <a:off x="3744" y="1056"/>
              <a:ext cx="0" cy="110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4349" name="Line 13"/>
            <p:cNvSpPr>
              <a:spLocks noChangeShapeType="1"/>
            </p:cNvSpPr>
            <p:nvPr/>
          </p:nvSpPr>
          <p:spPr bwMode="auto">
            <a:xfrm>
              <a:off x="3744" y="2160"/>
              <a:ext cx="115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4350" name="Line 14"/>
            <p:cNvSpPr>
              <a:spLocks noChangeShapeType="1"/>
            </p:cNvSpPr>
            <p:nvPr/>
          </p:nvSpPr>
          <p:spPr bwMode="auto">
            <a:xfrm>
              <a:off x="3744" y="1056"/>
              <a:ext cx="115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1000100" y="2357430"/>
            <a:ext cx="7409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D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500694" y="2500306"/>
            <a:ext cx="7409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C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714612" y="4357694"/>
            <a:ext cx="78258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00100" y="5842337"/>
            <a:ext cx="7409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357818" y="6072206"/>
            <a:ext cx="69762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B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215206" y="4572008"/>
            <a:ext cx="69762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143768" y="1000108"/>
            <a:ext cx="7409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071802" y="714356"/>
            <a:ext cx="91082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714612" y="0"/>
            <a:ext cx="40534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Вершины куба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428604"/>
            <a:ext cx="640630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У куба 6 граней</a:t>
            </a:r>
            <a:endParaRPr lang="en-US" sz="7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1538" y="428604"/>
            <a:ext cx="7016473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У куба 6 граней;</a:t>
            </a:r>
            <a:endParaRPr lang="en-US" sz="7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У куба 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вершин;</a:t>
            </a:r>
          </a:p>
          <a:p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3929058" y="5572116"/>
            <a:ext cx="1285884" cy="128588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5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7858116" y="2500306"/>
            <a:ext cx="1285884" cy="128588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4000496" y="0"/>
            <a:ext cx="1285884" cy="128588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57158" y="0"/>
            <a:ext cx="1285884" cy="128588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7858116" y="0"/>
            <a:ext cx="1285884" cy="128588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357158" y="5572116"/>
            <a:ext cx="1285884" cy="128588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7858116" y="5572116"/>
            <a:ext cx="1285884" cy="128588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357158" y="2428868"/>
            <a:ext cx="1285884" cy="128588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 стрелкой 17"/>
          <p:cNvCxnSpPr>
            <a:stCxn id="5" idx="2"/>
            <a:endCxn id="14" idx="6"/>
          </p:cNvCxnSpPr>
          <p:nvPr/>
        </p:nvCxnSpPr>
        <p:spPr>
          <a:xfrm rot="10800000">
            <a:off x="1643042" y="6215058"/>
            <a:ext cx="2286016" cy="1588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428860" y="5143512"/>
            <a:ext cx="13933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+15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42910" y="5715016"/>
            <a:ext cx="8771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endParaRPr lang="ru-RU" sz="5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 стрелкой 20"/>
          <p:cNvCxnSpPr>
            <a:stCxn id="14" idx="0"/>
          </p:cNvCxnSpPr>
          <p:nvPr/>
        </p:nvCxnSpPr>
        <p:spPr>
          <a:xfrm rot="16200000" flipV="1">
            <a:off x="71402" y="4643418"/>
            <a:ext cx="1857364" cy="32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16" idx="0"/>
            <a:endCxn id="12" idx="4"/>
          </p:cNvCxnSpPr>
          <p:nvPr/>
        </p:nvCxnSpPr>
        <p:spPr>
          <a:xfrm rot="5400000" flipH="1" flipV="1">
            <a:off x="428608" y="1857376"/>
            <a:ext cx="1142984" cy="1588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rot="10800000">
            <a:off x="5214942" y="6215082"/>
            <a:ext cx="2643174" cy="1588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12" idx="6"/>
            <a:endCxn id="11" idx="2"/>
          </p:cNvCxnSpPr>
          <p:nvPr/>
        </p:nvCxnSpPr>
        <p:spPr>
          <a:xfrm>
            <a:off x="1643042" y="642942"/>
            <a:ext cx="2357454" cy="1588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5214942" y="642918"/>
            <a:ext cx="2643174" cy="1588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stCxn id="13" idx="4"/>
            <a:endCxn id="10" idx="0"/>
          </p:cNvCxnSpPr>
          <p:nvPr/>
        </p:nvCxnSpPr>
        <p:spPr>
          <a:xfrm rot="5400000">
            <a:off x="7893847" y="1893095"/>
            <a:ext cx="1214422" cy="1588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endCxn id="15" idx="0"/>
          </p:cNvCxnSpPr>
          <p:nvPr/>
        </p:nvCxnSpPr>
        <p:spPr>
          <a:xfrm rot="5400000">
            <a:off x="7608905" y="4678343"/>
            <a:ext cx="1785926" cy="162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5929322" y="5143512"/>
            <a:ext cx="140294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- 10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000892" y="4000504"/>
            <a:ext cx="13933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+13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358082" y="1285860"/>
            <a:ext cx="101822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: 2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500694" y="714356"/>
            <a:ext cx="140294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- 16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643174" y="714356"/>
            <a:ext cx="56938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0" y="4071942"/>
            <a:ext cx="9541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  3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0" y="1500174"/>
            <a:ext cx="10054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:15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Овал 45"/>
          <p:cNvSpPr/>
          <p:nvPr/>
        </p:nvSpPr>
        <p:spPr>
          <a:xfrm>
            <a:off x="285720" y="4500570"/>
            <a:ext cx="142876" cy="14287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TextBox 50"/>
          <p:cNvSpPr txBox="1"/>
          <p:nvPr/>
        </p:nvSpPr>
        <p:spPr>
          <a:xfrm>
            <a:off x="571472" y="2571744"/>
            <a:ext cx="8771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75</a:t>
            </a:r>
            <a:endParaRPr lang="ru-RU" sz="5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8072462" y="5715016"/>
            <a:ext cx="8771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endParaRPr lang="ru-RU" sz="5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8072462" y="2714620"/>
            <a:ext cx="5309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5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8001024" y="214290"/>
            <a:ext cx="8771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14</a:t>
            </a:r>
            <a:endParaRPr lang="ru-RU" sz="5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214810" y="214290"/>
            <a:ext cx="8771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endParaRPr lang="ru-RU" sz="5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714348" y="285728"/>
            <a:ext cx="5309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5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Овал 57"/>
          <p:cNvSpPr/>
          <p:nvPr/>
        </p:nvSpPr>
        <p:spPr>
          <a:xfrm flipV="1">
            <a:off x="2500298" y="1142984"/>
            <a:ext cx="142876" cy="14287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"/>
                            </p:stCondLst>
                            <p:childTnLst>
                              <p:par>
                                <p:cTn id="11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9" grpId="0"/>
      <p:bldP spid="20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6" grpId="0" animBg="1"/>
      <p:bldP spid="51" grpId="0"/>
      <p:bldP spid="52" grpId="0"/>
      <p:bldP spid="53" grpId="0"/>
      <p:bldP spid="54" grpId="0"/>
      <p:bldP spid="55" grpId="0"/>
      <p:bldP spid="56" grpId="0"/>
      <p:bldP spid="5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1"/>
          <p:cNvGrpSpPr>
            <a:grpSpLocks/>
          </p:cNvGrpSpPr>
          <p:nvPr/>
        </p:nvGrpSpPr>
        <p:grpSpPr bwMode="auto">
          <a:xfrm>
            <a:off x="1857356" y="1357298"/>
            <a:ext cx="5429288" cy="4714908"/>
            <a:chOff x="3216" y="1056"/>
            <a:chExt cx="1680" cy="1488"/>
          </a:xfrm>
        </p:grpSpPr>
        <p:sp>
          <p:nvSpPr>
            <p:cNvPr id="14342" name="Rectangle 6"/>
            <p:cNvSpPr>
              <a:spLocks noChangeArrowheads="1"/>
            </p:cNvSpPr>
            <p:nvPr/>
          </p:nvSpPr>
          <p:spPr bwMode="auto">
            <a:xfrm>
              <a:off x="3216" y="1440"/>
              <a:ext cx="1152" cy="1104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43" name="Line 7"/>
            <p:cNvSpPr>
              <a:spLocks noChangeShapeType="1"/>
            </p:cNvSpPr>
            <p:nvPr/>
          </p:nvSpPr>
          <p:spPr bwMode="auto">
            <a:xfrm flipV="1">
              <a:off x="3216" y="2160"/>
              <a:ext cx="528" cy="38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4344" name="Line 8"/>
            <p:cNvSpPr>
              <a:spLocks noChangeShapeType="1"/>
            </p:cNvSpPr>
            <p:nvPr/>
          </p:nvSpPr>
          <p:spPr bwMode="auto">
            <a:xfrm flipV="1">
              <a:off x="3216" y="1056"/>
              <a:ext cx="528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4345" name="Line 9"/>
            <p:cNvSpPr>
              <a:spLocks noChangeShapeType="1"/>
            </p:cNvSpPr>
            <p:nvPr/>
          </p:nvSpPr>
          <p:spPr bwMode="auto">
            <a:xfrm flipV="1">
              <a:off x="4368" y="1056"/>
              <a:ext cx="528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4346" name="Line 10"/>
            <p:cNvSpPr>
              <a:spLocks noChangeShapeType="1"/>
            </p:cNvSpPr>
            <p:nvPr/>
          </p:nvSpPr>
          <p:spPr bwMode="auto">
            <a:xfrm flipV="1">
              <a:off x="4368" y="2160"/>
              <a:ext cx="528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4347" name="Line 11"/>
            <p:cNvSpPr>
              <a:spLocks noChangeShapeType="1"/>
            </p:cNvSpPr>
            <p:nvPr/>
          </p:nvSpPr>
          <p:spPr bwMode="auto">
            <a:xfrm>
              <a:off x="4896" y="1056"/>
              <a:ext cx="0" cy="110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4348" name="Line 12"/>
            <p:cNvSpPr>
              <a:spLocks noChangeShapeType="1"/>
            </p:cNvSpPr>
            <p:nvPr/>
          </p:nvSpPr>
          <p:spPr bwMode="auto">
            <a:xfrm>
              <a:off x="3744" y="1056"/>
              <a:ext cx="0" cy="110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4349" name="Line 13"/>
            <p:cNvSpPr>
              <a:spLocks noChangeShapeType="1"/>
            </p:cNvSpPr>
            <p:nvPr/>
          </p:nvSpPr>
          <p:spPr bwMode="auto">
            <a:xfrm>
              <a:off x="3744" y="2160"/>
              <a:ext cx="115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4350" name="Line 14"/>
            <p:cNvSpPr>
              <a:spLocks noChangeShapeType="1"/>
            </p:cNvSpPr>
            <p:nvPr/>
          </p:nvSpPr>
          <p:spPr bwMode="auto">
            <a:xfrm>
              <a:off x="3744" y="1056"/>
              <a:ext cx="115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2714612" y="0"/>
            <a:ext cx="30146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Ребра куба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единительная линия 15"/>
          <p:cNvCxnSpPr>
            <a:stCxn id="14344" idx="0"/>
            <a:endCxn id="14348" idx="0"/>
          </p:cNvCxnSpPr>
          <p:nvPr/>
        </p:nvCxnSpPr>
        <p:spPr>
          <a:xfrm rot="5400000" flipH="1" flipV="1">
            <a:off x="2102155" y="1112499"/>
            <a:ext cx="1216750" cy="1706348"/>
          </a:xfrm>
          <a:prstGeom prst="line">
            <a:avLst/>
          </a:prstGeom>
          <a:ln w="76200">
            <a:solidFill>
              <a:srgbClr val="00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5400000" flipH="1" flipV="1">
            <a:off x="5816931" y="1112499"/>
            <a:ext cx="1216750" cy="1706348"/>
          </a:xfrm>
          <a:prstGeom prst="line">
            <a:avLst/>
          </a:prstGeom>
          <a:ln w="76200">
            <a:solidFill>
              <a:srgbClr val="00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14350" idx="0"/>
            <a:endCxn id="14350" idx="1"/>
          </p:cNvCxnSpPr>
          <p:nvPr/>
        </p:nvCxnSpPr>
        <p:spPr>
          <a:xfrm rot="16200000" flipH="1">
            <a:off x="5425174" y="-504172"/>
            <a:ext cx="1588" cy="3722940"/>
          </a:xfrm>
          <a:prstGeom prst="line">
            <a:avLst/>
          </a:prstGeom>
          <a:ln w="76200">
            <a:solidFill>
              <a:srgbClr val="00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16200000" flipH="1">
            <a:off x="3718032" y="711068"/>
            <a:ext cx="1588" cy="3722940"/>
          </a:xfrm>
          <a:prstGeom prst="line">
            <a:avLst/>
          </a:prstGeom>
          <a:ln w="76200">
            <a:solidFill>
              <a:srgbClr val="00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rot="16200000" flipH="1">
            <a:off x="5361106" y="2997084"/>
            <a:ext cx="1588" cy="3722940"/>
          </a:xfrm>
          <a:prstGeom prst="line">
            <a:avLst/>
          </a:prstGeom>
          <a:ln w="76200">
            <a:solidFill>
              <a:srgbClr val="00FFFF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rot="16200000" flipH="1">
            <a:off x="3718032" y="4211530"/>
            <a:ext cx="1588" cy="3722940"/>
          </a:xfrm>
          <a:prstGeom prst="line">
            <a:avLst/>
          </a:prstGeom>
          <a:ln w="76200">
            <a:solidFill>
              <a:srgbClr val="00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5400000" flipH="1" flipV="1">
            <a:off x="2102155" y="4612961"/>
            <a:ext cx="1216750" cy="1706348"/>
          </a:xfrm>
          <a:prstGeom prst="line">
            <a:avLst/>
          </a:prstGeom>
          <a:ln w="76200">
            <a:solidFill>
              <a:srgbClr val="00FFFF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rot="5400000" flipH="1" flipV="1">
            <a:off x="5816931" y="4612961"/>
            <a:ext cx="1216750" cy="1706348"/>
          </a:xfrm>
          <a:prstGeom prst="line">
            <a:avLst/>
          </a:prstGeom>
          <a:ln w="76200">
            <a:solidFill>
              <a:srgbClr val="00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stCxn id="14349" idx="1"/>
            <a:endCxn id="14347" idx="0"/>
          </p:cNvCxnSpPr>
          <p:nvPr/>
        </p:nvCxnSpPr>
        <p:spPr>
          <a:xfrm rot="5400000" flipH="1" flipV="1">
            <a:off x="5537565" y="3106377"/>
            <a:ext cx="3498158" cy="1588"/>
          </a:xfrm>
          <a:prstGeom prst="line">
            <a:avLst/>
          </a:prstGeom>
          <a:ln w="76200">
            <a:solidFill>
              <a:srgbClr val="00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rot="5400000" flipH="1" flipV="1">
            <a:off x="1823583" y="3177021"/>
            <a:ext cx="3498158" cy="1588"/>
          </a:xfrm>
          <a:prstGeom prst="line">
            <a:avLst/>
          </a:prstGeom>
          <a:ln w="76200">
            <a:solidFill>
              <a:srgbClr val="00FFFF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rot="5400000" flipH="1" flipV="1">
            <a:off x="109071" y="4320029"/>
            <a:ext cx="3498158" cy="1588"/>
          </a:xfrm>
          <a:prstGeom prst="line">
            <a:avLst/>
          </a:prstGeom>
          <a:ln w="76200">
            <a:solidFill>
              <a:srgbClr val="00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rot="5400000" flipH="1" flipV="1">
            <a:off x="3823847" y="4320029"/>
            <a:ext cx="3498158" cy="1588"/>
          </a:xfrm>
          <a:prstGeom prst="line">
            <a:avLst/>
          </a:prstGeom>
          <a:ln w="76200">
            <a:solidFill>
              <a:srgbClr val="00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428604"/>
            <a:ext cx="640630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У куба 6 граней</a:t>
            </a:r>
            <a:endParaRPr lang="en-US" sz="7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1538" y="428604"/>
            <a:ext cx="7098803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У куба 6 граней;</a:t>
            </a:r>
            <a:endParaRPr lang="en-US" sz="7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У куба 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вершин;</a:t>
            </a:r>
          </a:p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У куба 12 ребер.</a:t>
            </a:r>
          </a:p>
          <a:p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1" name="Picture 5" descr="black4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572000" cy="3557588"/>
          </a:xfrm>
          <a:prstGeom prst="rect">
            <a:avLst/>
          </a:prstGeom>
          <a:noFill/>
        </p:spPr>
      </p:pic>
      <p:pic>
        <p:nvPicPr>
          <p:cNvPr id="9222" name="Picture 6" descr="black4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6100" y="0"/>
            <a:ext cx="4787900" cy="3557588"/>
          </a:xfrm>
          <a:prstGeom prst="rect">
            <a:avLst/>
          </a:prstGeom>
          <a:noFill/>
        </p:spPr>
      </p:pic>
      <p:pic>
        <p:nvPicPr>
          <p:cNvPr id="9223" name="Picture 7" descr="black4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00413"/>
            <a:ext cx="4572000" cy="3557587"/>
          </a:xfrm>
          <a:prstGeom prst="rect">
            <a:avLst/>
          </a:prstGeom>
          <a:noFill/>
        </p:spPr>
      </p:pic>
      <p:pic>
        <p:nvPicPr>
          <p:cNvPr id="9224" name="Picture 8" descr="black4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6100" y="3300413"/>
            <a:ext cx="4787900" cy="3557587"/>
          </a:xfrm>
          <a:prstGeom prst="rect">
            <a:avLst/>
          </a:prstGeom>
          <a:noFill/>
        </p:spPr>
      </p:pic>
      <p:sp>
        <p:nvSpPr>
          <p:cNvPr id="9226" name="AutoShape 10"/>
          <p:cNvSpPr>
            <a:spLocks noChangeArrowheads="1"/>
          </p:cNvSpPr>
          <p:nvPr/>
        </p:nvSpPr>
        <p:spPr bwMode="auto">
          <a:xfrm rot="-2453948">
            <a:off x="2987675" y="1989138"/>
            <a:ext cx="3384550" cy="3314700"/>
          </a:xfrm>
          <a:prstGeom prst="star4">
            <a:avLst>
              <a:gd name="adj" fmla="val 11542"/>
            </a:avLst>
          </a:prstGeom>
          <a:gradFill rotWithShape="1">
            <a:gsLst>
              <a:gs pos="0">
                <a:srgbClr val="990099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25" name="AutoShape 9"/>
          <p:cNvSpPr>
            <a:spLocks noChangeArrowheads="1"/>
          </p:cNvSpPr>
          <p:nvPr/>
        </p:nvSpPr>
        <p:spPr bwMode="auto">
          <a:xfrm>
            <a:off x="3276600" y="2060575"/>
            <a:ext cx="2736850" cy="2954338"/>
          </a:xfrm>
          <a:prstGeom prst="star4">
            <a:avLst>
              <a:gd name="adj" fmla="val 11542"/>
            </a:avLst>
          </a:prstGeom>
          <a:gradFill rotWithShape="1">
            <a:gsLst>
              <a:gs pos="0">
                <a:schemeClr val="accent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27" name="AutoShape 11"/>
          <p:cNvSpPr>
            <a:spLocks noChangeArrowheads="1"/>
          </p:cNvSpPr>
          <p:nvPr/>
        </p:nvSpPr>
        <p:spPr bwMode="auto">
          <a:xfrm rot="-1728264">
            <a:off x="6084888" y="765175"/>
            <a:ext cx="1795462" cy="1603375"/>
          </a:xfrm>
          <a:prstGeom prst="star5">
            <a:avLst/>
          </a:prstGeom>
          <a:gradFill rotWithShape="1">
            <a:gsLst>
              <a:gs pos="0">
                <a:schemeClr val="bg1"/>
              </a:gs>
              <a:gs pos="100000">
                <a:srgbClr val="FF99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9219" name="Picture 3" descr="05_moon_meteorit_alh-8100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620838" y="0"/>
            <a:ext cx="1404938" cy="1038225"/>
          </a:xfrm>
          <a:prstGeom prst="rect">
            <a:avLst/>
          </a:prstGeom>
          <a:noFill/>
        </p:spPr>
      </p:pic>
      <p:pic>
        <p:nvPicPr>
          <p:cNvPr id="9229" name="Picture 13" descr="05_moon_meteorit_alh-8100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324975" y="0"/>
            <a:ext cx="1404938" cy="908050"/>
          </a:xfrm>
          <a:prstGeom prst="rect">
            <a:avLst/>
          </a:prstGeom>
          <a:noFill/>
        </p:spPr>
      </p:pic>
      <p:sp>
        <p:nvSpPr>
          <p:cNvPr id="9231" name="AutoShape 15"/>
          <p:cNvSpPr>
            <a:spLocks noChangeArrowheads="1"/>
          </p:cNvSpPr>
          <p:nvPr/>
        </p:nvSpPr>
        <p:spPr bwMode="auto">
          <a:xfrm>
            <a:off x="1042988" y="4797425"/>
            <a:ext cx="936625" cy="863600"/>
          </a:xfrm>
          <a:prstGeom prst="star5">
            <a:avLst/>
          </a:prstGeom>
          <a:gradFill rotWithShape="1">
            <a:gsLst>
              <a:gs pos="0">
                <a:srgbClr val="6699FF"/>
              </a:gs>
              <a:gs pos="100000">
                <a:srgbClr val="00FF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33" name="AutoShape 17"/>
          <p:cNvSpPr>
            <a:spLocks noChangeArrowheads="1"/>
          </p:cNvSpPr>
          <p:nvPr/>
        </p:nvSpPr>
        <p:spPr bwMode="auto">
          <a:xfrm>
            <a:off x="3635375" y="549275"/>
            <a:ext cx="1223963" cy="1079500"/>
          </a:xfrm>
          <a:prstGeom prst="star5">
            <a:avLst/>
          </a:prstGeom>
          <a:gradFill rotWithShape="1">
            <a:gsLst>
              <a:gs pos="0">
                <a:srgbClr val="FFFF66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34" name="AutoShape 18"/>
          <p:cNvSpPr>
            <a:spLocks noChangeArrowheads="1"/>
          </p:cNvSpPr>
          <p:nvPr/>
        </p:nvSpPr>
        <p:spPr bwMode="auto">
          <a:xfrm rot="-1624394">
            <a:off x="6283325" y="3414713"/>
            <a:ext cx="1731963" cy="1655762"/>
          </a:xfrm>
          <a:prstGeom prst="star5">
            <a:avLst/>
          </a:prstGeom>
          <a:gradFill rotWithShape="1">
            <a:gsLst>
              <a:gs pos="0">
                <a:srgbClr val="FF0066"/>
              </a:gs>
              <a:gs pos="100000">
                <a:srgbClr val="CC99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35" name="AutoShape 19"/>
          <p:cNvSpPr>
            <a:spLocks noChangeArrowheads="1"/>
          </p:cNvSpPr>
          <p:nvPr/>
        </p:nvSpPr>
        <p:spPr bwMode="auto">
          <a:xfrm rot="-1624394">
            <a:off x="779463" y="1011238"/>
            <a:ext cx="1587500" cy="1511300"/>
          </a:xfrm>
          <a:prstGeom prst="star5">
            <a:avLst/>
          </a:prstGeom>
          <a:gradFill rotWithShape="1">
            <a:gsLst>
              <a:gs pos="0">
                <a:srgbClr val="990099"/>
              </a:gs>
              <a:gs pos="100000">
                <a:srgbClr val="FF99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36" name="AutoShape 20"/>
          <p:cNvSpPr>
            <a:spLocks noChangeArrowheads="1"/>
          </p:cNvSpPr>
          <p:nvPr/>
        </p:nvSpPr>
        <p:spPr bwMode="auto">
          <a:xfrm rot="-1624394">
            <a:off x="3567113" y="4805363"/>
            <a:ext cx="1873250" cy="1736725"/>
          </a:xfrm>
          <a:prstGeom prst="star5">
            <a:avLst/>
          </a:prstGeom>
          <a:gradFill rotWithShape="1">
            <a:gsLst>
              <a:gs pos="0">
                <a:srgbClr val="33CC33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pic>
        <p:nvPicPr>
          <p:cNvPr id="9237" name="Picture 21" descr="earth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71775" y="4076700"/>
            <a:ext cx="1511300" cy="1511300"/>
          </a:xfrm>
          <a:prstGeom prst="rect">
            <a:avLst/>
          </a:prstGeom>
          <a:noFill/>
        </p:spPr>
      </p:pic>
      <p:pic>
        <p:nvPicPr>
          <p:cNvPr id="9238" name="Picture 22" descr="42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7900" y="3860800"/>
            <a:ext cx="792163" cy="792163"/>
          </a:xfrm>
          <a:prstGeom prst="rect">
            <a:avLst/>
          </a:prstGeom>
          <a:noFill/>
        </p:spPr>
      </p:pic>
      <p:pic>
        <p:nvPicPr>
          <p:cNvPr id="9239" name="Picture 23" descr="mars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71775" y="2205038"/>
            <a:ext cx="863600" cy="863600"/>
          </a:xfrm>
          <a:prstGeom prst="rect">
            <a:avLst/>
          </a:prstGeom>
          <a:noFill/>
        </p:spPr>
      </p:pic>
      <p:pic>
        <p:nvPicPr>
          <p:cNvPr id="9240" name="Picture 24" descr="112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35825" y="3213100"/>
            <a:ext cx="1079500" cy="1079500"/>
          </a:xfrm>
          <a:prstGeom prst="rect">
            <a:avLst/>
          </a:prstGeom>
          <a:noFill/>
        </p:spPr>
      </p:pic>
      <p:pic>
        <p:nvPicPr>
          <p:cNvPr id="9241" name="Picture 25" descr="upiter"/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24075" y="708025"/>
            <a:ext cx="935038" cy="498475"/>
          </a:xfrm>
          <a:prstGeom prst="rect">
            <a:avLst/>
          </a:prstGeom>
          <a:noFill/>
        </p:spPr>
      </p:pic>
      <p:pic>
        <p:nvPicPr>
          <p:cNvPr id="9242" name="Picture 26" descr="r4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16200000">
            <a:off x="-33337" y="5857875"/>
            <a:ext cx="1428750" cy="571500"/>
          </a:xfrm>
          <a:prstGeom prst="rect">
            <a:avLst/>
          </a:prstGeom>
          <a:noFill/>
        </p:spPr>
      </p:pic>
      <p:pic>
        <p:nvPicPr>
          <p:cNvPr id="9245" name="Picture 29" descr="r4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95288" y="188913"/>
            <a:ext cx="1428750" cy="571500"/>
          </a:xfrm>
          <a:prstGeom prst="rect">
            <a:avLst/>
          </a:prstGeom>
          <a:noFill/>
        </p:spPr>
      </p:pic>
      <p:pic>
        <p:nvPicPr>
          <p:cNvPr id="9246" name="Picture 30" descr="r4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5400000">
            <a:off x="7888288" y="617538"/>
            <a:ext cx="1428750" cy="571500"/>
          </a:xfrm>
          <a:prstGeom prst="rect">
            <a:avLst/>
          </a:prstGeom>
          <a:noFill/>
        </p:spPr>
      </p:pic>
      <p:pic>
        <p:nvPicPr>
          <p:cNvPr id="9248" name="Picture 32" descr="r7"/>
          <p:cNvPicPr>
            <a:picLocks noChangeAspect="1" noChangeArrowheads="1" noCrop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-23696382">
            <a:off x="4211638" y="1700213"/>
            <a:ext cx="1657350" cy="1104900"/>
          </a:xfrm>
          <a:prstGeom prst="rect">
            <a:avLst/>
          </a:prstGeom>
          <a:noFill/>
        </p:spPr>
      </p:pic>
      <p:pic>
        <p:nvPicPr>
          <p:cNvPr id="9249" name="Picture 33" descr="56r2"/>
          <p:cNvPicPr>
            <a:picLocks noChangeAspect="1" noChangeArrowheads="1" noCrop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-1371600" y="0"/>
            <a:ext cx="1371600" cy="495300"/>
          </a:xfrm>
          <a:prstGeom prst="rect">
            <a:avLst/>
          </a:prstGeom>
          <a:noFill/>
        </p:spPr>
      </p:pic>
      <p:pic>
        <p:nvPicPr>
          <p:cNvPr id="9250" name="Picture 34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принц.wav"/>
          </p:nvPr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596188" y="6237288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2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2" dur="3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9000"/>
                            </p:stCondLst>
                            <p:childTnLst>
                              <p:par>
                                <p:cTn id="24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3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2000"/>
                            </p:stCondLst>
                            <p:childTnLst>
                              <p:par>
                                <p:cTn id="27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2500"/>
                            </p:stCondLst>
                            <p:childTnLst>
                              <p:par>
                                <p:cTn id="34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4500"/>
                            </p:stCondLst>
                            <p:childTnLst>
                              <p:par>
                                <p:cTn id="39" presetID="10" presetClass="entr" presetSubtype="0" repeatCount="4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8500"/>
                            </p:stCondLst>
                            <p:childTnLst>
                              <p:par>
                                <p:cTn id="43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9500"/>
                            </p:stCondLst>
                            <p:childTnLst>
                              <p:par>
                                <p:cTn id="47" presetID="2" presetClass="exit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3000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3000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2500"/>
                            </p:stCondLst>
                            <p:childTnLst>
                              <p:par>
                                <p:cTn id="52" presetID="2" presetClass="exit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3000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3000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500"/>
                            </p:stCondLst>
                            <p:childTnLst>
                              <p:par>
                                <p:cTn id="57" presetID="2" presetClass="exit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3000"/>
                                        <p:tgtEl>
                                          <p:spTgt spid="9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3000"/>
                                        <p:tgtEl>
                                          <p:spTgt spid="9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85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9000"/>
                            </p:stCondLst>
                            <p:childTnLst>
                              <p:par>
                                <p:cTn id="6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95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0"/>
                            </p:stCondLst>
                            <p:childTnLst>
                              <p:par>
                                <p:cTn id="7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10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1500"/>
                            </p:stCondLst>
                            <p:childTnLst>
                              <p:par>
                                <p:cTn id="8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10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25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3000"/>
                            </p:stCondLst>
                            <p:childTnLst>
                              <p:par>
                                <p:cTn id="9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10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340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9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4500"/>
                            </p:stCondLst>
                            <p:childTnLst>
                              <p:par>
                                <p:cTn id="9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92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5500"/>
                            </p:stCondLst>
                            <p:childTnLst>
                              <p:par>
                                <p:cTn id="10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9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33333E-6 L 0.00035 -0.80532 " pathEditMode="relative" rAng="0" ptsTypes="AA">
                                      <p:cBhvr>
                                        <p:cTn id="106" dur="3000" fill="hold"/>
                                        <p:tgtEl>
                                          <p:spTgt spid="92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38500"/>
                            </p:stCondLst>
                            <p:childTnLst>
                              <p:par>
                                <p:cTn id="10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92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9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96296E-6 L 0.80382 -0.01018 " pathEditMode="relative" rAng="0" ptsTypes="AA">
                                      <p:cBhvr>
                                        <p:cTn id="115" dur="3000" fill="hold"/>
                                        <p:tgtEl>
                                          <p:spTgt spid="92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2" y="-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1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92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9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4" dur="3000"/>
                                        <p:tgtEl>
                                          <p:spTgt spid="9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3000"/>
                                        <p:tgtEl>
                                          <p:spTgt spid="9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44500"/>
                            </p:stCondLst>
                            <p:childTnLst>
                              <p:par>
                                <p:cTn id="1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45500"/>
                            </p:stCondLst>
                            <p:childTnLst>
                              <p:par>
                                <p:cTn id="1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9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" presetClass="path" presetSubtype="0" repeatCount="4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77 -0.01991 C 0.02951 0.0875 -0.01042 0.2169 -0.09566 0.26829 C -0.1809 0.32084 -0.28021 0.27384 -0.31649 0.16667 C -0.35295 0.05926 -0.31319 -0.06944 -0.2276 -0.12106 C -0.14236 -0.17245 -0.0434 -0.12731 -0.00677 -0.01991 Z " pathEditMode="relative" rAng="3942850" ptsTypes="fffff">
                                      <p:cBhvr>
                                        <p:cTn id="136" dur="3000" spd="-100000" fill="hold"/>
                                        <p:tgtEl>
                                          <p:spTgt spid="92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" y="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7500"/>
                            </p:stCondLst>
                            <p:childTnLst>
                              <p:par>
                                <p:cTn id="1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9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8500"/>
                            </p:stCondLst>
                            <p:childTnLst>
                              <p:par>
                                <p:cTn id="1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9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59500"/>
                            </p:stCondLst>
                            <p:childTnLst>
                              <p:par>
                                <p:cTn id="1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9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60500"/>
                            </p:stCondLst>
                            <p:childTnLst>
                              <p:par>
                                <p:cTn id="150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3000" fill="hold"/>
                                        <p:tgtEl>
                                          <p:spTgt spid="9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3000" fill="hold"/>
                                        <p:tgtEl>
                                          <p:spTgt spid="9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63500"/>
                            </p:stCondLst>
                            <p:childTnLst>
                              <p:par>
                                <p:cTn id="155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9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66500"/>
                            </p:stCondLst>
                            <p:childTnLst>
                              <p:par>
                                <p:cTn id="15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4.44444E-6 L -0.13385 0.30463 " pathEditMode="relative" rAng="0" ptsTypes="AA">
                                      <p:cBhvr>
                                        <p:cTn id="160" dur="3000" fill="hold"/>
                                        <p:tgtEl>
                                          <p:spTgt spid="92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" y="152"/>
                                    </p:animMotion>
                                  </p:childTnLst>
                                </p:cTn>
                              </p:par>
                              <p:par>
                                <p:cTn id="16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2" dur="3000" fill="hold"/>
                                        <p:tgtEl>
                                          <p:spTgt spid="9248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69500"/>
                            </p:stCondLst>
                            <p:childTnLst>
                              <p:par>
                                <p:cTn id="16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5" dur="2000" fill="hold"/>
                                        <p:tgtEl>
                                          <p:spTgt spid="923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71500"/>
                            </p:stCondLst>
                            <p:childTnLst>
                              <p:par>
                                <p:cTn id="16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1000"/>
                                        <p:tgtEl>
                                          <p:spTgt spid="92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72500"/>
                            </p:stCondLst>
                            <p:childTnLst>
                              <p:par>
                                <p:cTn id="17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1000"/>
                                        <p:tgtEl>
                                          <p:spTgt spid="92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1000"/>
                                        <p:tgtEl>
                                          <p:spTgt spid="92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1000"/>
                                        <p:tgtEl>
                                          <p:spTgt spid="92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73500"/>
                            </p:stCondLst>
                            <p:childTnLst>
                              <p:par>
                                <p:cTn id="18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500"/>
                                        <p:tgtEl>
                                          <p:spTgt spid="92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74000"/>
                            </p:stCondLst>
                            <p:childTnLst>
                              <p:par>
                                <p:cTn id="18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200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8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250"/>
                </p:tgtEl>
              </p:cMediaNode>
            </p:audio>
          </p:childTnLst>
        </p:cTn>
      </p:par>
    </p:tnLst>
    <p:bldLst>
      <p:bldP spid="9226" grpId="0" animBg="1"/>
      <p:bldP spid="9226" grpId="1" animBg="1"/>
      <p:bldP spid="9226" grpId="2" animBg="1"/>
      <p:bldP spid="9225" grpId="0" animBg="1"/>
      <p:bldP spid="9225" grpId="1" animBg="1"/>
      <p:bldP spid="9225" grpId="2" animBg="1"/>
      <p:bldP spid="9227" grpId="0" animBg="1"/>
      <p:bldP spid="9227" grpId="1" animBg="1"/>
      <p:bldP spid="9227" grpId="2" animBg="1"/>
      <p:bldP spid="9231" grpId="0" animBg="1"/>
      <p:bldP spid="9231" grpId="1" animBg="1"/>
      <p:bldP spid="9233" grpId="0" animBg="1"/>
      <p:bldP spid="9233" grpId="1" animBg="1"/>
      <p:bldP spid="9234" grpId="0" animBg="1"/>
      <p:bldP spid="9234" grpId="1" animBg="1"/>
      <p:bldP spid="9235" grpId="0" animBg="1"/>
      <p:bldP spid="9235" grpId="1" animBg="1"/>
      <p:bldP spid="9236" grpId="0" animBg="1"/>
      <p:bldP spid="9236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9144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Работа с учебником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Стр. 78 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258 (устно)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Стр. 79 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262 (устно)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1357298"/>
            <a:ext cx="91440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 скольких квадратов  состоит поверхность куба?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Как называются эти квадраты в кубе?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Сколько вершин имеет куб?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Сколько рёбер у куба?</a:t>
            </a:r>
          </a:p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Какие виды фигур знаете?</a:t>
            </a:r>
            <a:endParaRPr lang="ru-RU" sz="3600" dirty="0" smtClean="0">
              <a:latin typeface="Arial" pitchFamily="34" charset="0"/>
            </a:endParaRPr>
          </a:p>
          <a:p>
            <a:pPr lvl="0" indent="45085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Как найти </a:t>
            </a:r>
            <a:r>
              <a:rPr lang="en-US" sz="3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</a:t>
            </a:r>
            <a:r>
              <a:rPr lang="ru-RU" sz="3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грани куба?</a:t>
            </a:r>
            <a:endParaRPr lang="ru-RU" sz="3600" dirty="0" smtClean="0">
              <a:latin typeface="Arial" pitchFamily="34" charset="0"/>
            </a:endParaRPr>
          </a:p>
          <a:p>
            <a:pPr lvl="0" indent="45085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 всей поверхности куба?</a:t>
            </a:r>
            <a:endParaRPr lang="ru-RU" sz="3600" dirty="0" smtClean="0">
              <a:latin typeface="Arial" pitchFamily="34" charset="0"/>
            </a:endParaRPr>
          </a:p>
          <a:p>
            <a:pPr lvl="0" indent="45085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  </a:t>
            </a:r>
            <a:r>
              <a:rPr lang="ru-RU" sz="3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куба? </a:t>
            </a:r>
            <a:endParaRPr lang="ru-RU" sz="4800" dirty="0" smtClean="0">
              <a:latin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1429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Итог урока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0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u="sng" dirty="0" smtClean="0">
                <a:latin typeface="Times New Roman" pitchFamily="18" charset="0"/>
                <a:cs typeface="Times New Roman" pitchFamily="18" charset="0"/>
              </a:rPr>
              <a:t>Задача: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 кинотеатре на дневной сеанс продали 210 билетов, на утренний сеанс – на 60 билетов меньше, чем на дневной, а на вечерний сеанс – в 2 раза больше, чем на утренний.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Поставьте вопрос и решите задачу.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4000504"/>
            <a:ext cx="9039398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Сколько всего продано билетов?</a:t>
            </a:r>
            <a:endParaRPr lang="ru-RU" sz="5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u="sng" dirty="0" smtClean="0">
                <a:latin typeface="Times New Roman" pitchFamily="18" charset="0"/>
                <a:cs typeface="Times New Roman" pitchFamily="18" charset="0"/>
              </a:rPr>
              <a:t>Условие задач: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Дневной сеанс  - 210 билетов, 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Утренний сеанс – на 60 </a:t>
            </a:r>
            <a:r>
              <a:rPr lang="ru-RU" sz="3600" u="sng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Вечерний сеанс – в 2 раза </a:t>
            </a:r>
            <a:r>
              <a:rPr lang="ru-RU" sz="3600" u="sng" dirty="0" smtClean="0">
                <a:latin typeface="Times New Roman" pitchFamily="18" charset="0"/>
                <a:cs typeface="Times New Roman" pitchFamily="18" charset="0"/>
              </a:rPr>
              <a:t>б.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Сколько всего продано билетов?</a:t>
            </a:r>
          </a:p>
          <a:p>
            <a:r>
              <a:rPr lang="ru-RU" sz="3600" b="1" i="1" u="sng" dirty="0" smtClean="0">
                <a:latin typeface="Times New Roman" pitchFamily="18" charset="0"/>
                <a:cs typeface="Times New Roman" pitchFamily="18" charset="0"/>
              </a:rPr>
              <a:t>Решение: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Скругленная соединительная линия 4"/>
          <p:cNvCxnSpPr/>
          <p:nvPr/>
        </p:nvCxnSpPr>
        <p:spPr>
          <a:xfrm flipV="1">
            <a:off x="5214942" y="928670"/>
            <a:ext cx="785818" cy="571504"/>
          </a:xfrm>
          <a:prstGeom prst="curvedConnector3">
            <a:avLst>
              <a:gd name="adj1" fmla="val 192638"/>
            </a:avLst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Скругленная соединительная линия 7"/>
          <p:cNvCxnSpPr/>
          <p:nvPr/>
        </p:nvCxnSpPr>
        <p:spPr>
          <a:xfrm flipV="1">
            <a:off x="5429256" y="1500174"/>
            <a:ext cx="785818" cy="571504"/>
          </a:xfrm>
          <a:prstGeom prst="curvedConnector3">
            <a:avLst>
              <a:gd name="adj1" fmla="val 192638"/>
            </a:avLst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0" y="3357562"/>
            <a:ext cx="878684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arenR"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210 – 60 =150 билетов (утренний)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150 * 2 = 300 билетов (вечерний)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210+150+300 = 660 билетов (всего)</a:t>
            </a:r>
          </a:p>
          <a:p>
            <a:pPr marL="342900" indent="-342900"/>
            <a:r>
              <a:rPr lang="ru-RU" sz="4000" b="1" i="1" u="sng" dirty="0" smtClean="0"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660 билетов</a:t>
            </a:r>
            <a:endParaRPr lang="ru-RU" sz="4000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714612" y="3429000"/>
            <a:ext cx="6429388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500298" y="4071942"/>
            <a:ext cx="6643702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857620" y="4714884"/>
            <a:ext cx="5286380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85918" y="0"/>
            <a:ext cx="588731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9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Геометрия</a:t>
            </a:r>
            <a:endParaRPr lang="ru-RU" sz="9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1857364"/>
            <a:ext cx="1285884" cy="128588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 rot="1819930">
            <a:off x="3909709" y="4968483"/>
            <a:ext cx="2143140" cy="1070119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Трапеция 4"/>
          <p:cNvSpPr/>
          <p:nvPr/>
        </p:nvSpPr>
        <p:spPr>
          <a:xfrm rot="20428055">
            <a:off x="6717729" y="2585433"/>
            <a:ext cx="2000264" cy="1214446"/>
          </a:xfrm>
          <a:prstGeom prst="trapezoid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авильный пятиугольник 5"/>
          <p:cNvSpPr/>
          <p:nvPr/>
        </p:nvSpPr>
        <p:spPr>
          <a:xfrm rot="20215122">
            <a:off x="221611" y="5184551"/>
            <a:ext cx="1500198" cy="1436895"/>
          </a:xfrm>
          <a:prstGeom prst="pentagon">
            <a:avLst/>
          </a:prstGeom>
          <a:solidFill>
            <a:srgbClr val="66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6858016" y="5000636"/>
            <a:ext cx="1632208" cy="1343028"/>
          </a:xfrm>
          <a:prstGeom prst="hexagon">
            <a:avLst/>
          </a:prstGeom>
          <a:solidFill>
            <a:srgbClr val="CC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Цилиндр 7"/>
          <p:cNvSpPr/>
          <p:nvPr/>
        </p:nvSpPr>
        <p:spPr>
          <a:xfrm>
            <a:off x="1643042" y="3429000"/>
            <a:ext cx="1500198" cy="1928826"/>
          </a:xfrm>
          <a:prstGeom prst="ca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Куб 8"/>
          <p:cNvSpPr/>
          <p:nvPr/>
        </p:nvSpPr>
        <p:spPr>
          <a:xfrm>
            <a:off x="4500562" y="2428868"/>
            <a:ext cx="1716218" cy="1571636"/>
          </a:xfrm>
          <a:prstGeom prst="cube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785918" y="1285860"/>
            <a:ext cx="62950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«ГЕО» - земля, «МЕТРИЯ» - измерение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2714612" y="2143116"/>
            <a:ext cx="1285884" cy="1285884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1" descr="C:\Documents and Settings\Ангелина\Рабочий стол\работа\МАТЕМАТИКА\7 класс\геометрия\конспекты уроков\1 урок\египет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071678"/>
            <a:ext cx="4836680" cy="3614509"/>
          </a:xfrm>
          <a:prstGeom prst="rect">
            <a:avLst/>
          </a:prstGeom>
          <a:noFill/>
        </p:spPr>
      </p:pic>
      <p:pic>
        <p:nvPicPr>
          <p:cNvPr id="13" name="Picture 2" descr="C:\Documents and Settings\Ангелина\Рабочий стол\работа\МАТЕМАТИКА\7 класс\геометрия\конспекты уроков\1 урок\египет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3797" y="3429000"/>
            <a:ext cx="4340204" cy="3429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1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500"/>
                            </p:stCondLst>
                            <p:childTnLst>
                              <p:par>
                                <p:cTn id="51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6357950" y="214290"/>
            <a:ext cx="2286016" cy="2286016"/>
          </a:xfrm>
          <a:custGeom>
            <a:avLst/>
            <a:gdLst>
              <a:gd name="T0" fmla="*/ 0 w 21600"/>
              <a:gd name="T1" fmla="*/ 962246 h 21893"/>
              <a:gd name="T2" fmla="*/ 936625 w 21600"/>
              <a:gd name="T3" fmla="*/ 962246 h 21893"/>
              <a:gd name="T4" fmla="*/ 936625 w 21600"/>
              <a:gd name="T5" fmla="*/ 1924405 h 21893"/>
              <a:gd name="T6" fmla="*/ 936625 w 21600"/>
              <a:gd name="T7" fmla="*/ 975080 h 21893"/>
              <a:gd name="T8" fmla="*/ 1873250 w 21600"/>
              <a:gd name="T9" fmla="*/ 962246 h 21893"/>
              <a:gd name="T10" fmla="*/ 936625 w 21600"/>
              <a:gd name="T11" fmla="*/ 962246 h 21893"/>
              <a:gd name="T12" fmla="*/ 936625 w 21600"/>
              <a:gd name="T13" fmla="*/ 0 h 21893"/>
              <a:gd name="T14" fmla="*/ 936625 w 21600"/>
              <a:gd name="T15" fmla="*/ 949325 h 2189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1600"/>
              <a:gd name="T25" fmla="*/ 0 h 21893"/>
              <a:gd name="T26" fmla="*/ 21600 w 21600"/>
              <a:gd name="T27" fmla="*/ 21893 h 21893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893">
                <a:moveTo>
                  <a:pt x="0" y="0"/>
                </a:moveTo>
                <a:lnTo>
                  <a:pt x="0" y="21893"/>
                </a:lnTo>
                <a:lnTo>
                  <a:pt x="21600" y="21893"/>
                </a:lnTo>
                <a:lnTo>
                  <a:pt x="21600" y="0"/>
                </a:lnTo>
                <a:close/>
                <a:moveTo>
                  <a:pt x="10800" y="10800"/>
                </a:moveTo>
                <a:lnTo>
                  <a:pt x="10800" y="11093"/>
                </a:lnTo>
                <a:lnTo>
                  <a:pt x="10800" y="10800"/>
                </a:lnTo>
                <a:close/>
              </a:path>
            </a:pathLst>
          </a:custGeom>
          <a:gradFill>
            <a:gsLst>
              <a:gs pos="0">
                <a:srgbClr val="FC9FCB"/>
              </a:gs>
              <a:gs pos="13000">
                <a:srgbClr val="F8B049"/>
              </a:gs>
              <a:gs pos="21001">
                <a:srgbClr val="F8B049"/>
              </a:gs>
              <a:gs pos="63000">
                <a:srgbClr val="FEE7F2"/>
              </a:gs>
              <a:gs pos="67000">
                <a:srgbClr val="F952A0"/>
              </a:gs>
              <a:gs pos="69000">
                <a:srgbClr val="C50849"/>
              </a:gs>
              <a:gs pos="82001">
                <a:srgbClr val="B43E85"/>
              </a:gs>
              <a:gs pos="100000">
                <a:srgbClr val="F8B049"/>
              </a:gs>
            </a:gsLst>
            <a:lin ang="5400000" scaled="0"/>
          </a:gradFill>
          <a:ln w="9525">
            <a:round/>
            <a:headEnd/>
            <a:tailEnd/>
          </a:ln>
          <a:scene3d>
            <a:camera prst="legacyPerspectiveFront"/>
            <a:lightRig rig="legacyFlat2" dir="t"/>
          </a:scene3d>
          <a:sp3d extrusionH="8874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>
            <a:flatTx/>
          </a:bodyPr>
          <a:lstStyle/>
          <a:p>
            <a:endParaRPr lang="ru-RU"/>
          </a:p>
        </p:txBody>
      </p:sp>
      <p:sp>
        <p:nvSpPr>
          <p:cNvPr id="7" name="Oval 7"/>
          <p:cNvSpPr>
            <a:spLocks noChangeArrowheads="1"/>
          </p:cNvSpPr>
          <p:nvPr/>
        </p:nvSpPr>
        <p:spPr bwMode="auto">
          <a:xfrm>
            <a:off x="3571868" y="357166"/>
            <a:ext cx="1528748" cy="1443035"/>
          </a:xfrm>
          <a:prstGeom prst="ellipse">
            <a:avLst/>
          </a:prstGeom>
          <a:gradFill>
            <a:gsLst>
              <a:gs pos="0">
                <a:srgbClr val="A603AB"/>
              </a:gs>
              <a:gs pos="21001">
                <a:srgbClr val="0819FB"/>
              </a:gs>
              <a:gs pos="35001">
                <a:srgbClr val="1A8D48"/>
              </a:gs>
              <a:gs pos="52000">
                <a:srgbClr val="FFFF00"/>
              </a:gs>
              <a:gs pos="73000">
                <a:srgbClr val="EE3F17"/>
              </a:gs>
              <a:gs pos="88000">
                <a:srgbClr val="E81766"/>
              </a:gs>
              <a:gs pos="100000">
                <a:srgbClr val="A603AB"/>
              </a:gs>
            </a:gsLst>
            <a:lin ang="5400000" scaled="0"/>
          </a:gradFill>
          <a:ln w="38100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8" name="Picture 9" descr="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14554"/>
            <a:ext cx="2071702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AutoShape 6"/>
          <p:cNvSpPr>
            <a:spLocks noChangeArrowheads="1"/>
          </p:cNvSpPr>
          <p:nvPr/>
        </p:nvSpPr>
        <p:spPr bwMode="auto">
          <a:xfrm>
            <a:off x="285720" y="214290"/>
            <a:ext cx="2286016" cy="1714512"/>
          </a:xfrm>
          <a:prstGeom prst="triangle">
            <a:avLst>
              <a:gd name="adj" fmla="val 50000"/>
            </a:avLst>
          </a:prstGeom>
          <a:gradFill>
            <a:gsLst>
              <a:gs pos="0">
                <a:srgbClr val="000000"/>
              </a:gs>
              <a:gs pos="20000">
                <a:srgbClr val="000040"/>
              </a:gs>
              <a:gs pos="50000">
                <a:srgbClr val="400040"/>
              </a:gs>
              <a:gs pos="75000">
                <a:srgbClr val="8F0040"/>
              </a:gs>
              <a:gs pos="89999">
                <a:srgbClr val="F27300"/>
              </a:gs>
              <a:gs pos="100000">
                <a:srgbClr val="FFBF00"/>
              </a:gs>
            </a:gsLst>
            <a:lin ang="5400000" scaled="0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 rot="5400000">
            <a:off x="3750463" y="1535893"/>
            <a:ext cx="1428760" cy="2643206"/>
          </a:xfrm>
          <a:custGeom>
            <a:avLst/>
            <a:gdLst>
              <a:gd name="T0" fmla="*/ 0 w 21600"/>
              <a:gd name="T1" fmla="*/ 962246 h 21893"/>
              <a:gd name="T2" fmla="*/ 936625 w 21600"/>
              <a:gd name="T3" fmla="*/ 962246 h 21893"/>
              <a:gd name="T4" fmla="*/ 936625 w 21600"/>
              <a:gd name="T5" fmla="*/ 1924405 h 21893"/>
              <a:gd name="T6" fmla="*/ 936625 w 21600"/>
              <a:gd name="T7" fmla="*/ 975080 h 21893"/>
              <a:gd name="T8" fmla="*/ 1873250 w 21600"/>
              <a:gd name="T9" fmla="*/ 962246 h 21893"/>
              <a:gd name="T10" fmla="*/ 936625 w 21600"/>
              <a:gd name="T11" fmla="*/ 962246 h 21893"/>
              <a:gd name="T12" fmla="*/ 936625 w 21600"/>
              <a:gd name="T13" fmla="*/ 0 h 21893"/>
              <a:gd name="T14" fmla="*/ 936625 w 21600"/>
              <a:gd name="T15" fmla="*/ 949325 h 2189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1600"/>
              <a:gd name="T25" fmla="*/ 0 h 21893"/>
              <a:gd name="T26" fmla="*/ 21600 w 21600"/>
              <a:gd name="T27" fmla="*/ 21893 h 21893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893">
                <a:moveTo>
                  <a:pt x="0" y="0"/>
                </a:moveTo>
                <a:lnTo>
                  <a:pt x="0" y="21893"/>
                </a:lnTo>
                <a:lnTo>
                  <a:pt x="21600" y="21893"/>
                </a:lnTo>
                <a:lnTo>
                  <a:pt x="21600" y="0"/>
                </a:lnTo>
                <a:close/>
                <a:moveTo>
                  <a:pt x="10800" y="10800"/>
                </a:moveTo>
                <a:lnTo>
                  <a:pt x="10800" y="11093"/>
                </a:lnTo>
                <a:lnTo>
                  <a:pt x="10800" y="10800"/>
                </a:lnTo>
                <a:close/>
              </a:path>
            </a:pathLst>
          </a:custGeom>
          <a:gradFill>
            <a:gsLst>
              <a:gs pos="0">
                <a:srgbClr val="825600"/>
              </a:gs>
              <a:gs pos="13000">
                <a:srgbClr val="FFA800"/>
              </a:gs>
              <a:gs pos="28000">
                <a:srgbClr val="825600"/>
              </a:gs>
              <a:gs pos="42999">
                <a:srgbClr val="FFA800"/>
              </a:gs>
              <a:gs pos="58000">
                <a:srgbClr val="825600"/>
              </a:gs>
              <a:gs pos="72000">
                <a:srgbClr val="FFA800"/>
              </a:gs>
              <a:gs pos="87000">
                <a:srgbClr val="825600"/>
              </a:gs>
              <a:gs pos="100000">
                <a:srgbClr val="FFA800"/>
              </a:gs>
            </a:gsLst>
            <a:lin ang="5400000" scaled="0"/>
          </a:gradFill>
          <a:ln w="9525">
            <a:round/>
            <a:headEnd/>
            <a:tailEnd/>
          </a:ln>
          <a:scene3d>
            <a:camera prst="legacyPerspectiveFront"/>
            <a:lightRig rig="legacyFlat2" dir="t"/>
          </a:scene3d>
          <a:sp3d extrusionH="8874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>
            <a:flatTx/>
          </a:bodyPr>
          <a:lstStyle/>
          <a:p>
            <a:endParaRPr lang="ru-RU"/>
          </a:p>
        </p:txBody>
      </p:sp>
      <p:sp>
        <p:nvSpPr>
          <p:cNvPr id="13" name="Цилиндр 12"/>
          <p:cNvSpPr/>
          <p:nvPr/>
        </p:nvSpPr>
        <p:spPr>
          <a:xfrm>
            <a:off x="857224" y="4286256"/>
            <a:ext cx="2214578" cy="2357454"/>
          </a:xfrm>
          <a:prstGeom prst="ca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6" name="Picture 2" descr="http://t2.gstatic.com/images?q=tbn:ANd9GcRkFAtWKD09l1lTdM7n2lz9oLbm3Wg5guX_Apg1Q5eqQZJze3g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8992" y="3786189"/>
            <a:ext cx="2214578" cy="2754451"/>
          </a:xfrm>
          <a:prstGeom prst="rect">
            <a:avLst/>
          </a:prstGeom>
          <a:noFill/>
        </p:spPr>
      </p:pic>
      <p:pic>
        <p:nvPicPr>
          <p:cNvPr id="11268" name="Picture 4" descr="http://t3.gstatic.com/images?q=tbn:ANd9GcReAfWSCfBIkqW_58qgM0C5ZPMwjHop9n0NOtNqWwzhMOnt2N6z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00760" y="3429000"/>
            <a:ext cx="2749281" cy="21431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1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214290"/>
            <a:ext cx="820859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На какие </a:t>
            </a: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2 группы делятся</a:t>
            </a:r>
          </a:p>
          <a:p>
            <a:pPr algn="ctr"/>
            <a:r>
              <a:rPr lang="ru-RU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г</a:t>
            </a:r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еометрические фигуры?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571472" y="2714620"/>
            <a:ext cx="1571636" cy="1357322"/>
          </a:xfrm>
          <a:custGeom>
            <a:avLst/>
            <a:gdLst>
              <a:gd name="T0" fmla="*/ 0 w 21600"/>
              <a:gd name="T1" fmla="*/ 962246 h 21893"/>
              <a:gd name="T2" fmla="*/ 936625 w 21600"/>
              <a:gd name="T3" fmla="*/ 962246 h 21893"/>
              <a:gd name="T4" fmla="*/ 936625 w 21600"/>
              <a:gd name="T5" fmla="*/ 1924405 h 21893"/>
              <a:gd name="T6" fmla="*/ 936625 w 21600"/>
              <a:gd name="T7" fmla="*/ 975080 h 21893"/>
              <a:gd name="T8" fmla="*/ 1873250 w 21600"/>
              <a:gd name="T9" fmla="*/ 962246 h 21893"/>
              <a:gd name="T10" fmla="*/ 936625 w 21600"/>
              <a:gd name="T11" fmla="*/ 962246 h 21893"/>
              <a:gd name="T12" fmla="*/ 936625 w 21600"/>
              <a:gd name="T13" fmla="*/ 0 h 21893"/>
              <a:gd name="T14" fmla="*/ 936625 w 21600"/>
              <a:gd name="T15" fmla="*/ 949325 h 2189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1600"/>
              <a:gd name="T25" fmla="*/ 0 h 21893"/>
              <a:gd name="T26" fmla="*/ 21600 w 21600"/>
              <a:gd name="T27" fmla="*/ 21893 h 21893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893">
                <a:moveTo>
                  <a:pt x="0" y="0"/>
                </a:moveTo>
                <a:lnTo>
                  <a:pt x="0" y="21893"/>
                </a:lnTo>
                <a:lnTo>
                  <a:pt x="21600" y="21893"/>
                </a:lnTo>
                <a:lnTo>
                  <a:pt x="21600" y="0"/>
                </a:lnTo>
                <a:close/>
                <a:moveTo>
                  <a:pt x="10800" y="10800"/>
                </a:moveTo>
                <a:lnTo>
                  <a:pt x="10800" y="11093"/>
                </a:lnTo>
                <a:lnTo>
                  <a:pt x="10800" y="10800"/>
                </a:lnTo>
                <a:close/>
              </a:path>
            </a:pathLst>
          </a:custGeom>
          <a:gradFill>
            <a:gsLst>
              <a:gs pos="0">
                <a:srgbClr val="FC9FCB"/>
              </a:gs>
              <a:gs pos="13000">
                <a:srgbClr val="F8B049"/>
              </a:gs>
              <a:gs pos="21001">
                <a:srgbClr val="F8B049"/>
              </a:gs>
              <a:gs pos="63000">
                <a:srgbClr val="FEE7F2"/>
              </a:gs>
              <a:gs pos="67000">
                <a:srgbClr val="F952A0"/>
              </a:gs>
              <a:gs pos="69000">
                <a:srgbClr val="C50849"/>
              </a:gs>
              <a:gs pos="82001">
                <a:srgbClr val="B43E85"/>
              </a:gs>
              <a:gs pos="100000">
                <a:srgbClr val="F8B049"/>
              </a:gs>
            </a:gsLst>
            <a:lin ang="5400000" scaled="0"/>
          </a:gradFill>
          <a:ln w="9525">
            <a:round/>
            <a:headEnd/>
            <a:tailEnd/>
          </a:ln>
          <a:scene3d>
            <a:camera prst="legacyPerspectiveFront"/>
            <a:lightRig rig="legacyFlat2" dir="t"/>
          </a:scene3d>
          <a:sp3d extrusionH="8874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>
            <a:flatTx/>
          </a:bodyPr>
          <a:lstStyle/>
          <a:p>
            <a:endParaRPr lang="ru-RU"/>
          </a:p>
        </p:txBody>
      </p:sp>
      <p:pic>
        <p:nvPicPr>
          <p:cNvPr id="6" name="Picture 8" descr="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5214950"/>
            <a:ext cx="136842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val 7"/>
          <p:cNvSpPr>
            <a:spLocks noChangeArrowheads="1"/>
          </p:cNvSpPr>
          <p:nvPr/>
        </p:nvSpPr>
        <p:spPr bwMode="auto">
          <a:xfrm>
            <a:off x="2928926" y="2643182"/>
            <a:ext cx="1528748" cy="1443035"/>
          </a:xfrm>
          <a:prstGeom prst="ellipse">
            <a:avLst/>
          </a:prstGeom>
          <a:gradFill>
            <a:gsLst>
              <a:gs pos="0">
                <a:srgbClr val="A603AB"/>
              </a:gs>
              <a:gs pos="21001">
                <a:srgbClr val="0819FB"/>
              </a:gs>
              <a:gs pos="35001">
                <a:srgbClr val="1A8D48"/>
              </a:gs>
              <a:gs pos="52000">
                <a:srgbClr val="FFFF00"/>
              </a:gs>
              <a:gs pos="73000">
                <a:srgbClr val="EE3F17"/>
              </a:gs>
              <a:gs pos="88000">
                <a:srgbClr val="E81766"/>
              </a:gs>
              <a:gs pos="100000">
                <a:srgbClr val="A603AB"/>
              </a:gs>
            </a:gsLst>
            <a:lin ang="5400000" scaled="0"/>
          </a:gradFill>
          <a:ln w="38100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8" name="Picture 9" descr="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5214950"/>
            <a:ext cx="1296988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AutoShape 6"/>
          <p:cNvSpPr>
            <a:spLocks noChangeArrowheads="1"/>
          </p:cNvSpPr>
          <p:nvPr/>
        </p:nvSpPr>
        <p:spPr bwMode="auto">
          <a:xfrm>
            <a:off x="4714876" y="2714620"/>
            <a:ext cx="1817672" cy="1308091"/>
          </a:xfrm>
          <a:prstGeom prst="triangle">
            <a:avLst>
              <a:gd name="adj" fmla="val 50000"/>
            </a:avLst>
          </a:prstGeom>
          <a:gradFill>
            <a:gsLst>
              <a:gs pos="0">
                <a:srgbClr val="000000"/>
              </a:gs>
              <a:gs pos="20000">
                <a:srgbClr val="000040"/>
              </a:gs>
              <a:gs pos="50000">
                <a:srgbClr val="400040"/>
              </a:gs>
              <a:gs pos="75000">
                <a:srgbClr val="8F0040"/>
              </a:gs>
              <a:gs pos="89999">
                <a:srgbClr val="F27300"/>
              </a:gs>
              <a:gs pos="100000">
                <a:srgbClr val="FFBF00"/>
              </a:gs>
            </a:gsLst>
            <a:lin ang="5400000" scaled="0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0" name="Picture 11" descr="пирамид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5143512"/>
            <a:ext cx="2089150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AutoShape 7"/>
          <p:cNvSpPr>
            <a:spLocks noChangeArrowheads="1"/>
          </p:cNvSpPr>
          <p:nvPr/>
        </p:nvSpPr>
        <p:spPr bwMode="auto">
          <a:xfrm rot="5400000">
            <a:off x="7227906" y="2487606"/>
            <a:ext cx="1158870" cy="1898650"/>
          </a:xfrm>
          <a:custGeom>
            <a:avLst/>
            <a:gdLst>
              <a:gd name="T0" fmla="*/ 0 w 21600"/>
              <a:gd name="T1" fmla="*/ 962246 h 21893"/>
              <a:gd name="T2" fmla="*/ 936625 w 21600"/>
              <a:gd name="T3" fmla="*/ 962246 h 21893"/>
              <a:gd name="T4" fmla="*/ 936625 w 21600"/>
              <a:gd name="T5" fmla="*/ 1924405 h 21893"/>
              <a:gd name="T6" fmla="*/ 936625 w 21600"/>
              <a:gd name="T7" fmla="*/ 975080 h 21893"/>
              <a:gd name="T8" fmla="*/ 1873250 w 21600"/>
              <a:gd name="T9" fmla="*/ 962246 h 21893"/>
              <a:gd name="T10" fmla="*/ 936625 w 21600"/>
              <a:gd name="T11" fmla="*/ 962246 h 21893"/>
              <a:gd name="T12" fmla="*/ 936625 w 21600"/>
              <a:gd name="T13" fmla="*/ 0 h 21893"/>
              <a:gd name="T14" fmla="*/ 936625 w 21600"/>
              <a:gd name="T15" fmla="*/ 949325 h 2189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1600"/>
              <a:gd name="T25" fmla="*/ 0 h 21893"/>
              <a:gd name="T26" fmla="*/ 21600 w 21600"/>
              <a:gd name="T27" fmla="*/ 21893 h 21893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893">
                <a:moveTo>
                  <a:pt x="0" y="0"/>
                </a:moveTo>
                <a:lnTo>
                  <a:pt x="0" y="21893"/>
                </a:lnTo>
                <a:lnTo>
                  <a:pt x="21600" y="21893"/>
                </a:lnTo>
                <a:lnTo>
                  <a:pt x="21600" y="0"/>
                </a:lnTo>
                <a:close/>
                <a:moveTo>
                  <a:pt x="10800" y="10800"/>
                </a:moveTo>
                <a:lnTo>
                  <a:pt x="10800" y="11093"/>
                </a:lnTo>
                <a:lnTo>
                  <a:pt x="10800" y="10800"/>
                </a:lnTo>
                <a:close/>
              </a:path>
            </a:pathLst>
          </a:custGeom>
          <a:gradFill>
            <a:gsLst>
              <a:gs pos="0">
                <a:srgbClr val="825600"/>
              </a:gs>
              <a:gs pos="13000">
                <a:srgbClr val="FFA800"/>
              </a:gs>
              <a:gs pos="28000">
                <a:srgbClr val="825600"/>
              </a:gs>
              <a:gs pos="42999">
                <a:srgbClr val="FFA800"/>
              </a:gs>
              <a:gs pos="58000">
                <a:srgbClr val="825600"/>
              </a:gs>
              <a:gs pos="72000">
                <a:srgbClr val="FFA800"/>
              </a:gs>
              <a:gs pos="87000">
                <a:srgbClr val="825600"/>
              </a:gs>
              <a:gs pos="100000">
                <a:srgbClr val="FFA800"/>
              </a:gs>
            </a:gsLst>
            <a:lin ang="5400000" scaled="0"/>
          </a:gradFill>
          <a:ln w="9525">
            <a:round/>
            <a:headEnd/>
            <a:tailEnd/>
          </a:ln>
          <a:scene3d>
            <a:camera prst="legacyPerspectiveFront"/>
            <a:lightRig rig="legacyFlat2" dir="t"/>
          </a:scene3d>
          <a:sp3d extrusionH="8874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>
            <a:flatTx/>
          </a:bodyPr>
          <a:lstStyle/>
          <a:p>
            <a:endParaRPr lang="ru-RU"/>
          </a:p>
        </p:txBody>
      </p:sp>
      <p:pic>
        <p:nvPicPr>
          <p:cNvPr id="1026" name="Picture 2" descr="C:\Documents and Settings\User\Рабочий стол\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86644" y="5072074"/>
            <a:ext cx="1273955" cy="1528746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3143240" y="1714488"/>
            <a:ext cx="27222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Плоские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928926" y="4143380"/>
            <a:ext cx="34641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Объёмные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7" grpId="0" animBg="1"/>
      <p:bldP spid="9" grpId="0" animBg="1"/>
      <p:bldP spid="11" grpId="0" animBg="1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7"/>
          <p:cNvSpPr>
            <a:spLocks noChangeArrowheads="1"/>
          </p:cNvSpPr>
          <p:nvPr/>
        </p:nvSpPr>
        <p:spPr bwMode="auto">
          <a:xfrm>
            <a:off x="500034" y="500042"/>
            <a:ext cx="4000528" cy="3571900"/>
          </a:xfrm>
          <a:custGeom>
            <a:avLst/>
            <a:gdLst>
              <a:gd name="T0" fmla="*/ 0 w 21600"/>
              <a:gd name="T1" fmla="*/ 962246 h 21893"/>
              <a:gd name="T2" fmla="*/ 936625 w 21600"/>
              <a:gd name="T3" fmla="*/ 962246 h 21893"/>
              <a:gd name="T4" fmla="*/ 936625 w 21600"/>
              <a:gd name="T5" fmla="*/ 1924405 h 21893"/>
              <a:gd name="T6" fmla="*/ 936625 w 21600"/>
              <a:gd name="T7" fmla="*/ 975080 h 21893"/>
              <a:gd name="T8" fmla="*/ 1873250 w 21600"/>
              <a:gd name="T9" fmla="*/ 962246 h 21893"/>
              <a:gd name="T10" fmla="*/ 936625 w 21600"/>
              <a:gd name="T11" fmla="*/ 962246 h 21893"/>
              <a:gd name="T12" fmla="*/ 936625 w 21600"/>
              <a:gd name="T13" fmla="*/ 0 h 21893"/>
              <a:gd name="T14" fmla="*/ 936625 w 21600"/>
              <a:gd name="T15" fmla="*/ 949325 h 2189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1600"/>
              <a:gd name="T25" fmla="*/ 0 h 21893"/>
              <a:gd name="T26" fmla="*/ 21600 w 21600"/>
              <a:gd name="T27" fmla="*/ 21893 h 21893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893">
                <a:moveTo>
                  <a:pt x="0" y="0"/>
                </a:moveTo>
                <a:lnTo>
                  <a:pt x="0" y="21893"/>
                </a:lnTo>
                <a:lnTo>
                  <a:pt x="21600" y="21893"/>
                </a:lnTo>
                <a:lnTo>
                  <a:pt x="21600" y="0"/>
                </a:lnTo>
                <a:close/>
                <a:moveTo>
                  <a:pt x="10800" y="10800"/>
                </a:moveTo>
                <a:lnTo>
                  <a:pt x="10800" y="11093"/>
                </a:lnTo>
                <a:lnTo>
                  <a:pt x="10800" y="10800"/>
                </a:lnTo>
                <a:close/>
              </a:path>
            </a:pathLst>
          </a:custGeom>
          <a:blipFill>
            <a:blip r:embed="rId2" cstate="print"/>
            <a:tile tx="0" ty="0" sx="100000" sy="100000" flip="none" algn="tl"/>
          </a:blipFill>
          <a:ln w="9525">
            <a:round/>
            <a:headEnd/>
            <a:tailEnd/>
          </a:ln>
          <a:scene3d>
            <a:camera prst="legacyPerspectiveFront"/>
            <a:lightRig rig="legacyFlat2" dir="t"/>
          </a:scene3d>
          <a:sp3d extrusionH="8874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>
            <a:flatTx/>
          </a:bodyPr>
          <a:lstStyle/>
          <a:p>
            <a:endParaRPr lang="ru-RU"/>
          </a:p>
        </p:txBody>
      </p:sp>
      <p:sp>
        <p:nvSpPr>
          <p:cNvPr id="3" name="Куб 2"/>
          <p:cNvSpPr/>
          <p:nvPr/>
        </p:nvSpPr>
        <p:spPr>
          <a:xfrm>
            <a:off x="4786282" y="3000372"/>
            <a:ext cx="4357718" cy="3857628"/>
          </a:xfrm>
          <a:prstGeom prst="cube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142976" y="4500570"/>
            <a:ext cx="26413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К</a:t>
            </a:r>
            <a:r>
              <a:rPr lang="ru-RU" sz="54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вадрат</a:t>
            </a:r>
            <a:endParaRPr lang="ru-RU" sz="5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500826" y="1571612"/>
            <a:ext cx="12532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Куб</a:t>
            </a:r>
            <a:endParaRPr lang="ru-RU" sz="5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428604"/>
            <a:ext cx="7924542" cy="304698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Тема:</a:t>
            </a:r>
          </a:p>
          <a:p>
            <a:pPr algn="ctr"/>
            <a:r>
              <a:rPr lang="ru-RU" sz="96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96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К</a:t>
            </a:r>
            <a:r>
              <a:rPr lang="ru-RU" sz="96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вадрат и куб</a:t>
            </a:r>
            <a:endParaRPr lang="ru-RU" sz="96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AutoShape 7"/>
          <p:cNvSpPr>
            <a:spLocks noChangeArrowheads="1"/>
          </p:cNvSpPr>
          <p:nvPr/>
        </p:nvSpPr>
        <p:spPr bwMode="auto">
          <a:xfrm>
            <a:off x="642910" y="4429132"/>
            <a:ext cx="2000264" cy="1643074"/>
          </a:xfrm>
          <a:custGeom>
            <a:avLst/>
            <a:gdLst>
              <a:gd name="T0" fmla="*/ 0 w 21600"/>
              <a:gd name="T1" fmla="*/ 962246 h 21893"/>
              <a:gd name="T2" fmla="*/ 936625 w 21600"/>
              <a:gd name="T3" fmla="*/ 962246 h 21893"/>
              <a:gd name="T4" fmla="*/ 936625 w 21600"/>
              <a:gd name="T5" fmla="*/ 1924405 h 21893"/>
              <a:gd name="T6" fmla="*/ 936625 w 21600"/>
              <a:gd name="T7" fmla="*/ 975080 h 21893"/>
              <a:gd name="T8" fmla="*/ 1873250 w 21600"/>
              <a:gd name="T9" fmla="*/ 962246 h 21893"/>
              <a:gd name="T10" fmla="*/ 936625 w 21600"/>
              <a:gd name="T11" fmla="*/ 962246 h 21893"/>
              <a:gd name="T12" fmla="*/ 936625 w 21600"/>
              <a:gd name="T13" fmla="*/ 0 h 21893"/>
              <a:gd name="T14" fmla="*/ 936625 w 21600"/>
              <a:gd name="T15" fmla="*/ 949325 h 2189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1600"/>
              <a:gd name="T25" fmla="*/ 0 h 21893"/>
              <a:gd name="T26" fmla="*/ 21600 w 21600"/>
              <a:gd name="T27" fmla="*/ 21893 h 21893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893">
                <a:moveTo>
                  <a:pt x="0" y="0"/>
                </a:moveTo>
                <a:lnTo>
                  <a:pt x="0" y="21893"/>
                </a:lnTo>
                <a:lnTo>
                  <a:pt x="21600" y="21893"/>
                </a:lnTo>
                <a:lnTo>
                  <a:pt x="21600" y="0"/>
                </a:lnTo>
                <a:close/>
                <a:moveTo>
                  <a:pt x="10800" y="10800"/>
                </a:moveTo>
                <a:lnTo>
                  <a:pt x="10800" y="11093"/>
                </a:lnTo>
                <a:lnTo>
                  <a:pt x="10800" y="10800"/>
                </a:lnTo>
                <a:close/>
              </a:path>
            </a:pathLst>
          </a:custGeom>
          <a:blipFill>
            <a:blip r:embed="rId2" cstate="print"/>
            <a:tile tx="0" ty="0" sx="100000" sy="100000" flip="none" algn="tl"/>
          </a:blipFill>
          <a:ln w="9525">
            <a:round/>
            <a:headEnd/>
            <a:tailEnd/>
          </a:ln>
          <a:scene3d>
            <a:camera prst="legacyPerspectiveFront"/>
            <a:lightRig rig="legacyFlat2" dir="t"/>
          </a:scene3d>
          <a:sp3d extrusionH="8874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>
            <a:flatTx/>
          </a:bodyPr>
          <a:lstStyle/>
          <a:p>
            <a:endParaRPr lang="ru-RU"/>
          </a:p>
        </p:txBody>
      </p:sp>
      <p:sp>
        <p:nvSpPr>
          <p:cNvPr id="4" name="Куб 3"/>
          <p:cNvSpPr/>
          <p:nvPr/>
        </p:nvSpPr>
        <p:spPr>
          <a:xfrm>
            <a:off x="5429256" y="4286256"/>
            <a:ext cx="2071670" cy="1785926"/>
          </a:xfrm>
          <a:prstGeom prst="cube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1194</TotalTime>
  <Words>399</Words>
  <Application>Microsoft Office PowerPoint</Application>
  <PresentationFormat>Экран (4:3)</PresentationFormat>
  <Paragraphs>148</Paragraphs>
  <Slides>24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Квадрат и куб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Куб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Lex</cp:lastModifiedBy>
  <cp:revision>73</cp:revision>
  <dcterms:created xsi:type="dcterms:W3CDTF">2011-04-11T02:21:36Z</dcterms:created>
  <dcterms:modified xsi:type="dcterms:W3CDTF">2020-04-08T14:35:13Z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1378472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