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89" r:id="rId5"/>
    <p:sldId id="290" r:id="rId6"/>
    <p:sldId id="258" r:id="rId7"/>
    <p:sldId id="259" r:id="rId8"/>
    <p:sldId id="261" r:id="rId9"/>
    <p:sldId id="293" r:id="rId10"/>
    <p:sldId id="267" r:id="rId11"/>
    <p:sldId id="292" r:id="rId12"/>
    <p:sldId id="294" r:id="rId13"/>
    <p:sldId id="295" r:id="rId14"/>
    <p:sldId id="296" r:id="rId15"/>
    <p:sldId id="284" r:id="rId16"/>
    <p:sldId id="297" r:id="rId17"/>
    <p:sldId id="298" r:id="rId18"/>
    <p:sldId id="299" r:id="rId19"/>
    <p:sldId id="300" r:id="rId20"/>
    <p:sldId id="270" r:id="rId21"/>
    <p:sldId id="271" r:id="rId22"/>
    <p:sldId id="30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D8"/>
    <a:srgbClr val="F41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CE8F92A-BC7C-45B9-9E40-DBBBE1167FD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60E49E40-4D1C-41C8-A85C-9FE7E94B754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682"/>
            </a:avLst>
          </a:prstGeom>
          <a:pattFill prst="lgGrid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2051720" y="980728"/>
            <a:ext cx="5040560" cy="22322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Урок математики в 4 классе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FA6774D8-7EAF-4A52-8EAD-DC16DCFCB241}"/>
              </a:ext>
            </a:extLst>
          </p:cNvPr>
          <p:cNvSpPr txBox="1">
            <a:spLocks/>
          </p:cNvSpPr>
          <p:nvPr/>
        </p:nvSpPr>
        <p:spPr>
          <a:xfrm>
            <a:off x="467544" y="6021288"/>
            <a:ext cx="8219256" cy="56207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tx1"/>
                </a:solidFill>
                <a:latin typeface="Arial Narrow" panose="020B0606020202030204" pitchFamily="34" charset="0"/>
                <a:cs typeface="Calibri" pitchFamily="34" charset="0"/>
              </a:rPr>
              <a:t>Автор  презентации: Кадырова Ольга Игоревна,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tx1"/>
                </a:solidFill>
                <a:latin typeface="Arial Narrow" panose="020B0606020202030204" pitchFamily="34" charset="0"/>
                <a:cs typeface="Calibri" pitchFamily="34" charset="0"/>
              </a:rPr>
              <a:t>учитель начальных классов МАОУ ООШ №52 города Тюмени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tx1"/>
                </a:solidFill>
                <a:latin typeface="Arial Narrow" panose="020B0606020202030204" pitchFamily="34" charset="0"/>
                <a:cs typeface="Calibri" pitchFamily="34" charset="0"/>
              </a:rPr>
              <a:t>2019</a:t>
            </a:r>
          </a:p>
          <a:p>
            <a:endParaRPr lang="ru-RU" dirty="0"/>
          </a:p>
        </p:txBody>
      </p:sp>
      <p:pic>
        <p:nvPicPr>
          <p:cNvPr id="3074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506D237A-C411-40E0-83B6-26C7D1F70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08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2915816" y="4509120"/>
            <a:ext cx="410445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многогранники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827584" y="1179870"/>
            <a:ext cx="7488832" cy="248427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Как называются  объёмные фигуры, поверхность которых состоит из прямоугольников? 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267917C6-4E0E-4CA2-A725-F48E004D0DB8}"/>
              </a:ext>
            </a:extLst>
          </p:cNvPr>
          <p:cNvSpPr/>
          <p:nvPr/>
        </p:nvSpPr>
        <p:spPr>
          <a:xfrm>
            <a:off x="3923928" y="334896"/>
            <a:ext cx="1836204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 </a:t>
            </a:r>
          </a:p>
        </p:txBody>
      </p:sp>
    </p:spTree>
    <p:extLst>
      <p:ext uri="{BB962C8B-B14F-4D97-AF65-F5344CB8AC3E}">
        <p14:creationId xmlns:p14="http://schemas.microsoft.com/office/powerpoint/2010/main" val="27249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1979712" y="404664"/>
            <a:ext cx="5256584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Что такое призма?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218340" y="1196752"/>
            <a:ext cx="8568952" cy="259228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Это многогранник, у которого поверхность состоит из 2-х одинаковых многоугольников и соответствующего числа прямоугольников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5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03848" y="260648"/>
            <a:ext cx="2160240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467544" y="1196754"/>
            <a:ext cx="7704856" cy="172819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Если в основании призмы лежит треугольник, значит …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C9687C9-7208-40A0-A5C6-24A40113B500}"/>
              </a:ext>
            </a:extLst>
          </p:cNvPr>
          <p:cNvSpPr/>
          <p:nvPr/>
        </p:nvSpPr>
        <p:spPr>
          <a:xfrm>
            <a:off x="2105923" y="3392997"/>
            <a:ext cx="5616624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это призма треугольная</a:t>
            </a:r>
          </a:p>
        </p:txBody>
      </p:sp>
      <p:pic>
        <p:nvPicPr>
          <p:cNvPr id="2050" name="Picture 2" descr="https://mnogogranniki.ru/images/vid/200/3_5.jpg">
            <a:extLst>
              <a:ext uri="{FF2B5EF4-FFF2-40B4-BE49-F238E27FC236}">
                <a16:creationId xmlns:a16="http://schemas.microsoft.com/office/drawing/2014/main" xmlns="" id="{A35905DC-5C31-4074-9BF5-9C3A363DE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30" y="4414979"/>
            <a:ext cx="2021210" cy="202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30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03848" y="260648"/>
            <a:ext cx="2160240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417724" y="1016731"/>
            <a:ext cx="7704856" cy="1476165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Если в основании призмы лежит четырёхугольник, значит …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C9687C9-7208-40A0-A5C6-24A40113B500}"/>
              </a:ext>
            </a:extLst>
          </p:cNvPr>
          <p:cNvSpPr/>
          <p:nvPr/>
        </p:nvSpPr>
        <p:spPr>
          <a:xfrm>
            <a:off x="827584" y="2713112"/>
            <a:ext cx="7006964" cy="72008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это призма четырёхугольная</a:t>
            </a:r>
          </a:p>
        </p:txBody>
      </p:sp>
      <p:pic>
        <p:nvPicPr>
          <p:cNvPr id="4098" name="Picture 2" descr="https://mathspace-production-media.mathspace.co/media/upload/images/001_Chapter_Entries/Measurement/rectangular-prism.jpg">
            <a:extLst>
              <a:ext uri="{FF2B5EF4-FFF2-40B4-BE49-F238E27FC236}">
                <a16:creationId xmlns:a16="http://schemas.microsoft.com/office/drawing/2014/main" xmlns="" id="{E04D4E3C-8123-44D4-9B3C-CCB19DB8E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745" y="3861048"/>
            <a:ext cx="2516510" cy="25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31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1043608" y="332656"/>
            <a:ext cx="7272808" cy="115212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Что такое прямоугольный параллелепипед?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395536" y="1772816"/>
            <a:ext cx="8568952" cy="158417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Это призма (прямая), в основании которой находится прямоугольник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banner2.kisspng.com/20180419/vbw/kisspng-cuboid-rectangle-cube-clip-art-mathematical-formula-5ad82bc995f613.3224934215241164256143.jpg">
            <a:extLst>
              <a:ext uri="{FF2B5EF4-FFF2-40B4-BE49-F238E27FC236}">
                <a16:creationId xmlns:a16="http://schemas.microsoft.com/office/drawing/2014/main" xmlns="" id="{7214F078-2131-42E1-A2C5-A657EB9380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xmlns="" id="{570C7967-AA98-48DA-A500-200FA35D03C8}"/>
              </a:ext>
            </a:extLst>
          </p:cNvPr>
          <p:cNvSpPr/>
          <p:nvPr/>
        </p:nvSpPr>
        <p:spPr>
          <a:xfrm>
            <a:off x="3419872" y="5085184"/>
            <a:ext cx="3240360" cy="1152128"/>
          </a:xfrm>
          <a:prstGeom prst="cub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14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1079612" y="276521"/>
            <a:ext cx="698477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Начерти объёмную фигуру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F7A21454-8AB6-4E7A-9654-3F4EBF1D1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82546"/>
            <a:ext cx="1569118" cy="212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relandwoodps.files.wordpress.com/2016/12/maths_shapes_gbfu3x.png">
            <a:extLst>
              <a:ext uri="{FF2B5EF4-FFF2-40B4-BE49-F238E27FC236}">
                <a16:creationId xmlns:a16="http://schemas.microsoft.com/office/drawing/2014/main" xmlns="" id="{4C3DA532-DD09-4E15-9DD4-EC994A203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68760"/>
            <a:ext cx="5852964" cy="47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37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1907704" y="332657"/>
            <a:ext cx="6408712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Как называют эти фигуры?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3635896" y="5733255"/>
            <a:ext cx="4024064" cy="79208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Тела вращения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banner2.kisspng.com/20180419/vbw/kisspng-cuboid-rectangle-cube-clip-art-mathematical-formula-5ad82bc995f613.3224934215241164256143.jpg">
            <a:extLst>
              <a:ext uri="{FF2B5EF4-FFF2-40B4-BE49-F238E27FC236}">
                <a16:creationId xmlns:a16="http://schemas.microsoft.com/office/drawing/2014/main" xmlns="" id="{7214F078-2131-42E1-A2C5-A657EB9380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https://openclipart.org/image/2400px/svg_to_png/212703/sphereSVG2.png">
            <a:extLst>
              <a:ext uri="{FF2B5EF4-FFF2-40B4-BE49-F238E27FC236}">
                <a16:creationId xmlns:a16="http://schemas.microsoft.com/office/drawing/2014/main" xmlns="" id="{A7A528A1-36D1-4540-A8D5-123C69ED6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42937"/>
            <a:ext cx="1693523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res.cloudinary.com/dk-find-out/image/upload/q_80,w_640,f_auto/cone_x3fn44.jpg">
            <a:extLst>
              <a:ext uri="{FF2B5EF4-FFF2-40B4-BE49-F238E27FC236}">
                <a16:creationId xmlns:a16="http://schemas.microsoft.com/office/drawing/2014/main" xmlns="" id="{1855305D-3FDD-4302-8B0E-64361AE3A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13303"/>
            <a:ext cx="1640315" cy="218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Цилиндр 8">
            <a:extLst>
              <a:ext uri="{FF2B5EF4-FFF2-40B4-BE49-F238E27FC236}">
                <a16:creationId xmlns:a16="http://schemas.microsoft.com/office/drawing/2014/main" xmlns="" id="{2FAA90B7-44EE-4EF9-A534-943FD5CD4DFE}"/>
              </a:ext>
            </a:extLst>
          </p:cNvPr>
          <p:cNvSpPr/>
          <p:nvPr/>
        </p:nvSpPr>
        <p:spPr>
          <a:xfrm>
            <a:off x="6444208" y="2924029"/>
            <a:ext cx="1111016" cy="1813921"/>
          </a:xfrm>
          <a:prstGeom prst="ca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52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75856" y="332656"/>
            <a:ext cx="3168352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Шар – это…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287524" y="1556792"/>
            <a:ext cx="8568952" cy="158417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фигура (тело) вращения, которую описывает полукруг в результате полного оборота вокруг своего диаметра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banner2.kisspng.com/20180419/vbw/kisspng-cuboid-rectangle-cube-clip-art-mathematical-formula-5ad82bc995f613.3224934215241164256143.jpg">
            <a:extLst>
              <a:ext uri="{FF2B5EF4-FFF2-40B4-BE49-F238E27FC236}">
                <a16:creationId xmlns:a16="http://schemas.microsoft.com/office/drawing/2014/main" xmlns="" id="{7214F078-2131-42E1-A2C5-A657EB9380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s://i.gifer.com/E1jW.gif">
            <a:extLst>
              <a:ext uri="{FF2B5EF4-FFF2-40B4-BE49-F238E27FC236}">
                <a16:creationId xmlns:a16="http://schemas.microsoft.com/office/drawing/2014/main" xmlns="" id="{032A9A0D-76B6-48C6-9F8B-C2EF228D5E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39782"/>
            <a:ext cx="2947789" cy="295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4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059832" y="309712"/>
            <a:ext cx="4148844" cy="72008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Цилиндр – это …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304292" y="1484784"/>
            <a:ext cx="8568952" cy="224063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геометрическая фигура (тело) вращения, которую описывает прямоугольник в результате полного оборота вокруг одной из своих сторон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banner2.kisspng.com/20180419/vbw/kisspng-cuboid-rectangle-cube-clip-art-mathematical-formula-5ad82bc995f613.3224934215241164256143.jpg">
            <a:extLst>
              <a:ext uri="{FF2B5EF4-FFF2-40B4-BE49-F238E27FC236}">
                <a16:creationId xmlns:a16="http://schemas.microsoft.com/office/drawing/2014/main" xmlns="" id="{7214F078-2131-42E1-A2C5-A657EB9380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://wiki.cuspu.edu.ua/images/2/24/Cilindr.gif">
            <a:extLst>
              <a:ext uri="{FF2B5EF4-FFF2-40B4-BE49-F238E27FC236}">
                <a16:creationId xmlns:a16="http://schemas.microsoft.com/office/drawing/2014/main" xmlns="" id="{430B155F-21F4-420B-8F82-41981A9015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7" y="3784692"/>
            <a:ext cx="229552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32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059832" y="309712"/>
            <a:ext cx="4148844" cy="72008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Конус – это …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395536" y="1268760"/>
            <a:ext cx="8568952" cy="273630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tx1"/>
                </a:solidFill>
              </a:rPr>
              <a:t>геометрическая фигура (тело) вращения, которую описывает прямоугольный треугольник в результате полного оборота вокруг одной из катетов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9480EB4B-1DB7-4BFD-BA34-5A92AA3C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banner2.kisspng.com/20180419/vbw/kisspng-cuboid-rectangle-cube-clip-art-mathematical-formula-5ad82bc995f613.3224934215241164256143.jpg">
            <a:extLst>
              <a:ext uri="{FF2B5EF4-FFF2-40B4-BE49-F238E27FC236}">
                <a16:creationId xmlns:a16="http://schemas.microsoft.com/office/drawing/2014/main" xmlns="" id="{7214F078-2131-42E1-A2C5-A657EB9380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https://www.tlu.ee/~masavina/poordkehad_mai/poordkehad/77260_orig.gif">
            <a:extLst>
              <a:ext uri="{FF2B5EF4-FFF2-40B4-BE49-F238E27FC236}">
                <a16:creationId xmlns:a16="http://schemas.microsoft.com/office/drawing/2014/main" xmlns="" id="{E856F509-5D63-496C-B912-ECFDCB755D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78951"/>
            <a:ext cx="2921496" cy="266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92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75856" y="188640"/>
            <a:ext cx="331236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Найди </a:t>
            </a:r>
            <a:r>
              <a:rPr lang="en-US" sz="4000" b="1" dirty="0">
                <a:solidFill>
                  <a:schemeClr val="bg1"/>
                </a:solidFill>
              </a:rPr>
              <a:t>P </a:t>
            </a:r>
            <a:r>
              <a:rPr lang="ru-RU" sz="4000" b="1" dirty="0">
                <a:solidFill>
                  <a:schemeClr val="bg1"/>
                </a:solidFill>
              </a:rPr>
              <a:t>и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F015795A-C804-49AA-ADA9-E3ABFE386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FC070E-AF39-4E99-942F-9F0A3F07C19D}"/>
              </a:ext>
            </a:extLst>
          </p:cNvPr>
          <p:cNvSpPr/>
          <p:nvPr/>
        </p:nvSpPr>
        <p:spPr>
          <a:xfrm>
            <a:off x="3131840" y="1772816"/>
            <a:ext cx="3600400" cy="19442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F70F0F-8D8D-48F0-B60F-6F4132EEE88A}"/>
              </a:ext>
            </a:extLst>
          </p:cNvPr>
          <p:cNvSpPr txBox="1"/>
          <p:nvPr/>
        </p:nvSpPr>
        <p:spPr>
          <a:xfrm>
            <a:off x="3887924" y="116161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4 см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C9943D-3B6F-4044-B8B7-B3E3C98FA3E3}"/>
              </a:ext>
            </a:extLst>
          </p:cNvPr>
          <p:cNvSpPr txBox="1"/>
          <p:nvPr/>
        </p:nvSpPr>
        <p:spPr>
          <a:xfrm>
            <a:off x="6444208" y="242175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3 см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970C84E-CE09-4ADE-B8F7-FB2309B26802}"/>
              </a:ext>
            </a:extLst>
          </p:cNvPr>
          <p:cNvSpPr/>
          <p:nvPr/>
        </p:nvSpPr>
        <p:spPr>
          <a:xfrm>
            <a:off x="2298048" y="4452605"/>
            <a:ext cx="4938247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r>
              <a:rPr lang="ru-RU" sz="4000" b="1" dirty="0">
                <a:solidFill>
                  <a:schemeClr val="bg1"/>
                </a:solidFill>
              </a:rPr>
              <a:t> = 3 х 4 = 12 кв. см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0A5FD7E-B635-4914-9747-18FD47606779}"/>
              </a:ext>
            </a:extLst>
          </p:cNvPr>
          <p:cNvSpPr/>
          <p:nvPr/>
        </p:nvSpPr>
        <p:spPr>
          <a:xfrm>
            <a:off x="2267744" y="5425584"/>
            <a:ext cx="4968551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P</a:t>
            </a:r>
            <a:r>
              <a:rPr lang="ru-RU" sz="4000" b="1" dirty="0">
                <a:solidFill>
                  <a:schemeClr val="bg1"/>
                </a:solidFill>
              </a:rPr>
              <a:t> = (3 + 4) х 2 = 14 см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54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4572000" y="260648"/>
            <a:ext cx="194421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№274</a:t>
            </a:r>
          </a:p>
        </p:txBody>
      </p:sp>
      <p:pic>
        <p:nvPicPr>
          <p:cNvPr id="8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A5106ECB-7062-4C1E-A824-043EBE6FB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reshak.ru/ege/math/new/9/8.jpg">
            <a:extLst>
              <a:ext uri="{FF2B5EF4-FFF2-40B4-BE49-F238E27FC236}">
                <a16:creationId xmlns:a16="http://schemas.microsoft.com/office/drawing/2014/main" xmlns="" id="{0B2029EE-2E60-4472-A10D-8C89E0EC60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reshak.ru/ege/math/new/9/8.jpg">
            <a:extLst>
              <a:ext uri="{FF2B5EF4-FFF2-40B4-BE49-F238E27FC236}">
                <a16:creationId xmlns:a16="http://schemas.microsoft.com/office/drawing/2014/main" xmlns="" id="{2A2064E4-8494-4104-BB64-3C94403A72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32EDAAC-B1B5-4AEA-B791-18DA9B47044C}"/>
              </a:ext>
            </a:extLst>
          </p:cNvPr>
          <p:cNvSpPr/>
          <p:nvPr/>
        </p:nvSpPr>
        <p:spPr>
          <a:xfrm>
            <a:off x="755576" y="1208460"/>
            <a:ext cx="4024064" cy="79208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Ребро куба = 4 см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5091A2F6-48C9-42AB-B854-578DEA94B309}"/>
              </a:ext>
            </a:extLst>
          </p:cNvPr>
          <p:cNvSpPr/>
          <p:nvPr/>
        </p:nvSpPr>
        <p:spPr>
          <a:xfrm>
            <a:off x="3207928" y="5798616"/>
            <a:ext cx="4024064" cy="79208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Радиус шара 2 см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AE53075D-311F-4B00-BFD5-75D3F9912748}"/>
              </a:ext>
            </a:extLst>
          </p:cNvPr>
          <p:cNvSpPr/>
          <p:nvPr/>
        </p:nvSpPr>
        <p:spPr>
          <a:xfrm>
            <a:off x="4139952" y="2690563"/>
            <a:ext cx="2371506" cy="21668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70" name="Picture 6" descr="https://image.freepik.com/free-icon/single-cube_318-36160.jpg">
            <a:extLst>
              <a:ext uri="{FF2B5EF4-FFF2-40B4-BE49-F238E27FC236}">
                <a16:creationId xmlns:a16="http://schemas.microsoft.com/office/drawing/2014/main" xmlns="" id="{FA60FFA2-0B67-4CEE-8409-EE640DE9B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038" y="2247340"/>
            <a:ext cx="3053333" cy="305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8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2804397" y="260648"/>
            <a:ext cx="371672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Самооценка</a:t>
            </a:r>
          </a:p>
        </p:txBody>
      </p:sp>
      <p:pic>
        <p:nvPicPr>
          <p:cNvPr id="2" name="Picture 2" descr="https://openclipart.org/image/2400px/svg_to_png/30103/Target-icon.png">
            <a:extLst>
              <a:ext uri="{FF2B5EF4-FFF2-40B4-BE49-F238E27FC236}">
                <a16:creationId xmlns:a16="http://schemas.microsoft.com/office/drawing/2014/main" xmlns="" id="{E06394B0-7E55-4E6A-A2EB-CA4538332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508" y="2060848"/>
            <a:ext cx="3356992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902A3A13-1976-4991-BC20-A5078A71F00E}"/>
              </a:ext>
            </a:extLst>
          </p:cNvPr>
          <p:cNvSpPr/>
          <p:nvPr/>
        </p:nvSpPr>
        <p:spPr>
          <a:xfrm>
            <a:off x="323528" y="1196752"/>
            <a:ext cx="2480869" cy="764161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площадь 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6E56978D-A3C1-49A7-AC10-468D7E8FB522}"/>
              </a:ext>
            </a:extLst>
          </p:cNvPr>
          <p:cNvSpPr/>
          <p:nvPr/>
        </p:nvSpPr>
        <p:spPr>
          <a:xfrm>
            <a:off x="6588224" y="1231427"/>
            <a:ext cx="1728192" cy="64807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объём</a:t>
            </a:r>
          </a:p>
        </p:txBody>
      </p:sp>
      <p:pic>
        <p:nvPicPr>
          <p:cNvPr id="13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45E2B43C-BB65-413D-8A00-FD00FB50D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F47641C2-A609-4225-8DF5-8BE29CF4F305}"/>
              </a:ext>
            </a:extLst>
          </p:cNvPr>
          <p:cNvCxnSpPr/>
          <p:nvPr/>
        </p:nvCxnSpPr>
        <p:spPr>
          <a:xfrm flipV="1">
            <a:off x="1979712" y="4149080"/>
            <a:ext cx="680669" cy="18864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3F1E2F34-3020-4D59-84B4-B4B1501ADA0D}"/>
              </a:ext>
            </a:extLst>
          </p:cNvPr>
          <p:cNvCxnSpPr/>
          <p:nvPr/>
        </p:nvCxnSpPr>
        <p:spPr>
          <a:xfrm flipV="1">
            <a:off x="1979135" y="4437656"/>
            <a:ext cx="680669" cy="188641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71 -0.01065 L 0.03871 -0.01042 C 0.04392 -0.01574 0.04583 -0.01829 0.05173 -0.02153 C 0.05312 -0.02222 0.05451 -0.02222 0.05573 -0.02292 C 0.05677 -0.02315 0.05781 -0.02384 0.05885 -0.02407 C 0.05902 -0.02407 0.06527 -0.02222 0.06597 -0.02153 C 0.07239 -0.01458 0.06336 -0.01944 0.071 -0.0162 C 0.0717 -0.01481 0.07187 -0.01296 0.07291 -0.01204 C 0.07413 -0.01111 0.07569 -0.01134 0.07708 -0.01065 C 0.07795 -0.01042 0.07899 -0.00972 0.08003 -0.00926 C 0.08298 -0.00972 0.08611 -0.00972 0.08906 -0.01065 C 0.0934 -0.01204 0.10243 -0.02361 0.10329 -0.02407 C 0.11545 -0.03449 0.11076 -0.03032 0.11736 -0.03634 C 0.12013 -0.03588 0.12291 -0.03588 0.12552 -0.03495 C 0.12673 -0.03449 0.12725 -0.03241 0.12847 -0.03218 C 0.13125 -0.03194 0.13385 -0.0331 0.13663 -0.03356 C 0.14652 -0.04236 0.13107 -0.0287 0.14357 -0.04028 C 0.15086 -0.04699 0.15503 -0.04907 0.16076 -0.06065 C 0.16354 -0.06574 0.1651 -0.07014 0.16892 -0.07407 C 0.17013 -0.07523 0.17152 -0.07593 0.17291 -0.07662 C 0.1743 -0.07616 0.17569 -0.07616 0.17691 -0.07546 C 0.17812 -0.07477 0.17882 -0.07292 0.18003 -0.07269 C 0.18246 -0.07245 0.18472 -0.07361 0.18715 -0.07407 C 0.1901 -0.07708 0.1934 -0.07986 0.19618 -0.08333 C 0.20052 -0.08935 0.2 -0.08889 0.2052 -0.09421 C 0.20625 -0.09514 0.20729 -0.0963 0.20833 -0.09699 C 0.2092 -0.09745 0.21024 -0.09792 0.21128 -0.09815 C 0.221 -0.0963 0.21597 -0.09699 0.22656 -0.09699 L 0.22656 -0.09676 " pathEditMode="relative" rAng="0" ptsTypes="AAAAAAAAAAAAAA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92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71 -0.01065 L 0.03871 -0.01042 C 0.04392 -0.01574 0.04583 -0.01829 0.05173 -0.02153 C 0.05312 -0.02222 0.05451 -0.02222 0.05573 -0.02292 C 0.05677 -0.02315 0.05781 -0.02384 0.05885 -0.02408 C 0.05902 -0.02408 0.06527 -0.02222 0.06597 -0.02153 C 0.07239 -0.01459 0.06336 -0.01945 0.071 -0.01621 C 0.0717 -0.01482 0.07187 -0.01296 0.07291 -0.01204 C 0.07413 -0.01111 0.07569 -0.01134 0.07708 -0.01065 C 0.07795 -0.01042 0.07899 -0.00972 0.08003 -0.00926 C 0.08298 -0.00972 0.08611 -0.00972 0.08906 -0.01065 C 0.0934 -0.01204 0.10243 -0.02361 0.10329 -0.02408 C 0.11545 -0.03449 0.11076 -0.03033 0.11736 -0.03634 C 0.12013 -0.03588 0.12291 -0.03588 0.12552 -0.03496 C 0.12673 -0.03449 0.12725 -0.03241 0.12847 -0.03218 C 0.13125 -0.03195 0.13385 -0.0331 0.13663 -0.03357 C 0.14652 -0.04236 0.13107 -0.02871 0.14357 -0.04028 C 0.15086 -0.04699 0.15503 -0.04908 0.16076 -0.06065 C 0.16354 -0.06574 0.1651 -0.07014 0.16892 -0.07408 C 0.17013 -0.07523 0.17152 -0.07593 0.17291 -0.07662 C 0.1743 -0.07616 0.17569 -0.07616 0.17691 -0.07546 C 0.17812 -0.07477 0.17882 -0.07292 0.18003 -0.07269 C 0.18246 -0.07246 0.18472 -0.07361 0.18715 -0.07408 C 0.1901 -0.07709 0.1934 -0.07986 0.19618 -0.08334 C 0.20052 -0.08935 0.2 -0.08889 0.2052 -0.09421 C 0.20625 -0.09514 0.20729 -0.0963 0.20833 -0.09699 C 0.2092 -0.09746 0.21024 -0.09792 0.21128 -0.09815 C 0.221 -0.0963 0.21597 -0.09699 0.22656 -0.09699 L 0.22656 -0.09676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92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131840" y="260648"/>
            <a:ext cx="338437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Итог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1583668" y="1299669"/>
            <a:ext cx="6444716" cy="64807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Мы уже знали….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8577811E-BE21-4C1A-8A93-C9DBD07B643D}"/>
              </a:ext>
            </a:extLst>
          </p:cNvPr>
          <p:cNvSpPr/>
          <p:nvPr/>
        </p:nvSpPr>
        <p:spPr>
          <a:xfrm>
            <a:off x="1583668" y="2358123"/>
            <a:ext cx="6444716" cy="64807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Оказывается…</a:t>
            </a:r>
          </a:p>
        </p:txBody>
      </p:sp>
      <p:pic>
        <p:nvPicPr>
          <p:cNvPr id="8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A5106ECB-7062-4C1E-A824-043EBE6FB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61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75856" y="188640"/>
            <a:ext cx="331236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Найди </a:t>
            </a:r>
            <a:r>
              <a:rPr lang="en-US" sz="4000" b="1" dirty="0">
                <a:solidFill>
                  <a:schemeClr val="bg1"/>
                </a:solidFill>
              </a:rPr>
              <a:t>P </a:t>
            </a:r>
            <a:r>
              <a:rPr lang="ru-RU" sz="4000" b="1" dirty="0">
                <a:solidFill>
                  <a:schemeClr val="bg1"/>
                </a:solidFill>
              </a:rPr>
              <a:t>и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F015795A-C804-49AA-ADA9-E3ABFE386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FC070E-AF39-4E99-942F-9F0A3F07C19D}"/>
              </a:ext>
            </a:extLst>
          </p:cNvPr>
          <p:cNvSpPr/>
          <p:nvPr/>
        </p:nvSpPr>
        <p:spPr>
          <a:xfrm>
            <a:off x="3131840" y="1772816"/>
            <a:ext cx="3600400" cy="19442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F70F0F-8D8D-48F0-B60F-6F4132EEE88A}"/>
              </a:ext>
            </a:extLst>
          </p:cNvPr>
          <p:cNvSpPr txBox="1"/>
          <p:nvPr/>
        </p:nvSpPr>
        <p:spPr>
          <a:xfrm>
            <a:off x="3887924" y="116161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10 </a:t>
            </a:r>
            <a:r>
              <a:rPr lang="ru-RU" sz="3600" b="1" dirty="0" err="1"/>
              <a:t>дм</a:t>
            </a:r>
            <a:endParaRPr lang="ru-RU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C9943D-3B6F-4044-B8B7-B3E3C98FA3E3}"/>
              </a:ext>
            </a:extLst>
          </p:cNvPr>
          <p:cNvSpPr txBox="1"/>
          <p:nvPr/>
        </p:nvSpPr>
        <p:spPr>
          <a:xfrm>
            <a:off x="6444208" y="242175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5 </a:t>
            </a:r>
            <a:r>
              <a:rPr lang="ru-RU" sz="3600" b="1" dirty="0" err="1"/>
              <a:t>дм</a:t>
            </a:r>
            <a:endParaRPr lang="ru-RU" sz="3600" b="1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970C84E-CE09-4ADE-B8F7-FB2309B26802}"/>
              </a:ext>
            </a:extLst>
          </p:cNvPr>
          <p:cNvSpPr/>
          <p:nvPr/>
        </p:nvSpPr>
        <p:spPr>
          <a:xfrm>
            <a:off x="2298048" y="4452605"/>
            <a:ext cx="537029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r>
              <a:rPr lang="ru-RU" sz="4000" b="1" dirty="0">
                <a:solidFill>
                  <a:schemeClr val="bg1"/>
                </a:solidFill>
              </a:rPr>
              <a:t> = 10 х 5 = 50 кв. </a:t>
            </a:r>
            <a:r>
              <a:rPr lang="ru-RU" sz="4000" b="1" dirty="0" err="1">
                <a:solidFill>
                  <a:schemeClr val="bg1"/>
                </a:solidFill>
              </a:rPr>
              <a:t>дм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0A5FD7E-B635-4914-9747-18FD47606779}"/>
              </a:ext>
            </a:extLst>
          </p:cNvPr>
          <p:cNvSpPr/>
          <p:nvPr/>
        </p:nvSpPr>
        <p:spPr>
          <a:xfrm>
            <a:off x="2267744" y="5425584"/>
            <a:ext cx="547260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P</a:t>
            </a:r>
            <a:r>
              <a:rPr lang="ru-RU" sz="4000" b="1" dirty="0">
                <a:solidFill>
                  <a:schemeClr val="bg1"/>
                </a:solidFill>
              </a:rPr>
              <a:t> = (10 + 5) х 2 = 30 </a:t>
            </a:r>
            <a:r>
              <a:rPr lang="ru-RU" sz="4000" b="1" dirty="0" err="1">
                <a:solidFill>
                  <a:schemeClr val="bg1"/>
                </a:solidFill>
              </a:rPr>
              <a:t>дм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9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75856" y="188640"/>
            <a:ext cx="331236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Найди </a:t>
            </a:r>
            <a:r>
              <a:rPr lang="en-US" sz="4000" b="1" dirty="0">
                <a:solidFill>
                  <a:schemeClr val="bg1"/>
                </a:solidFill>
              </a:rPr>
              <a:t>P </a:t>
            </a:r>
            <a:r>
              <a:rPr lang="ru-RU" sz="4000" b="1" dirty="0">
                <a:solidFill>
                  <a:schemeClr val="bg1"/>
                </a:solidFill>
              </a:rPr>
              <a:t>и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F015795A-C804-49AA-ADA9-E3ABFE386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FC070E-AF39-4E99-942F-9F0A3F07C19D}"/>
              </a:ext>
            </a:extLst>
          </p:cNvPr>
          <p:cNvSpPr/>
          <p:nvPr/>
        </p:nvSpPr>
        <p:spPr>
          <a:xfrm>
            <a:off x="3707904" y="1794198"/>
            <a:ext cx="2592288" cy="235488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F70F0F-8D8D-48F0-B60F-6F4132EEE88A}"/>
              </a:ext>
            </a:extLst>
          </p:cNvPr>
          <p:cNvSpPr txBox="1"/>
          <p:nvPr/>
        </p:nvSpPr>
        <p:spPr>
          <a:xfrm>
            <a:off x="3887924" y="116161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10 мм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970C84E-CE09-4ADE-B8F7-FB2309B26802}"/>
              </a:ext>
            </a:extLst>
          </p:cNvPr>
          <p:cNvSpPr/>
          <p:nvPr/>
        </p:nvSpPr>
        <p:spPr>
          <a:xfrm>
            <a:off x="2298048" y="4452605"/>
            <a:ext cx="537029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r>
              <a:rPr lang="ru-RU" sz="4000" b="1" dirty="0">
                <a:solidFill>
                  <a:schemeClr val="bg1"/>
                </a:solidFill>
              </a:rPr>
              <a:t> = 10 х 10 = 100 </a:t>
            </a:r>
            <a:r>
              <a:rPr lang="ru-RU" sz="4000" b="1" dirty="0" err="1">
                <a:solidFill>
                  <a:schemeClr val="bg1"/>
                </a:solidFill>
              </a:rPr>
              <a:t>кв.мм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0A5FD7E-B635-4914-9747-18FD47606779}"/>
              </a:ext>
            </a:extLst>
          </p:cNvPr>
          <p:cNvSpPr/>
          <p:nvPr/>
        </p:nvSpPr>
        <p:spPr>
          <a:xfrm>
            <a:off x="2267744" y="5425584"/>
            <a:ext cx="547260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P</a:t>
            </a:r>
            <a:r>
              <a:rPr lang="ru-RU" sz="4000" b="1" dirty="0">
                <a:solidFill>
                  <a:schemeClr val="bg1"/>
                </a:solidFill>
              </a:rPr>
              <a:t> = 10 х 4 = 40 мм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3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275856" y="188640"/>
            <a:ext cx="331236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Найди </a:t>
            </a:r>
            <a:r>
              <a:rPr lang="en-US" sz="4000" b="1" dirty="0">
                <a:solidFill>
                  <a:schemeClr val="bg1"/>
                </a:solidFill>
              </a:rPr>
              <a:t>P </a:t>
            </a:r>
            <a:r>
              <a:rPr lang="ru-RU" sz="4000" b="1" dirty="0">
                <a:solidFill>
                  <a:schemeClr val="bg1"/>
                </a:solidFill>
              </a:rPr>
              <a:t>и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F015795A-C804-49AA-ADA9-E3ABFE386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FC070E-AF39-4E99-942F-9F0A3F07C19D}"/>
              </a:ext>
            </a:extLst>
          </p:cNvPr>
          <p:cNvSpPr/>
          <p:nvPr/>
        </p:nvSpPr>
        <p:spPr>
          <a:xfrm>
            <a:off x="3707904" y="1794198"/>
            <a:ext cx="2592288" cy="235488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F70F0F-8D8D-48F0-B60F-6F4132EEE88A}"/>
              </a:ext>
            </a:extLst>
          </p:cNvPr>
          <p:cNvSpPr txBox="1"/>
          <p:nvPr/>
        </p:nvSpPr>
        <p:spPr>
          <a:xfrm>
            <a:off x="3887924" y="116161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8 см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970C84E-CE09-4ADE-B8F7-FB2309B26802}"/>
              </a:ext>
            </a:extLst>
          </p:cNvPr>
          <p:cNvSpPr/>
          <p:nvPr/>
        </p:nvSpPr>
        <p:spPr>
          <a:xfrm>
            <a:off x="2298048" y="4452605"/>
            <a:ext cx="537029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S</a:t>
            </a:r>
            <a:r>
              <a:rPr lang="ru-RU" sz="4000" b="1" dirty="0">
                <a:solidFill>
                  <a:schemeClr val="bg1"/>
                </a:solidFill>
              </a:rPr>
              <a:t> = 8 х 8 = 64 </a:t>
            </a:r>
            <a:r>
              <a:rPr lang="ru-RU" sz="4000" b="1" dirty="0" err="1">
                <a:solidFill>
                  <a:schemeClr val="bg1"/>
                </a:solidFill>
              </a:rPr>
              <a:t>кв.см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0A5FD7E-B635-4914-9747-18FD47606779}"/>
              </a:ext>
            </a:extLst>
          </p:cNvPr>
          <p:cNvSpPr/>
          <p:nvPr/>
        </p:nvSpPr>
        <p:spPr>
          <a:xfrm>
            <a:off x="2267744" y="5425584"/>
            <a:ext cx="547260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</a:rPr>
              <a:t>P</a:t>
            </a:r>
            <a:r>
              <a:rPr lang="ru-RU" sz="4000" b="1" dirty="0">
                <a:solidFill>
                  <a:schemeClr val="bg1"/>
                </a:solidFill>
              </a:rPr>
              <a:t> = 8 х 4 = 32 см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93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614598" y="245521"/>
            <a:ext cx="224018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AFD7643-E2F6-4D8A-847F-E7F0E2EE5AFA}"/>
              </a:ext>
            </a:extLst>
          </p:cNvPr>
          <p:cNvSpPr/>
          <p:nvPr/>
        </p:nvSpPr>
        <p:spPr>
          <a:xfrm>
            <a:off x="719031" y="1093943"/>
            <a:ext cx="2736304" cy="1440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08B0368-3795-4861-A368-7D30F9F8A317}"/>
              </a:ext>
            </a:extLst>
          </p:cNvPr>
          <p:cNvSpPr/>
          <p:nvPr/>
        </p:nvSpPr>
        <p:spPr>
          <a:xfrm>
            <a:off x="4021132" y="4526455"/>
            <a:ext cx="1427118" cy="1261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уб 2">
            <a:extLst>
              <a:ext uri="{FF2B5EF4-FFF2-40B4-BE49-F238E27FC236}">
                <a16:creationId xmlns:a16="http://schemas.microsoft.com/office/drawing/2014/main" xmlns="" id="{EDD8215F-6DBA-48A1-AE61-65CEC0F079D4}"/>
              </a:ext>
            </a:extLst>
          </p:cNvPr>
          <p:cNvSpPr/>
          <p:nvPr/>
        </p:nvSpPr>
        <p:spPr>
          <a:xfrm>
            <a:off x="5842774" y="1201479"/>
            <a:ext cx="1944216" cy="1944216"/>
          </a:xfrm>
          <a:prstGeom prst="cub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Цилиндр 4">
            <a:extLst>
              <a:ext uri="{FF2B5EF4-FFF2-40B4-BE49-F238E27FC236}">
                <a16:creationId xmlns:a16="http://schemas.microsoft.com/office/drawing/2014/main" xmlns="" id="{F4538DCD-51D3-462C-9435-9ED31672E65A}"/>
              </a:ext>
            </a:extLst>
          </p:cNvPr>
          <p:cNvSpPr/>
          <p:nvPr/>
        </p:nvSpPr>
        <p:spPr>
          <a:xfrm>
            <a:off x="741905" y="4365104"/>
            <a:ext cx="1787158" cy="1872208"/>
          </a:xfrm>
          <a:prstGeom prst="ca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D8F82ADA-B29D-45FB-AF63-E42E044E0B81}"/>
              </a:ext>
            </a:extLst>
          </p:cNvPr>
          <p:cNvSpPr/>
          <p:nvPr/>
        </p:nvSpPr>
        <p:spPr>
          <a:xfrm>
            <a:off x="3913279" y="1700808"/>
            <a:ext cx="1317442" cy="133348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res.cloudinary.com/dk-find-out/image/upload/q_80,w_640,f_auto/cone_x3fn44.jpg">
            <a:extLst>
              <a:ext uri="{FF2B5EF4-FFF2-40B4-BE49-F238E27FC236}">
                <a16:creationId xmlns:a16="http://schemas.microsoft.com/office/drawing/2014/main" xmlns="" id="{296B2AE6-0B37-4D99-960A-A2F564023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32639"/>
            <a:ext cx="2182180" cy="290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penclipart.org/image/2400px/svg_to_png/212703/sphereSVG2.png">
            <a:extLst>
              <a:ext uri="{FF2B5EF4-FFF2-40B4-BE49-F238E27FC236}">
                <a16:creationId xmlns:a16="http://schemas.microsoft.com/office/drawing/2014/main" xmlns="" id="{C1FBB8CD-7C43-42BC-ADD7-2B75F1CB5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729" y="2945547"/>
            <a:ext cx="1693523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29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2555776" y="260648"/>
            <a:ext cx="3600400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Тема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1907704" y="1412776"/>
            <a:ext cx="5544616" cy="93610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Площадь и объем</a:t>
            </a:r>
          </a:p>
        </p:txBody>
      </p:sp>
      <p:pic>
        <p:nvPicPr>
          <p:cNvPr id="5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503109F5-2E8F-4E7C-B979-CC170DE2D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0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419872" y="188640"/>
            <a:ext cx="2952328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Цель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D57DAC6-267B-48CC-BB71-E6456E4196F1}"/>
              </a:ext>
            </a:extLst>
          </p:cNvPr>
          <p:cNvSpPr/>
          <p:nvPr/>
        </p:nvSpPr>
        <p:spPr>
          <a:xfrm>
            <a:off x="345844" y="1124744"/>
            <a:ext cx="7250492" cy="100811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Уметь находить ….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2EB5CBA-EE0D-481D-81F4-F799BF1893BF}"/>
              </a:ext>
            </a:extLst>
          </p:cNvPr>
          <p:cNvSpPr/>
          <p:nvPr/>
        </p:nvSpPr>
        <p:spPr>
          <a:xfrm>
            <a:off x="331214" y="2276872"/>
            <a:ext cx="7250492" cy="115212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площадь и объём разных фигур</a:t>
            </a:r>
          </a:p>
        </p:txBody>
      </p:sp>
      <p:pic>
        <p:nvPicPr>
          <p:cNvPr id="10" name="Picture 2" descr="http://lika-edu.kz/wp-content/uploads/2015/08/ruler.jpg">
            <a:extLst>
              <a:ext uri="{FF2B5EF4-FFF2-40B4-BE49-F238E27FC236}">
                <a16:creationId xmlns:a16="http://schemas.microsoft.com/office/drawing/2014/main" xmlns="" id="{AEBA931F-F306-40CA-A81A-6137EB96F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1888753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37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A96E0A2-C6F6-4279-BDA7-961653EBB342}"/>
              </a:ext>
            </a:extLst>
          </p:cNvPr>
          <p:cNvSpPr/>
          <p:nvPr/>
        </p:nvSpPr>
        <p:spPr>
          <a:xfrm>
            <a:off x="3614598" y="245521"/>
            <a:ext cx="2240186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№271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AFD7643-E2F6-4D8A-847F-E7F0E2EE5AFA}"/>
              </a:ext>
            </a:extLst>
          </p:cNvPr>
          <p:cNvSpPr/>
          <p:nvPr/>
        </p:nvSpPr>
        <p:spPr>
          <a:xfrm>
            <a:off x="660209" y="1063935"/>
            <a:ext cx="1506143" cy="1440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уб 2">
            <a:extLst>
              <a:ext uri="{FF2B5EF4-FFF2-40B4-BE49-F238E27FC236}">
                <a16:creationId xmlns:a16="http://schemas.microsoft.com/office/drawing/2014/main" xmlns="" id="{EDD8215F-6DBA-48A1-AE61-65CEC0F079D4}"/>
              </a:ext>
            </a:extLst>
          </p:cNvPr>
          <p:cNvSpPr/>
          <p:nvPr/>
        </p:nvSpPr>
        <p:spPr>
          <a:xfrm>
            <a:off x="441173" y="3717219"/>
            <a:ext cx="1944216" cy="1944216"/>
          </a:xfrm>
          <a:prstGeom prst="cub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Цилиндр 4">
            <a:extLst>
              <a:ext uri="{FF2B5EF4-FFF2-40B4-BE49-F238E27FC236}">
                <a16:creationId xmlns:a16="http://schemas.microsoft.com/office/drawing/2014/main" xmlns="" id="{F4538DCD-51D3-462C-9435-9ED31672E65A}"/>
              </a:ext>
            </a:extLst>
          </p:cNvPr>
          <p:cNvSpPr/>
          <p:nvPr/>
        </p:nvSpPr>
        <p:spPr>
          <a:xfrm>
            <a:off x="7264756" y="4293416"/>
            <a:ext cx="1111016" cy="1368019"/>
          </a:xfrm>
          <a:prstGeom prst="ca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D8F82ADA-B29D-45FB-AF63-E42E044E0B81}"/>
              </a:ext>
            </a:extLst>
          </p:cNvPr>
          <p:cNvSpPr/>
          <p:nvPr/>
        </p:nvSpPr>
        <p:spPr>
          <a:xfrm>
            <a:off x="2820280" y="1192286"/>
            <a:ext cx="1317442" cy="133348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res.cloudinary.com/dk-find-out/image/upload/q_80,w_640,f_auto/cone_x3fn44.jpg">
            <a:extLst>
              <a:ext uri="{FF2B5EF4-FFF2-40B4-BE49-F238E27FC236}">
                <a16:creationId xmlns:a16="http://schemas.microsoft.com/office/drawing/2014/main" xmlns="" id="{296B2AE6-0B37-4D99-960A-A2F564023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99" y="3551527"/>
            <a:ext cx="1640315" cy="218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penclipart.org/image/2400px/svg_to_png/212703/sphereSVG2.png">
            <a:extLst>
              <a:ext uri="{FF2B5EF4-FFF2-40B4-BE49-F238E27FC236}">
                <a16:creationId xmlns:a16="http://schemas.microsoft.com/office/drawing/2014/main" xmlns="" id="{C1FBB8CD-7C43-42BC-ADD7-2B75F1CB5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199" y="4077072"/>
            <a:ext cx="1693523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52B4F59-6170-4FDC-A044-50FA9AC08904}"/>
              </a:ext>
            </a:extLst>
          </p:cNvPr>
          <p:cNvSpPr/>
          <p:nvPr/>
        </p:nvSpPr>
        <p:spPr>
          <a:xfrm>
            <a:off x="373055" y="2751807"/>
            <a:ext cx="1944216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квадрат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12E470A-B24E-406A-A6DE-C6A1FBE5F8EA}"/>
              </a:ext>
            </a:extLst>
          </p:cNvPr>
          <p:cNvSpPr/>
          <p:nvPr/>
        </p:nvSpPr>
        <p:spPr>
          <a:xfrm>
            <a:off x="2914612" y="2751807"/>
            <a:ext cx="1246077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круг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90090DC6-889B-424C-A7B0-296DBB516C48}"/>
              </a:ext>
            </a:extLst>
          </p:cNvPr>
          <p:cNvSpPr/>
          <p:nvPr/>
        </p:nvSpPr>
        <p:spPr>
          <a:xfrm>
            <a:off x="722125" y="5954711"/>
            <a:ext cx="1246076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куб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EF58337D-ADE1-41B3-8D18-73D4A2082F02}"/>
              </a:ext>
            </a:extLst>
          </p:cNvPr>
          <p:cNvSpPr/>
          <p:nvPr/>
        </p:nvSpPr>
        <p:spPr>
          <a:xfrm>
            <a:off x="7008703" y="5954711"/>
            <a:ext cx="1847602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цилиндр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1A8F2E3F-1316-4DE5-976D-8A7AABD8DC04}"/>
              </a:ext>
            </a:extLst>
          </p:cNvPr>
          <p:cNvSpPr/>
          <p:nvPr/>
        </p:nvSpPr>
        <p:spPr>
          <a:xfrm>
            <a:off x="2710604" y="5946928"/>
            <a:ext cx="1427118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шар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27409B17-FE4D-4E5B-8E06-DB9BF37E7FB3}"/>
              </a:ext>
            </a:extLst>
          </p:cNvPr>
          <p:cNvSpPr/>
          <p:nvPr/>
        </p:nvSpPr>
        <p:spPr>
          <a:xfrm>
            <a:off x="4734691" y="5954711"/>
            <a:ext cx="1450490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конус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33BA4EE9-8436-4D10-A0B5-7C1EFCE7153E}"/>
              </a:ext>
            </a:extLst>
          </p:cNvPr>
          <p:cNvSpPr/>
          <p:nvPr/>
        </p:nvSpPr>
        <p:spPr>
          <a:xfrm>
            <a:off x="4423900" y="2744076"/>
            <a:ext cx="2240186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треугольник</a:t>
            </a: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CB3EEB51-87F2-4F5E-B592-118A14388055}"/>
              </a:ext>
            </a:extLst>
          </p:cNvPr>
          <p:cNvSpPr/>
          <p:nvPr/>
        </p:nvSpPr>
        <p:spPr>
          <a:xfrm>
            <a:off x="4565003" y="1176674"/>
            <a:ext cx="1533466" cy="109591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A60A152-76EA-450A-981C-DA56FC85C3CE}"/>
              </a:ext>
            </a:extLst>
          </p:cNvPr>
          <p:cNvSpPr/>
          <p:nvPr/>
        </p:nvSpPr>
        <p:spPr>
          <a:xfrm>
            <a:off x="7053530" y="1274460"/>
            <a:ext cx="1533467" cy="84989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E47142AD-B221-4419-AAFB-13C967B297BE}"/>
              </a:ext>
            </a:extLst>
          </p:cNvPr>
          <p:cNvSpPr/>
          <p:nvPr/>
        </p:nvSpPr>
        <p:spPr>
          <a:xfrm>
            <a:off x="6242214" y="3276901"/>
            <a:ext cx="2760833" cy="4790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прямоугольник</a:t>
            </a:r>
          </a:p>
        </p:txBody>
      </p:sp>
    </p:spTree>
    <p:extLst>
      <p:ext uri="{BB962C8B-B14F-4D97-AF65-F5344CB8AC3E}">
        <p14:creationId xmlns:p14="http://schemas.microsoft.com/office/powerpoint/2010/main" val="175939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331</Words>
  <Application>Microsoft Office PowerPoint</Application>
  <PresentationFormat>Экран (4:3)</PresentationFormat>
  <Paragraphs>68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Lex</cp:lastModifiedBy>
  <cp:revision>82</cp:revision>
  <dcterms:created xsi:type="dcterms:W3CDTF">2017-08-13T05:03:26Z</dcterms:created>
  <dcterms:modified xsi:type="dcterms:W3CDTF">2020-04-11T20:09:05Z</dcterms:modified>
</cp:coreProperties>
</file>