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73" r:id="rId3"/>
    <p:sldId id="257" r:id="rId4"/>
    <p:sldId id="260" r:id="rId5"/>
    <p:sldId id="261" r:id="rId6"/>
    <p:sldId id="262" r:id="rId7"/>
    <p:sldId id="263" r:id="rId8"/>
    <p:sldId id="264" r:id="rId9"/>
    <p:sldId id="265" r:id="rId10"/>
    <p:sldId id="258" r:id="rId11"/>
    <p:sldId id="267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A42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59F788-4039-4D4E-9A9E-61A3A06BE744}" type="datetimeFigureOut">
              <a:rPr lang="ru-RU" smtClean="0"/>
              <a:t>11.12.2016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D0CDA6-F0B9-416A-B8EC-FB9FF41DF8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45102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499015"/>
            <a:ext cx="9144000" cy="238343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4077324"/>
            <a:ext cx="9144000" cy="118047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3AFF8-DD74-49F4-99DC-FA53ADAED7F1}" type="datetimeFigureOut">
              <a:rPr lang="ru-RU" smtClean="0"/>
              <a:t>11.12.2016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B3FC9-3A3E-46A6-83BC-98F929726E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97827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>
        <p:fade/>
      </p:transition>
    </mc:Choice>
    <mc:Fallback>
      <p:transition spd="med" advClick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3AFF8-DD74-49F4-99DC-FA53ADAED7F1}" type="datetimeFigureOut">
              <a:rPr lang="ru-RU" smtClean="0"/>
              <a:t>11.12.2016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B3FC9-3A3E-46A6-83BC-98F929726E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19097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>
        <p:fade/>
      </p:transition>
    </mc:Choice>
    <mc:Fallback>
      <p:transition spd="med" advClick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599607"/>
            <a:ext cx="2628900" cy="5577356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599607"/>
            <a:ext cx="7734300" cy="5577356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3AFF8-DD74-49F4-99DC-FA53ADAED7F1}" type="datetimeFigureOut">
              <a:rPr lang="ru-RU" smtClean="0"/>
              <a:t>11.12.2016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B3FC9-3A3E-46A6-83BC-98F929726E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635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>
        <p:fade/>
      </p:transition>
    </mc:Choice>
    <mc:Fallback>
      <p:transition spd="med" advClick="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3AFF8-DD74-49F4-99DC-FA53ADAED7F1}" type="datetimeFigureOut">
              <a:rPr lang="ru-RU" smtClean="0"/>
              <a:t>11.12.2016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B3FC9-3A3E-46A6-83BC-98F929726E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88008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>
        <p:fade/>
      </p:transition>
    </mc:Choice>
    <mc:Fallback>
      <p:transition spd="med" advClick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29193" y="1184223"/>
            <a:ext cx="9668656" cy="294353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29193" y="4154748"/>
            <a:ext cx="9668656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3AFF8-DD74-49F4-99DC-FA53ADAED7F1}" type="datetimeFigureOut">
              <a:rPr lang="ru-RU" smtClean="0"/>
              <a:t>11.12.2016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B3FC9-3A3E-46A6-83BC-98F929726E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82966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>
        <p:fade/>
      </p:transition>
    </mc:Choice>
    <mc:Fallback>
      <p:transition spd="med" advClick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59633" y="1825625"/>
            <a:ext cx="5460167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5415197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3AFF8-DD74-49F4-99DC-FA53ADAED7F1}" type="datetimeFigureOut">
              <a:rPr lang="ru-RU" smtClean="0"/>
              <a:t>11.12.2016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B3FC9-3A3E-46A6-83BC-98F929726E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24170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>
        <p:fade/>
      </p:transition>
    </mc:Choice>
    <mc:Fallback>
      <p:transition spd="med" advClick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3AFF8-DD74-49F4-99DC-FA53ADAED7F1}" type="datetimeFigureOut">
              <a:rPr lang="ru-RU" smtClean="0"/>
              <a:t>11.12.2016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B3FC9-3A3E-46A6-83BC-98F929726E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18557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>
        <p:fade/>
      </p:transition>
    </mc:Choice>
    <mc:Fallback>
      <p:transition spd="med" advClick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3AFF8-DD74-49F4-99DC-FA53ADAED7F1}" type="datetimeFigureOut">
              <a:rPr lang="ru-RU" smtClean="0"/>
              <a:t>11.12.2016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B3FC9-3A3E-46A6-83BC-98F929726E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1100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>
        <p:fade/>
      </p:transition>
    </mc:Choice>
    <mc:Fallback>
      <p:transition spd="med" advClick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3AFF8-DD74-49F4-99DC-FA53ADAED7F1}" type="datetimeFigureOut">
              <a:rPr lang="ru-RU" smtClean="0"/>
              <a:t>11.12.2016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B3FC9-3A3E-46A6-83BC-98F929726E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31430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>
        <p:fade/>
      </p:transition>
    </mc:Choice>
    <mc:Fallback>
      <p:transition spd="med" advClick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614596"/>
            <a:ext cx="3932237" cy="144280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3AFF8-DD74-49F4-99DC-FA53ADAED7F1}" type="datetimeFigureOut">
              <a:rPr lang="ru-RU" smtClean="0"/>
              <a:t>11.12.2016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B3FC9-3A3E-46A6-83BC-98F929726E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26987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>
        <p:fade/>
      </p:transition>
    </mc:Choice>
    <mc:Fallback>
      <p:transition spd="med" advClick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614596"/>
            <a:ext cx="3932237" cy="144280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3AFF8-DD74-49F4-99DC-FA53ADAED7F1}" type="datetimeFigureOut">
              <a:rPr lang="ru-RU" smtClean="0"/>
              <a:t>11.12.2016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B3FC9-3A3E-46A6-83BC-98F929726E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49151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>
        <p:fade/>
      </p:transition>
    </mc:Choice>
    <mc:Fallback>
      <p:transition spd="med" advClick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9633" y="584616"/>
            <a:ext cx="11027764" cy="11210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sunset" dir="t"/>
            </a:scene3d>
            <a:sp3d extrusionH="57150" prstMaterial="flat">
              <a:bevelT w="38100" h="38100"/>
            </a:sp3d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59633" y="1840615"/>
            <a:ext cx="11027764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03AFF8-DD74-49F4-99DC-FA53ADAED7F1}" type="datetimeFigureOut">
              <a:rPr lang="ru-RU" smtClean="0"/>
              <a:t>11.12.2016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BB3FC9-3A3E-46A6-83BC-98F929726E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5194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med" p14:dur="700" advClick="0">
        <p:fade/>
      </p:transition>
    </mc:Choice>
    <mc:Fallback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b="1" kern="1200" cap="none" spc="50">
          <a:ln w="0"/>
          <a:solidFill>
            <a:srgbClr val="339966"/>
          </a:solidFill>
          <a:effectLst>
            <a:innerShdw blurRad="63500" dist="50800" dir="13500000">
              <a:srgbClr val="000000">
                <a:alpha val="50000"/>
              </a:srgbClr>
            </a:innerShdw>
          </a:effectLst>
          <a:latin typeface="Georgia" panose="02040502050405020303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Georgia" panose="02040502050405020303" pitchFamily="18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Georgia" panose="02040502050405020303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Georgia" panose="02040502050405020303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eorgia" panose="02040502050405020303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eorgia" panose="02040502050405020303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://steshka.ru/wp-content/uploads/2012/10/%D0%91%D0%B5%D0%B7-%D0%B8%D0%BC%D0%B5%D0%BD%D0%B8-52.jpg" TargetMode="External"/><Relationship Id="rId3" Type="http://schemas.openxmlformats.org/officeDocument/2006/relationships/hyperlink" Target="http://www.playcast.ru/uploads/2014/10/10/10155136.png" TargetMode="External"/><Relationship Id="rId7" Type="http://schemas.openxmlformats.org/officeDocument/2006/relationships/hyperlink" Target="http://www.clipartfinders.com/clipart/229/willow-tree-clip-art-ndash-item-2-vector-magz-free-download-229551.gif" TargetMode="External"/><Relationship Id="rId2" Type="http://schemas.openxmlformats.org/officeDocument/2006/relationships/hyperlink" Target="http://allforchildren.ru/img/wleft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treesnm.ru/shopimages/lardec_big.jpg" TargetMode="External"/><Relationship Id="rId5" Type="http://schemas.openxmlformats.org/officeDocument/2006/relationships/hyperlink" Target="http://psiholik.ru/mbdou-detskij-sad-62-g-novorossijsk-krasnodarskij-kraj/351765_html_50884d85.png" TargetMode="External"/><Relationship Id="rId4" Type="http://schemas.openxmlformats.org/officeDocument/2006/relationships/hyperlink" Target="http://ic.pics.livejournal.com/koroleva_t/28597693/19991/19991_original.jpg" TargetMode="External"/><Relationship Id="rId9" Type="http://schemas.openxmlformats.org/officeDocument/2006/relationships/hyperlink" Target="http://img1.liveinternet.ru/images/attach/c/0/117/680/117680447_____03__3_.png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://kcdod.khb.ru/files/documents/9214_tihonya_3.jpg" TargetMode="External"/><Relationship Id="rId13" Type="http://schemas.openxmlformats.org/officeDocument/2006/relationships/hyperlink" Target="http://kcdod.khb.ru/files/documents/9222_shalun_3.jpg" TargetMode="External"/><Relationship Id="rId3" Type="http://schemas.openxmlformats.org/officeDocument/2006/relationships/hyperlink" Target="http://crr53vorkuta.ucoz.ru/doc/2016/ekolyata/02.png" TargetMode="External"/><Relationship Id="rId7" Type="http://schemas.openxmlformats.org/officeDocument/2006/relationships/hyperlink" Target="http://kcdod.khb.ru/files/documents/9212_tihonya_1.jpg" TargetMode="External"/><Relationship Id="rId12" Type="http://schemas.openxmlformats.org/officeDocument/2006/relationships/hyperlink" Target="http://kcdod.khb.ru/files/documents/9223_shalun_4.jpg" TargetMode="External"/><Relationship Id="rId2" Type="http://schemas.openxmlformats.org/officeDocument/2006/relationships/hyperlink" Target="http://kcdod.khb.ru/files/documents/9215_tihonya_4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kcdod.khb.ru/files/documents/9210_yolochka_2.jpg" TargetMode="External"/><Relationship Id="rId11" Type="http://schemas.openxmlformats.org/officeDocument/2006/relationships/hyperlink" Target="http://kcdod.khb.ru/files/documents/9216_umnitsa_1.jpg" TargetMode="External"/><Relationship Id="rId5" Type="http://schemas.openxmlformats.org/officeDocument/2006/relationships/hyperlink" Target="http://kcdod.khb.ru/files/documents/9220_shalun_1.jpg" TargetMode="External"/><Relationship Id="rId15" Type="http://schemas.openxmlformats.org/officeDocument/2006/relationships/hyperlink" Target="http://&#1101;&#1082;&#1086;&#1083;&#1103;&#1090;&#1072;.&#1088;&#1092;/obrazy-skazochnykh-geroev-yekolyat/" TargetMode="External"/><Relationship Id="rId10" Type="http://schemas.openxmlformats.org/officeDocument/2006/relationships/hyperlink" Target="http://kcdod.khb.ru/files/documents/9218_umnitsa_3.jpg" TargetMode="External"/><Relationship Id="rId4" Type="http://schemas.openxmlformats.org/officeDocument/2006/relationships/hyperlink" Target="http://kcdod.khb.ru/files/documents/9213_tihonya_2.jpg" TargetMode="External"/><Relationship Id="rId9" Type="http://schemas.openxmlformats.org/officeDocument/2006/relationships/hyperlink" Target="http://kcdod.khb.ru/files/documents/9217_umnitsa_2.jpg" TargetMode="External"/><Relationship Id="rId14" Type="http://schemas.openxmlformats.org/officeDocument/2006/relationships/hyperlink" Target="http://kcdod.khb.ru/files/documents/9221_shalun_2.jp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7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pn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pn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5.jpe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984355" y="1004342"/>
            <a:ext cx="10183318" cy="4908096"/>
          </a:xfrm>
          <a:prstGeom prst="rect">
            <a:avLst/>
          </a:prstGeom>
          <a:solidFill>
            <a:schemeClr val="accent6">
              <a:lumMod val="20000"/>
              <a:lumOff val="8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84355" y="1004342"/>
            <a:ext cx="7050374" cy="2544736"/>
          </a:xfrm>
        </p:spPr>
        <p:txBody>
          <a:bodyPr>
            <a:normAutofit fontScale="90000"/>
            <a:scene3d>
              <a:camera prst="orthographicFront"/>
              <a:lightRig rig="morning" dir="t"/>
            </a:scene3d>
            <a:sp3d extrusionH="57150" prstMaterial="softEdge">
              <a:bevelT w="38100" h="38100"/>
            </a:sp3d>
          </a:bodyPr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Интерактивная игра</a:t>
            </a:r>
            <a:b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«Зелёные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друзья»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2" descr="http://www.permecology.ru/wp-content/uploads/2016/04/logo-konkurs.jpg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29" t="5006" r="16506" b="3719"/>
          <a:stretch/>
        </p:blipFill>
        <p:spPr bwMode="auto">
          <a:xfrm>
            <a:off x="7684306" y="1260092"/>
            <a:ext cx="3833789" cy="3836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984356" y="4051699"/>
            <a:ext cx="7190654" cy="82357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  <a:scene3d>
              <a:camera prst="orthographicFront"/>
              <a:lightRig rig="morning" dir="t"/>
            </a:scene3d>
            <a:sp3d extrusionH="57150" prstMaterial="softEdge">
              <a:bevelT w="38100" h="38100"/>
            </a:sp3d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 cap="none" spc="50">
                <a:ln w="0"/>
                <a:solidFill>
                  <a:srgbClr val="339966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Georgia" panose="02040502050405020303" pitchFamily="18" charset="0"/>
                <a:ea typeface="+mj-ea"/>
                <a:cs typeface="+mj-cs"/>
              </a:defRPr>
            </a:lvl1pPr>
          </a:lstStyle>
          <a:p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Кроссворд с клавиатурой 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8034728" y="4933842"/>
            <a:ext cx="3132945" cy="5440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  <a:scene3d>
              <a:camera prst="orthographicFront"/>
              <a:lightRig rig="chilly" dir="t"/>
            </a:scene3d>
            <a:sp3d extrusionH="57150" prstMaterial="softEdge">
              <a:bevelT w="38100" h="38100"/>
            </a:sp3d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Georgia" panose="02040502050405020303" pitchFamily="18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Georgia" panose="02040502050405020303" pitchFamily="18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Georgia" panose="02040502050405020303" pitchFamily="18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Georgia" panose="02040502050405020303" pitchFamily="18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Georgia" panose="02040502050405020303" pitchFamily="18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Вас приглашают</a:t>
            </a:r>
            <a:endParaRPr lang="ru-RU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09542" y="5572390"/>
            <a:ext cx="3985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2A421A"/>
                </a:solidFill>
                <a:latin typeface="Georgia" panose="02040502050405020303" pitchFamily="18" charset="0"/>
              </a:rPr>
              <a:t>Игра для малышей</a:t>
            </a:r>
            <a:endParaRPr lang="ru-RU" dirty="0">
              <a:solidFill>
                <a:srgbClr val="2A421A"/>
              </a:solidFill>
              <a:latin typeface="Georgia" panose="02040502050405020303" pitchFamily="18" charset="0"/>
            </a:endParaRPr>
          </a:p>
        </p:txBody>
      </p:sp>
      <p:sp>
        <p:nvSpPr>
          <p:cNvPr id="10" name="Управляющая кнопка: далее 9">
            <a:hlinkClick r:id="" action="ppaction://hlinkshowjump?jump=nextslide" highlightClick="1"/>
          </p:cNvPr>
          <p:cNvSpPr/>
          <p:nvPr/>
        </p:nvSpPr>
        <p:spPr>
          <a:xfrm>
            <a:off x="11194353" y="5941722"/>
            <a:ext cx="455084" cy="371385"/>
          </a:xfrm>
          <a:prstGeom prst="actionButtonForwardNex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01825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>
        <p:fade/>
      </p:transition>
    </mc:Choice>
    <mc:Fallback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9633" y="584616"/>
            <a:ext cx="11027764" cy="65733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Интернет ресурсы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9633" y="1241946"/>
            <a:ext cx="11027764" cy="49500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400" dirty="0">
                <a:hlinkClick r:id="rId2"/>
              </a:rPr>
              <a:t>http://</a:t>
            </a:r>
            <a:r>
              <a:rPr lang="en-US" sz="1400" dirty="0" smtClean="0">
                <a:hlinkClick r:id="rId2"/>
              </a:rPr>
              <a:t>allforchildren.ru/img/wleft.jpg</a:t>
            </a:r>
            <a:endParaRPr lang="ru-RU" sz="1400" dirty="0" smtClean="0"/>
          </a:p>
          <a:p>
            <a:pPr marL="0" indent="0">
              <a:buNone/>
            </a:pPr>
            <a:r>
              <a:rPr lang="ru-RU" sz="1400" dirty="0" smtClean="0"/>
              <a:t>Дуб</a:t>
            </a:r>
          </a:p>
          <a:p>
            <a:pPr marL="0" indent="0">
              <a:buNone/>
            </a:pPr>
            <a:r>
              <a:rPr lang="en-US" sz="1400" dirty="0">
                <a:hlinkClick r:id="rId3"/>
              </a:rPr>
              <a:t>http://</a:t>
            </a:r>
            <a:r>
              <a:rPr lang="en-US" sz="1400" dirty="0" smtClean="0">
                <a:hlinkClick r:id="rId3"/>
              </a:rPr>
              <a:t>www.playcast.ru/uploads/2014/10/10/10155136.png</a:t>
            </a:r>
            <a:endParaRPr lang="ru-RU" sz="1400" dirty="0" smtClean="0"/>
          </a:p>
          <a:p>
            <a:pPr marL="0" indent="0">
              <a:buNone/>
            </a:pPr>
            <a:r>
              <a:rPr lang="ru-RU" sz="1400" dirty="0" smtClean="0"/>
              <a:t>Ель</a:t>
            </a:r>
          </a:p>
          <a:p>
            <a:pPr marL="0" indent="0">
              <a:buNone/>
            </a:pPr>
            <a:r>
              <a:rPr lang="en-US" sz="1400" dirty="0">
                <a:hlinkClick r:id="rId4"/>
              </a:rPr>
              <a:t>http://</a:t>
            </a:r>
            <a:r>
              <a:rPr lang="en-US" sz="1400" dirty="0" smtClean="0">
                <a:hlinkClick r:id="rId4"/>
              </a:rPr>
              <a:t>ic.pics.livejournal.com/koroleva_t/28597693/19991/19991_original.jpg</a:t>
            </a:r>
            <a:endParaRPr lang="ru-RU" sz="1400" dirty="0" smtClean="0"/>
          </a:p>
          <a:p>
            <a:pPr marL="0" indent="0">
              <a:buNone/>
            </a:pPr>
            <a:r>
              <a:rPr lang="ru-RU" sz="1400" dirty="0" smtClean="0"/>
              <a:t>Берёза</a:t>
            </a:r>
          </a:p>
          <a:p>
            <a:pPr marL="0" indent="0">
              <a:buNone/>
            </a:pPr>
            <a:r>
              <a:rPr lang="en-US" sz="1400" dirty="0">
                <a:hlinkClick r:id="rId5"/>
              </a:rPr>
              <a:t>http://</a:t>
            </a:r>
            <a:r>
              <a:rPr lang="en-US" sz="1400" dirty="0" smtClean="0">
                <a:hlinkClick r:id="rId5"/>
              </a:rPr>
              <a:t>psiholik.ru/mbdou-detskij-sad-62-g-novorossijsk-krasnodarskij-kraj/351765_html_50884d85.png</a:t>
            </a:r>
            <a:endParaRPr lang="ru-RU" sz="1400" dirty="0" smtClean="0"/>
          </a:p>
          <a:p>
            <a:pPr marL="0" indent="0">
              <a:buNone/>
            </a:pPr>
            <a:r>
              <a:rPr lang="ru-RU" sz="1400" dirty="0" smtClean="0"/>
              <a:t>Лиственница</a:t>
            </a:r>
          </a:p>
          <a:p>
            <a:pPr marL="0" indent="0">
              <a:buNone/>
            </a:pPr>
            <a:r>
              <a:rPr lang="en-US" sz="1400" dirty="0">
                <a:hlinkClick r:id="rId6"/>
              </a:rPr>
              <a:t>http://</a:t>
            </a:r>
            <a:r>
              <a:rPr lang="en-US" sz="1400" dirty="0" smtClean="0">
                <a:hlinkClick r:id="rId6"/>
              </a:rPr>
              <a:t>treesnm.ru/shopimages/lardec_big.jpg</a:t>
            </a:r>
            <a:endParaRPr lang="ru-RU" sz="1400" dirty="0" smtClean="0"/>
          </a:p>
          <a:p>
            <a:pPr marL="0" indent="0">
              <a:buNone/>
            </a:pPr>
            <a:r>
              <a:rPr lang="ru-RU" sz="1400" dirty="0" smtClean="0"/>
              <a:t>Ива</a:t>
            </a:r>
          </a:p>
          <a:p>
            <a:pPr marL="0" indent="0">
              <a:buNone/>
            </a:pPr>
            <a:r>
              <a:rPr lang="en-US" sz="1400" dirty="0">
                <a:hlinkClick r:id="rId7"/>
              </a:rPr>
              <a:t>http://</a:t>
            </a:r>
            <a:r>
              <a:rPr lang="en-US" sz="1400" dirty="0" smtClean="0">
                <a:hlinkClick r:id="rId7"/>
              </a:rPr>
              <a:t>www.clipartfinders.com/clipart/229/willow-tree-clip-art-ndash-item-2-vector-magz-free-download-229551.gif</a:t>
            </a:r>
            <a:endParaRPr lang="ru-RU" sz="1400" dirty="0" smtClean="0"/>
          </a:p>
          <a:p>
            <a:pPr marL="0" indent="0">
              <a:buNone/>
            </a:pPr>
            <a:r>
              <a:rPr lang="ru-RU" sz="1400" dirty="0" smtClean="0"/>
              <a:t>Ясень</a:t>
            </a:r>
          </a:p>
          <a:p>
            <a:pPr marL="0" indent="0">
              <a:buNone/>
            </a:pPr>
            <a:r>
              <a:rPr lang="en-US" sz="1400" dirty="0">
                <a:hlinkClick r:id="rId8"/>
              </a:rPr>
              <a:t>http://steshka.ru/wp-content/uploads/2012/10/%D0%91%D0%B5%D0%B7-%</a:t>
            </a:r>
            <a:r>
              <a:rPr lang="en-US" sz="1400" dirty="0" smtClean="0">
                <a:hlinkClick r:id="rId8"/>
              </a:rPr>
              <a:t>D0%B8%D0%BC%D0%B5%D0%BD%D0%B8-52.jpg</a:t>
            </a:r>
            <a:endParaRPr lang="ru-RU" sz="1400" dirty="0" smtClean="0"/>
          </a:p>
          <a:p>
            <a:pPr marL="0" indent="0">
              <a:buNone/>
            </a:pPr>
            <a:r>
              <a:rPr lang="ru-RU" sz="1400" dirty="0" smtClean="0"/>
              <a:t>Рябина</a:t>
            </a:r>
          </a:p>
          <a:p>
            <a:pPr marL="0" indent="0">
              <a:buNone/>
            </a:pPr>
            <a:r>
              <a:rPr lang="en-US" sz="1400" dirty="0">
                <a:hlinkClick r:id="rId9"/>
              </a:rPr>
              <a:t>http://img1.liveinternet.ru/images/attach/c/0/117/680/117680447_____03__3_.</a:t>
            </a:r>
            <a:r>
              <a:rPr lang="en-US" sz="1400" dirty="0" smtClean="0">
                <a:hlinkClick r:id="rId9"/>
              </a:rPr>
              <a:t>png</a:t>
            </a:r>
            <a:endParaRPr lang="ru-RU" sz="1400" dirty="0" smtClean="0"/>
          </a:p>
          <a:p>
            <a:pPr marL="0" indent="0">
              <a:buNone/>
            </a:pP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9043439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9633" y="584616"/>
            <a:ext cx="11027764" cy="56073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200" dirty="0" smtClean="0"/>
              <a:t>Эколята</a:t>
            </a:r>
          </a:p>
          <a:p>
            <a:pPr marL="0" indent="0">
              <a:buNone/>
            </a:pPr>
            <a:r>
              <a:rPr lang="en-US" sz="1200" dirty="0">
                <a:hlinkClick r:id="rId2"/>
              </a:rPr>
              <a:t>http://</a:t>
            </a:r>
            <a:r>
              <a:rPr lang="en-US" sz="1200" dirty="0" smtClean="0">
                <a:hlinkClick r:id="rId2"/>
              </a:rPr>
              <a:t>kcdod.khb.ru/files/documents/9215_tihonya_4.jpg</a:t>
            </a:r>
            <a:endParaRPr lang="ru-RU" sz="1200" dirty="0" smtClean="0"/>
          </a:p>
          <a:p>
            <a:pPr marL="0" indent="0">
              <a:buNone/>
            </a:pPr>
            <a:r>
              <a:rPr lang="en-US" sz="1200" dirty="0">
                <a:hlinkClick r:id="rId3"/>
              </a:rPr>
              <a:t>http://</a:t>
            </a:r>
            <a:r>
              <a:rPr lang="en-US" sz="1200" dirty="0" smtClean="0">
                <a:hlinkClick r:id="rId3"/>
              </a:rPr>
              <a:t>crr53vorkuta.ucoz.ru/doc/2016/ekolyata/02.png</a:t>
            </a:r>
            <a:endParaRPr lang="ru-RU" sz="1200" dirty="0" smtClean="0"/>
          </a:p>
          <a:p>
            <a:pPr marL="0" indent="0">
              <a:buNone/>
            </a:pPr>
            <a:r>
              <a:rPr lang="en-US" sz="1200" dirty="0">
                <a:hlinkClick r:id="rId4"/>
              </a:rPr>
              <a:t>http://</a:t>
            </a:r>
            <a:r>
              <a:rPr lang="en-US" sz="1200" dirty="0" smtClean="0">
                <a:hlinkClick r:id="rId4"/>
              </a:rPr>
              <a:t>kcdod.khb.ru/files/documents/9213_tihonya_2.jpg</a:t>
            </a:r>
            <a:endParaRPr lang="ru-RU" sz="1200" dirty="0" smtClean="0"/>
          </a:p>
          <a:p>
            <a:pPr marL="0" indent="0">
              <a:buNone/>
            </a:pPr>
            <a:r>
              <a:rPr lang="en-US" sz="1200" dirty="0">
                <a:hlinkClick r:id="rId5"/>
              </a:rPr>
              <a:t>http://</a:t>
            </a:r>
            <a:r>
              <a:rPr lang="en-US" sz="1200" dirty="0" smtClean="0">
                <a:hlinkClick r:id="rId5"/>
              </a:rPr>
              <a:t>kcdod.khb.ru/files/documents/9220_shalun_1.jpg</a:t>
            </a:r>
            <a:endParaRPr lang="ru-RU" sz="1200" dirty="0" smtClean="0"/>
          </a:p>
          <a:p>
            <a:pPr marL="0" indent="0">
              <a:buNone/>
            </a:pPr>
            <a:r>
              <a:rPr lang="en-US" sz="1200" dirty="0">
                <a:hlinkClick r:id="rId6"/>
              </a:rPr>
              <a:t>http://</a:t>
            </a:r>
            <a:r>
              <a:rPr lang="en-US" sz="1200" dirty="0" smtClean="0">
                <a:hlinkClick r:id="rId6"/>
              </a:rPr>
              <a:t>kcdod.khb.ru/files/documents/9210_yolochka_2.jpg</a:t>
            </a:r>
            <a:endParaRPr lang="ru-RU" sz="1200" dirty="0" smtClean="0"/>
          </a:p>
          <a:p>
            <a:pPr marL="0" indent="0">
              <a:buNone/>
            </a:pPr>
            <a:r>
              <a:rPr lang="en-US" sz="1200" dirty="0">
                <a:hlinkClick r:id="rId7"/>
              </a:rPr>
              <a:t>http://</a:t>
            </a:r>
            <a:r>
              <a:rPr lang="en-US" sz="1200" dirty="0" smtClean="0">
                <a:hlinkClick r:id="rId7"/>
              </a:rPr>
              <a:t>kcdod.khb.ru/files/documents/9212_tihonya_1.jpg</a:t>
            </a:r>
            <a:endParaRPr lang="ru-RU" sz="1200" dirty="0" smtClean="0"/>
          </a:p>
          <a:p>
            <a:pPr marL="0" indent="0">
              <a:buNone/>
            </a:pPr>
            <a:r>
              <a:rPr lang="en-US" sz="1200" dirty="0">
                <a:hlinkClick r:id="rId8"/>
              </a:rPr>
              <a:t>http://</a:t>
            </a:r>
            <a:r>
              <a:rPr lang="en-US" sz="1200" dirty="0" smtClean="0">
                <a:hlinkClick r:id="rId8"/>
              </a:rPr>
              <a:t>kcdod.khb.ru/files/documents/9214_tihonya_3.jpg</a:t>
            </a:r>
            <a:endParaRPr lang="ru-RU" sz="1200" dirty="0" smtClean="0"/>
          </a:p>
          <a:p>
            <a:pPr marL="0" indent="0">
              <a:buNone/>
            </a:pPr>
            <a:r>
              <a:rPr lang="en-US" sz="1200" dirty="0">
                <a:hlinkClick r:id="rId9"/>
              </a:rPr>
              <a:t>http://</a:t>
            </a:r>
            <a:r>
              <a:rPr lang="en-US" sz="1200" dirty="0" smtClean="0">
                <a:hlinkClick r:id="rId9"/>
              </a:rPr>
              <a:t>kcdod.khb.ru/files/documents/9217_umnitsa_2.jpg</a:t>
            </a:r>
            <a:endParaRPr lang="ru-RU" sz="1200" dirty="0" smtClean="0"/>
          </a:p>
          <a:p>
            <a:pPr marL="0" indent="0">
              <a:buNone/>
            </a:pPr>
            <a:r>
              <a:rPr lang="en-US" sz="1200" dirty="0">
                <a:hlinkClick r:id="rId10"/>
              </a:rPr>
              <a:t>http://</a:t>
            </a:r>
            <a:r>
              <a:rPr lang="en-US" sz="1200" dirty="0" smtClean="0">
                <a:hlinkClick r:id="rId10"/>
              </a:rPr>
              <a:t>kcdod.khb.ru/files/documents/9218_umnitsa_3.jpg</a:t>
            </a:r>
            <a:endParaRPr lang="ru-RU" sz="1200" dirty="0" smtClean="0"/>
          </a:p>
          <a:p>
            <a:pPr marL="0" indent="0">
              <a:buNone/>
            </a:pPr>
            <a:r>
              <a:rPr lang="en-US" sz="1200" dirty="0">
                <a:hlinkClick r:id="rId11"/>
              </a:rPr>
              <a:t>http://</a:t>
            </a:r>
            <a:r>
              <a:rPr lang="en-US" sz="1200" dirty="0" smtClean="0">
                <a:hlinkClick r:id="rId11"/>
              </a:rPr>
              <a:t>kcdod.khb.ru/files/documents/9216_umnitsa_1.jpg</a:t>
            </a:r>
            <a:endParaRPr lang="ru-RU" sz="1200" dirty="0" smtClean="0"/>
          </a:p>
          <a:p>
            <a:pPr marL="0" indent="0">
              <a:buNone/>
            </a:pPr>
            <a:r>
              <a:rPr lang="en-US" sz="1200" dirty="0">
                <a:hlinkClick r:id="rId12"/>
              </a:rPr>
              <a:t>http://</a:t>
            </a:r>
            <a:r>
              <a:rPr lang="en-US" sz="1200" dirty="0" smtClean="0">
                <a:hlinkClick r:id="rId12"/>
              </a:rPr>
              <a:t>kcdod.khb.ru/files/documents/9223_shalun_4.jpg</a:t>
            </a:r>
            <a:endParaRPr lang="ru-RU" sz="1200" dirty="0" smtClean="0"/>
          </a:p>
          <a:p>
            <a:pPr marL="0" indent="0">
              <a:buNone/>
            </a:pPr>
            <a:r>
              <a:rPr lang="en-US" sz="1200" dirty="0">
                <a:hlinkClick r:id="rId13"/>
              </a:rPr>
              <a:t>http://</a:t>
            </a:r>
            <a:r>
              <a:rPr lang="en-US" sz="1200" dirty="0" smtClean="0">
                <a:hlinkClick r:id="rId13"/>
              </a:rPr>
              <a:t>kcdod.khb.ru/files/documents/9222_shalun_3.jpg</a:t>
            </a:r>
            <a:endParaRPr lang="ru-RU" sz="1200" dirty="0" smtClean="0"/>
          </a:p>
          <a:p>
            <a:pPr marL="0" indent="0">
              <a:buNone/>
            </a:pPr>
            <a:r>
              <a:rPr lang="en-US" sz="1200" dirty="0">
                <a:hlinkClick r:id="rId14"/>
              </a:rPr>
              <a:t>http://</a:t>
            </a:r>
            <a:r>
              <a:rPr lang="en-US" sz="1200" dirty="0" smtClean="0">
                <a:hlinkClick r:id="rId14"/>
              </a:rPr>
              <a:t>kcdod.khb.ru/files/documents/9221_shalun_2.jpg</a:t>
            </a:r>
            <a:endParaRPr lang="ru-RU" sz="1200" dirty="0" smtClean="0"/>
          </a:p>
          <a:p>
            <a:pPr marL="0" indent="0">
              <a:buNone/>
            </a:pPr>
            <a:r>
              <a:rPr lang="ru-RU" sz="1200" dirty="0" smtClean="0"/>
              <a:t>Создатели </a:t>
            </a:r>
            <a:r>
              <a:rPr lang="ru-RU" sz="1200" dirty="0"/>
              <a:t>«</a:t>
            </a:r>
            <a:r>
              <a:rPr lang="ru-RU" sz="1200" dirty="0" err="1"/>
              <a:t>Эколят</a:t>
            </a:r>
            <a:r>
              <a:rPr lang="ru-RU" sz="1200" dirty="0" smtClean="0"/>
              <a:t>»</a:t>
            </a:r>
            <a:endParaRPr lang="ru-RU" sz="1200" dirty="0" smtClean="0">
              <a:hlinkClick r:id="rId15"/>
            </a:endParaRPr>
          </a:p>
          <a:p>
            <a:pPr marL="0" indent="0">
              <a:buNone/>
            </a:pPr>
            <a:r>
              <a:rPr lang="en-US" sz="1200" dirty="0" smtClean="0">
                <a:hlinkClick r:id="rId15"/>
              </a:rPr>
              <a:t>http</a:t>
            </a:r>
            <a:r>
              <a:rPr lang="en-US" sz="1200" dirty="0">
                <a:hlinkClick r:id="rId15"/>
              </a:rPr>
              <a:t>://xn--80atdlv6dr.xn--p1ai/obrazy-skazochnykh-geroev-yekolyat</a:t>
            </a:r>
            <a:r>
              <a:rPr lang="en-US" sz="1200" dirty="0" smtClean="0">
                <a:hlinkClick r:id="rId15"/>
              </a:rPr>
              <a:t>/</a:t>
            </a:r>
            <a:endParaRPr lang="ru-RU" sz="1200" dirty="0" smtClean="0"/>
          </a:p>
        </p:txBody>
      </p:sp>
      <p:sp>
        <p:nvSpPr>
          <p:cNvPr id="2" name="TextBox 1"/>
          <p:cNvSpPr txBox="1"/>
          <p:nvPr/>
        </p:nvSpPr>
        <p:spPr>
          <a:xfrm>
            <a:off x="7120328" y="3388284"/>
            <a:ext cx="42871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smtClean="0">
                <a:latin typeface="Georgia" panose="02040502050405020303" pitchFamily="18" charset="0"/>
              </a:rPr>
              <a:t>Подготовила </a:t>
            </a:r>
          </a:p>
          <a:p>
            <a:pPr algn="r"/>
            <a:r>
              <a:rPr lang="ru-RU" dirty="0" smtClean="0">
                <a:latin typeface="Georgia" panose="02040502050405020303" pitchFamily="18" charset="0"/>
              </a:rPr>
              <a:t>учитель русского языка и литературы Тихонова Надежда Андреевна, </a:t>
            </a:r>
          </a:p>
          <a:p>
            <a:pPr algn="r"/>
            <a:r>
              <a:rPr lang="ru-RU" dirty="0" err="1" smtClean="0">
                <a:latin typeface="Georgia" panose="02040502050405020303" pitchFamily="18" charset="0"/>
              </a:rPr>
              <a:t>г.Костанай</a:t>
            </a:r>
            <a:endParaRPr lang="ru-RU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93131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>
        <p:fade/>
      </p:transition>
    </mc:Choice>
    <mc:Fallback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450376" y="436727"/>
            <a:ext cx="11259403" cy="599780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573808" y="618609"/>
            <a:ext cx="5176310" cy="5587235"/>
          </a:xfrm>
          <a:prstGeom prst="roundRect">
            <a:avLst>
              <a:gd name="adj" fmla="val 7110"/>
            </a:avLst>
          </a:prstGeom>
          <a:solidFill>
            <a:schemeClr val="accent6">
              <a:lumMod val="40000"/>
              <a:lumOff val="60000"/>
              <a:alpha val="86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Picture 16" descr="http://kcdod.khb.ru/files/documents/9210_yolochka_2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083" y="157395"/>
            <a:ext cx="2801648" cy="3872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http://kcdod.khb.ru/files/documents/9215_tihonya_4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117" y="2523868"/>
            <a:ext cx="2871832" cy="3965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http://kcdod.khb.ru/files/documents/9216_umnitsa_1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077" y="2626415"/>
            <a:ext cx="2771280" cy="3862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ttp://kcdod.khb.ru/files/documents/9221_shalun_2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0432" y="0"/>
            <a:ext cx="2872860" cy="3969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36863" y="3042894"/>
            <a:ext cx="16744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Georgia" panose="02040502050405020303" pitchFamily="18" charset="0"/>
              </a:rPr>
              <a:t>Ёлочка</a:t>
            </a:r>
            <a:endParaRPr lang="ru-RU" b="1" dirty="0">
              <a:latin typeface="Georgia" panose="02040502050405020303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65753" y="5896472"/>
            <a:ext cx="11713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Georgia" panose="02040502050405020303" pitchFamily="18" charset="0"/>
              </a:rPr>
              <a:t>Т</a:t>
            </a:r>
            <a:r>
              <a:rPr lang="ru-RU" b="1" dirty="0" smtClean="0">
                <a:latin typeface="Georgia" panose="02040502050405020303" pitchFamily="18" charset="0"/>
              </a:rPr>
              <a:t>ихоня</a:t>
            </a:r>
            <a:endParaRPr lang="ru-RU" b="1" dirty="0">
              <a:latin typeface="Georgia" panose="02040502050405020303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239805" y="5899322"/>
            <a:ext cx="11673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Georgia" panose="02040502050405020303" pitchFamily="18" charset="0"/>
              </a:rPr>
              <a:t>Умница</a:t>
            </a:r>
            <a:endParaRPr lang="ru-RU" b="1" dirty="0">
              <a:latin typeface="Georgia" panose="02040502050405020303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460387" y="3845071"/>
            <a:ext cx="10663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Georgia" panose="02040502050405020303" pitchFamily="18" charset="0"/>
              </a:rPr>
              <a:t>Шалун</a:t>
            </a:r>
            <a:endParaRPr lang="ru-RU" b="1" dirty="0">
              <a:latin typeface="Georgia" panose="02040502050405020303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573808" y="818159"/>
            <a:ext cx="517631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100" b="1" dirty="0" smtClean="0">
                <a:solidFill>
                  <a:srgbClr val="2A421A"/>
                </a:solidFill>
                <a:latin typeface="Georgia" panose="02040502050405020303" pitchFamily="18" charset="0"/>
              </a:rPr>
              <a:t>Здравствуйте, ребята!</a:t>
            </a:r>
          </a:p>
          <a:p>
            <a:pPr algn="ctr"/>
            <a:r>
              <a:rPr lang="ru-RU" sz="2100" b="1" dirty="0" smtClean="0">
                <a:solidFill>
                  <a:srgbClr val="2A421A"/>
                </a:solidFill>
                <a:latin typeface="Georgia" panose="02040502050405020303" pitchFamily="18" charset="0"/>
              </a:rPr>
              <a:t>Мы, ребята-</a:t>
            </a:r>
            <a:r>
              <a:rPr lang="ru-RU" sz="2100" b="1" dirty="0" err="1" smtClean="0">
                <a:solidFill>
                  <a:srgbClr val="2A421A"/>
                </a:solidFill>
                <a:latin typeface="Georgia" panose="02040502050405020303" pitchFamily="18" charset="0"/>
              </a:rPr>
              <a:t>эколята</a:t>
            </a:r>
            <a:r>
              <a:rPr lang="ru-RU" sz="2100" b="1" dirty="0" smtClean="0">
                <a:solidFill>
                  <a:srgbClr val="2A421A"/>
                </a:solidFill>
                <a:latin typeface="Georgia" panose="02040502050405020303" pitchFamily="18" charset="0"/>
              </a:rPr>
              <a:t>, родились </a:t>
            </a:r>
            <a:r>
              <a:rPr lang="ru-RU" sz="2100" b="1" dirty="0">
                <a:solidFill>
                  <a:srgbClr val="2A421A"/>
                </a:solidFill>
                <a:latin typeface="Georgia" panose="02040502050405020303" pitchFamily="18" charset="0"/>
              </a:rPr>
              <a:t>в лесу, </a:t>
            </a:r>
            <a:r>
              <a:rPr lang="ru-RU" sz="2100" b="1" dirty="0" smtClean="0">
                <a:solidFill>
                  <a:srgbClr val="2A421A"/>
                </a:solidFill>
                <a:latin typeface="Georgia" panose="02040502050405020303" pitchFamily="18" charset="0"/>
              </a:rPr>
              <a:t>знаем </a:t>
            </a:r>
            <a:r>
              <a:rPr lang="ru-RU" sz="2100" b="1" dirty="0">
                <a:solidFill>
                  <a:srgbClr val="2A421A"/>
                </a:solidFill>
                <a:latin typeface="Georgia" panose="02040502050405020303" pitchFamily="18" charset="0"/>
              </a:rPr>
              <a:t>про него всё или почти всё.  </a:t>
            </a:r>
            <a:r>
              <a:rPr lang="ru-RU" sz="2100" b="1" dirty="0" smtClean="0">
                <a:solidFill>
                  <a:srgbClr val="2A421A"/>
                </a:solidFill>
                <a:latin typeface="Georgia" panose="02040502050405020303" pitchFamily="18" charset="0"/>
              </a:rPr>
              <a:t>Мы </a:t>
            </a:r>
            <a:r>
              <a:rPr lang="ru-RU" sz="2100" b="1" dirty="0">
                <a:solidFill>
                  <a:srgbClr val="2A421A"/>
                </a:solidFill>
                <a:latin typeface="Georgia" panose="02040502050405020303" pitchFamily="18" charset="0"/>
              </a:rPr>
              <a:t>бережём и охраняем лес, заботимся о его обитателях. П</a:t>
            </a:r>
            <a:r>
              <a:rPr lang="ru-RU" sz="2100" b="1" dirty="0" smtClean="0">
                <a:solidFill>
                  <a:srgbClr val="2A421A"/>
                </a:solidFill>
                <a:latin typeface="Georgia" panose="02040502050405020303" pitchFamily="18" charset="0"/>
              </a:rPr>
              <a:t>оможем и вам </a:t>
            </a:r>
            <a:r>
              <a:rPr lang="ru-RU" sz="2100" b="1" dirty="0">
                <a:solidFill>
                  <a:srgbClr val="2A421A"/>
                </a:solidFill>
                <a:latin typeface="Georgia" panose="02040502050405020303" pitchFamily="18" charset="0"/>
              </a:rPr>
              <a:t>ближе узнать Природу, подружиться с ней и полюбить её. </a:t>
            </a:r>
            <a:endParaRPr lang="ru-RU" sz="2100" b="1" dirty="0" smtClean="0">
              <a:solidFill>
                <a:srgbClr val="2A421A"/>
              </a:solidFill>
              <a:latin typeface="Georgia" panose="02040502050405020303" pitchFamily="18" charset="0"/>
            </a:endParaRPr>
          </a:p>
          <a:p>
            <a:pPr algn="ctr"/>
            <a:r>
              <a:rPr lang="ru-RU" sz="2100" b="1" dirty="0" smtClean="0">
                <a:solidFill>
                  <a:srgbClr val="2A421A"/>
                </a:solidFill>
                <a:latin typeface="Georgia" panose="02040502050405020303" pitchFamily="18" charset="0"/>
              </a:rPr>
              <a:t>Отправимся же в мир природы!</a:t>
            </a:r>
          </a:p>
          <a:p>
            <a:pPr algn="ctr"/>
            <a:r>
              <a:rPr lang="ru-RU" sz="2100" b="1" dirty="0" smtClean="0">
                <a:solidFill>
                  <a:srgbClr val="2A421A"/>
                </a:solidFill>
                <a:latin typeface="Georgia" panose="02040502050405020303" pitchFamily="18" charset="0"/>
              </a:rPr>
              <a:t>Играя, будем лучше узнавать этот прекрасный зелёный мир!</a:t>
            </a:r>
          </a:p>
          <a:p>
            <a:pPr algn="ctr"/>
            <a:r>
              <a:rPr lang="ru-RU" sz="2100" b="1" dirty="0" smtClean="0">
                <a:solidFill>
                  <a:srgbClr val="2A421A"/>
                </a:solidFill>
                <a:latin typeface="Georgia" panose="02040502050405020303" pitchFamily="18" charset="0"/>
              </a:rPr>
              <a:t>А сегодня предлагаем вам разгадать кроссворд. </a:t>
            </a:r>
          </a:p>
          <a:p>
            <a:pPr algn="ctr"/>
            <a:r>
              <a:rPr lang="ru-RU" sz="2100" b="1" dirty="0" smtClean="0">
                <a:solidFill>
                  <a:srgbClr val="2A421A"/>
                </a:solidFill>
                <a:latin typeface="Georgia" panose="02040502050405020303" pitchFamily="18" charset="0"/>
              </a:rPr>
              <a:t>Разгадав все 7 слов, вы узнаете ещё одно слово, которое объединяет все остальные.</a:t>
            </a:r>
            <a:endParaRPr lang="ru-RU" sz="2100" dirty="0">
              <a:solidFill>
                <a:srgbClr val="2A421A"/>
              </a:solidFill>
              <a:latin typeface="Georgia" panose="02040502050405020303" pitchFamily="18" charset="0"/>
            </a:endParaRPr>
          </a:p>
        </p:txBody>
      </p:sp>
      <p:sp>
        <p:nvSpPr>
          <p:cNvPr id="13" name="Управляющая кнопка: далее 12">
            <a:hlinkClick r:id="" action="ppaction://hlinkshowjump?jump=nextslide" highlightClick="1"/>
          </p:cNvPr>
          <p:cNvSpPr/>
          <p:nvPr/>
        </p:nvSpPr>
        <p:spPr>
          <a:xfrm>
            <a:off x="11330904" y="6160137"/>
            <a:ext cx="455084" cy="371385"/>
          </a:xfrm>
          <a:prstGeom prst="actionButtonForwardNex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87657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>
        <p:fade/>
      </p:transition>
    </mc:Choice>
    <mc:Fallback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Багетная рамка 4"/>
          <p:cNvSpPr/>
          <p:nvPr/>
        </p:nvSpPr>
        <p:spPr>
          <a:xfrm>
            <a:off x="3994828" y="5335275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Багетная рамка 5"/>
          <p:cNvSpPr/>
          <p:nvPr/>
        </p:nvSpPr>
        <p:spPr>
          <a:xfrm>
            <a:off x="4464806" y="5335275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Багетная рамка 6"/>
          <p:cNvSpPr/>
          <p:nvPr/>
        </p:nvSpPr>
        <p:spPr>
          <a:xfrm>
            <a:off x="4921136" y="5335275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Багетная рамка 7"/>
          <p:cNvSpPr/>
          <p:nvPr/>
        </p:nvSpPr>
        <p:spPr>
          <a:xfrm>
            <a:off x="5391114" y="5335275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Багетная рамка 8"/>
          <p:cNvSpPr/>
          <p:nvPr/>
        </p:nvSpPr>
        <p:spPr>
          <a:xfrm>
            <a:off x="5861097" y="5335275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</a:t>
            </a:r>
          </a:p>
        </p:txBody>
      </p:sp>
      <p:sp>
        <p:nvSpPr>
          <p:cNvPr id="10" name="Багетная рамка 9"/>
          <p:cNvSpPr/>
          <p:nvPr/>
        </p:nvSpPr>
        <p:spPr>
          <a:xfrm>
            <a:off x="6331071" y="5335275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Багетная рамка 10"/>
          <p:cNvSpPr/>
          <p:nvPr/>
        </p:nvSpPr>
        <p:spPr>
          <a:xfrm>
            <a:off x="6801052" y="5338253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Ё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Багетная рамка 11"/>
          <p:cNvSpPr/>
          <p:nvPr/>
        </p:nvSpPr>
        <p:spPr>
          <a:xfrm>
            <a:off x="7271026" y="5338253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Багетная рамка 12"/>
          <p:cNvSpPr/>
          <p:nvPr/>
        </p:nvSpPr>
        <p:spPr>
          <a:xfrm>
            <a:off x="7741008" y="5338253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Багетная рамка 13"/>
          <p:cNvSpPr/>
          <p:nvPr/>
        </p:nvSpPr>
        <p:spPr>
          <a:xfrm>
            <a:off x="8210984" y="5338253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Багетная рамка 14"/>
          <p:cNvSpPr/>
          <p:nvPr/>
        </p:nvSpPr>
        <p:spPr>
          <a:xfrm>
            <a:off x="8680966" y="5338253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Й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Багетная рамка 15"/>
          <p:cNvSpPr/>
          <p:nvPr/>
        </p:nvSpPr>
        <p:spPr>
          <a:xfrm>
            <a:off x="9137301" y="5338253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Багетная рамка 16"/>
          <p:cNvSpPr/>
          <p:nvPr/>
        </p:nvSpPr>
        <p:spPr>
          <a:xfrm>
            <a:off x="9607269" y="5338253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Багетная рамка 17"/>
          <p:cNvSpPr/>
          <p:nvPr/>
        </p:nvSpPr>
        <p:spPr>
          <a:xfrm>
            <a:off x="10068323" y="5338253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</a:t>
            </a:r>
          </a:p>
        </p:txBody>
      </p:sp>
      <p:sp>
        <p:nvSpPr>
          <p:cNvPr id="19" name="Багетная рамка 18"/>
          <p:cNvSpPr/>
          <p:nvPr/>
        </p:nvSpPr>
        <p:spPr>
          <a:xfrm>
            <a:off x="10523407" y="5338253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Багетная рамка 19"/>
          <p:cNvSpPr/>
          <p:nvPr/>
        </p:nvSpPr>
        <p:spPr>
          <a:xfrm>
            <a:off x="10987173" y="5338253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Багетная рамка 20"/>
          <p:cNvSpPr/>
          <p:nvPr/>
        </p:nvSpPr>
        <p:spPr>
          <a:xfrm>
            <a:off x="3733778" y="5834054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Багетная рамка 21"/>
          <p:cNvSpPr/>
          <p:nvPr/>
        </p:nvSpPr>
        <p:spPr>
          <a:xfrm>
            <a:off x="4203756" y="5834054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Багетная рамка 22"/>
          <p:cNvSpPr/>
          <p:nvPr/>
        </p:nvSpPr>
        <p:spPr>
          <a:xfrm>
            <a:off x="4673739" y="5834054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Багетная рамка 23"/>
          <p:cNvSpPr/>
          <p:nvPr/>
        </p:nvSpPr>
        <p:spPr>
          <a:xfrm>
            <a:off x="5143713" y="5834054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Багетная рамка 24"/>
          <p:cNvSpPr/>
          <p:nvPr/>
        </p:nvSpPr>
        <p:spPr>
          <a:xfrm>
            <a:off x="5613694" y="5837032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" name="Багетная рамка 25"/>
          <p:cNvSpPr/>
          <p:nvPr/>
        </p:nvSpPr>
        <p:spPr>
          <a:xfrm>
            <a:off x="6083668" y="5837032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" name="Багетная рамка 26"/>
          <p:cNvSpPr/>
          <p:nvPr/>
        </p:nvSpPr>
        <p:spPr>
          <a:xfrm>
            <a:off x="6553650" y="5837032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8" name="Багетная рамка 27"/>
          <p:cNvSpPr/>
          <p:nvPr/>
        </p:nvSpPr>
        <p:spPr>
          <a:xfrm>
            <a:off x="7023626" y="5837032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" name="Багетная рамка 28"/>
          <p:cNvSpPr/>
          <p:nvPr/>
        </p:nvSpPr>
        <p:spPr>
          <a:xfrm>
            <a:off x="7493608" y="5837032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" name="Багетная рамка 29"/>
          <p:cNvSpPr/>
          <p:nvPr/>
        </p:nvSpPr>
        <p:spPr>
          <a:xfrm>
            <a:off x="7949943" y="5837032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1" name="Багетная рамка 30"/>
          <p:cNvSpPr/>
          <p:nvPr/>
        </p:nvSpPr>
        <p:spPr>
          <a:xfrm>
            <a:off x="8419911" y="5837032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2" name="Багетная рамка 31"/>
          <p:cNvSpPr/>
          <p:nvPr/>
        </p:nvSpPr>
        <p:spPr>
          <a:xfrm>
            <a:off x="8880965" y="5837032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Ъ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Багетная рамка 32"/>
          <p:cNvSpPr/>
          <p:nvPr/>
        </p:nvSpPr>
        <p:spPr>
          <a:xfrm>
            <a:off x="9349698" y="5837032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Ы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4" name="Багетная рамка 33"/>
          <p:cNvSpPr/>
          <p:nvPr/>
        </p:nvSpPr>
        <p:spPr>
          <a:xfrm>
            <a:off x="9818431" y="5834054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Ь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5" name="Багетная рамка 34"/>
          <p:cNvSpPr/>
          <p:nvPr/>
        </p:nvSpPr>
        <p:spPr>
          <a:xfrm>
            <a:off x="10295865" y="5834054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6" name="Багетная рамка 35"/>
          <p:cNvSpPr/>
          <p:nvPr/>
        </p:nvSpPr>
        <p:spPr>
          <a:xfrm>
            <a:off x="11183683" y="5831076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7" name="Багетная рамка 36"/>
          <p:cNvSpPr/>
          <p:nvPr/>
        </p:nvSpPr>
        <p:spPr>
          <a:xfrm>
            <a:off x="10728599" y="5831076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Ю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9" name="Рисунок 3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1298" y="622732"/>
            <a:ext cx="7084166" cy="4548010"/>
          </a:xfrm>
          <a:prstGeom prst="rect">
            <a:avLst/>
          </a:prstGeom>
        </p:spPr>
      </p:pic>
      <p:sp>
        <p:nvSpPr>
          <p:cNvPr id="40" name="Прямоугольник 39"/>
          <p:cNvSpPr/>
          <p:nvPr/>
        </p:nvSpPr>
        <p:spPr>
          <a:xfrm>
            <a:off x="494127" y="622732"/>
            <a:ext cx="416471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+mj-lt"/>
              <a:buAutoNum type="arabicPeriod"/>
            </a:pPr>
            <a:r>
              <a:rPr lang="ru-RU" sz="2400" dirty="0">
                <a:solidFill>
                  <a:srgbClr val="404040"/>
                </a:solidFill>
                <a:latin typeface="Georgia" panose="02040502050405020303" pitchFamily="18" charset="0"/>
              </a:rPr>
              <a:t>Он живет в дубравах, в поле,</a:t>
            </a:r>
            <a:br>
              <a:rPr lang="ru-RU" sz="2400" dirty="0">
                <a:solidFill>
                  <a:srgbClr val="404040"/>
                </a:solidFill>
                <a:latin typeface="Georgia" panose="02040502050405020303" pitchFamily="18" charset="0"/>
              </a:rPr>
            </a:br>
            <a:r>
              <a:rPr lang="ru-RU" sz="2400" dirty="0">
                <a:solidFill>
                  <a:srgbClr val="404040"/>
                </a:solidFill>
                <a:latin typeface="Georgia" panose="02040502050405020303" pitchFamily="18" charset="0"/>
              </a:rPr>
              <a:t>Любит солнце, небо, волю,</a:t>
            </a:r>
            <a:br>
              <a:rPr lang="ru-RU" sz="2400" dirty="0">
                <a:solidFill>
                  <a:srgbClr val="404040"/>
                </a:solidFill>
                <a:latin typeface="Georgia" panose="02040502050405020303" pitchFamily="18" charset="0"/>
              </a:rPr>
            </a:br>
            <a:r>
              <a:rPr lang="ru-RU" sz="2400" dirty="0">
                <a:solidFill>
                  <a:srgbClr val="404040"/>
                </a:solidFill>
                <a:latin typeface="Georgia" panose="02040502050405020303" pitchFamily="18" charset="0"/>
              </a:rPr>
              <a:t>Коренаст, зеленый чуб,</a:t>
            </a:r>
            <a:br>
              <a:rPr lang="ru-RU" sz="2400" dirty="0">
                <a:solidFill>
                  <a:srgbClr val="404040"/>
                </a:solidFill>
                <a:latin typeface="Georgia" panose="02040502050405020303" pitchFamily="18" charset="0"/>
              </a:rPr>
            </a:br>
            <a:r>
              <a:rPr lang="ru-RU" sz="2400" dirty="0">
                <a:solidFill>
                  <a:srgbClr val="404040"/>
                </a:solidFill>
                <a:latin typeface="Georgia" panose="02040502050405020303" pitchFamily="18" charset="0"/>
              </a:rPr>
              <a:t>Тверд, красив могучий ...</a:t>
            </a:r>
            <a:endParaRPr lang="ru-RU" sz="2400" b="0" i="0" dirty="0">
              <a:solidFill>
                <a:srgbClr val="404040"/>
              </a:solidFill>
              <a:effectLst/>
              <a:latin typeface="Georgia" panose="02040502050405020303" pitchFamily="18" charset="0"/>
            </a:endParaRPr>
          </a:p>
        </p:txBody>
      </p:sp>
      <p:pic>
        <p:nvPicPr>
          <p:cNvPr id="1028" name="Picture 4" descr="http://www.playcast.ru/uploads/2014/10/10/1015513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610" y="2441191"/>
            <a:ext cx="3670475" cy="4008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2" descr="http://www.permecology.ru/wp-content/uploads/2016/04/logo-konkurs.jpg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80" t="5006" r="16506" b="3719"/>
          <a:stretch/>
        </p:blipFill>
        <p:spPr bwMode="auto">
          <a:xfrm>
            <a:off x="4369723" y="493850"/>
            <a:ext cx="2105797" cy="2076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Прямоугольник 41"/>
          <p:cNvSpPr/>
          <p:nvPr/>
        </p:nvSpPr>
        <p:spPr>
          <a:xfrm>
            <a:off x="7698814" y="747131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8350423" y="747131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8951804" y="761379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8" name="Picture 6" descr="http://kcdod.khb.ru/files/documents/9221_shalun_2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0991" y="382672"/>
            <a:ext cx="1690288" cy="218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4" descr="http://kcdod.khb.ru/files/documents/9215_tihonya_4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628" y="4871803"/>
            <a:ext cx="1143065" cy="1578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Управляющая кнопка: далее 1">
            <a:hlinkClick r:id="" action="ppaction://hlinkshowjump?jump=nextslide" highlightClick="1"/>
          </p:cNvPr>
          <p:cNvSpPr/>
          <p:nvPr/>
        </p:nvSpPr>
        <p:spPr>
          <a:xfrm>
            <a:off x="11183683" y="761379"/>
            <a:ext cx="455084" cy="371385"/>
          </a:xfrm>
          <a:prstGeom prst="actionButtonForwardNex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17071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>
        <p:fade/>
      </p:transition>
    </mc:Choice>
    <mc:Fallback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15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6" fill="hold">
                      <p:stCondLst>
                        <p:cond delay="0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20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1" fill="hold">
                      <p:stCondLst>
                        <p:cond delay="0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25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6" fill="hold">
                      <p:stCondLst>
                        <p:cond delay="0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30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1" fill="hold">
                      <p:stCondLst>
                        <p:cond delay="0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35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6" fill="hold">
                      <p:stCondLst>
                        <p:cond delay="0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45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6" fill="hold">
                      <p:stCondLst>
                        <p:cond delay="0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50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1" fill="hold">
                      <p:stCondLst>
                        <p:cond delay="0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55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6" fill="hold">
                      <p:stCondLst>
                        <p:cond delay="0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60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1" fill="hold">
                      <p:stCondLst>
                        <p:cond delay="0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65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6" fill="hold">
                      <p:stCondLst>
                        <p:cond delay="0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42" grpId="0" animBg="1"/>
      <p:bldP spid="46" grpId="0" animBg="1"/>
      <p:bldP spid="4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Багетная рамка 4"/>
          <p:cNvSpPr/>
          <p:nvPr/>
        </p:nvSpPr>
        <p:spPr>
          <a:xfrm>
            <a:off x="3994828" y="5335275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Багетная рамка 5"/>
          <p:cNvSpPr/>
          <p:nvPr/>
        </p:nvSpPr>
        <p:spPr>
          <a:xfrm>
            <a:off x="4464806" y="5335275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Багетная рамка 6"/>
          <p:cNvSpPr/>
          <p:nvPr/>
        </p:nvSpPr>
        <p:spPr>
          <a:xfrm>
            <a:off x="4921136" y="5335275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Багетная рамка 7"/>
          <p:cNvSpPr/>
          <p:nvPr/>
        </p:nvSpPr>
        <p:spPr>
          <a:xfrm>
            <a:off x="5391114" y="5335275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Багетная рамка 8"/>
          <p:cNvSpPr/>
          <p:nvPr/>
        </p:nvSpPr>
        <p:spPr>
          <a:xfrm>
            <a:off x="5861097" y="5335275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</a:t>
            </a:r>
          </a:p>
        </p:txBody>
      </p:sp>
      <p:sp>
        <p:nvSpPr>
          <p:cNvPr id="10" name="Багетная рамка 9"/>
          <p:cNvSpPr/>
          <p:nvPr/>
        </p:nvSpPr>
        <p:spPr>
          <a:xfrm>
            <a:off x="6331071" y="5335275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Багетная рамка 10"/>
          <p:cNvSpPr/>
          <p:nvPr/>
        </p:nvSpPr>
        <p:spPr>
          <a:xfrm>
            <a:off x="6801052" y="5338253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Ё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Багетная рамка 11"/>
          <p:cNvSpPr/>
          <p:nvPr/>
        </p:nvSpPr>
        <p:spPr>
          <a:xfrm>
            <a:off x="7271026" y="5338253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Багетная рамка 12"/>
          <p:cNvSpPr/>
          <p:nvPr/>
        </p:nvSpPr>
        <p:spPr>
          <a:xfrm>
            <a:off x="7741008" y="5338253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Багетная рамка 13"/>
          <p:cNvSpPr/>
          <p:nvPr/>
        </p:nvSpPr>
        <p:spPr>
          <a:xfrm>
            <a:off x="8210984" y="5338253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Багетная рамка 14"/>
          <p:cNvSpPr/>
          <p:nvPr/>
        </p:nvSpPr>
        <p:spPr>
          <a:xfrm>
            <a:off x="8680966" y="5338253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Й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Багетная рамка 15"/>
          <p:cNvSpPr/>
          <p:nvPr/>
        </p:nvSpPr>
        <p:spPr>
          <a:xfrm>
            <a:off x="9137301" y="5338253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Багетная рамка 16"/>
          <p:cNvSpPr/>
          <p:nvPr/>
        </p:nvSpPr>
        <p:spPr>
          <a:xfrm>
            <a:off x="9607269" y="5338253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Багетная рамка 17"/>
          <p:cNvSpPr/>
          <p:nvPr/>
        </p:nvSpPr>
        <p:spPr>
          <a:xfrm>
            <a:off x="10068323" y="5338253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</a:t>
            </a:r>
          </a:p>
        </p:txBody>
      </p:sp>
      <p:sp>
        <p:nvSpPr>
          <p:cNvPr id="19" name="Багетная рамка 18"/>
          <p:cNvSpPr/>
          <p:nvPr/>
        </p:nvSpPr>
        <p:spPr>
          <a:xfrm>
            <a:off x="10523407" y="5338253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Багетная рамка 19"/>
          <p:cNvSpPr/>
          <p:nvPr/>
        </p:nvSpPr>
        <p:spPr>
          <a:xfrm>
            <a:off x="10987173" y="5338253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Багетная рамка 20"/>
          <p:cNvSpPr/>
          <p:nvPr/>
        </p:nvSpPr>
        <p:spPr>
          <a:xfrm>
            <a:off x="3733778" y="5834054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Багетная рамка 21"/>
          <p:cNvSpPr/>
          <p:nvPr/>
        </p:nvSpPr>
        <p:spPr>
          <a:xfrm>
            <a:off x="4203756" y="5834054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Багетная рамка 22"/>
          <p:cNvSpPr/>
          <p:nvPr/>
        </p:nvSpPr>
        <p:spPr>
          <a:xfrm>
            <a:off x="4673739" y="5834054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Багетная рамка 23"/>
          <p:cNvSpPr/>
          <p:nvPr/>
        </p:nvSpPr>
        <p:spPr>
          <a:xfrm>
            <a:off x="5143713" y="5834054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Багетная рамка 24"/>
          <p:cNvSpPr/>
          <p:nvPr/>
        </p:nvSpPr>
        <p:spPr>
          <a:xfrm>
            <a:off x="5613694" y="5837032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" name="Багетная рамка 25"/>
          <p:cNvSpPr/>
          <p:nvPr/>
        </p:nvSpPr>
        <p:spPr>
          <a:xfrm>
            <a:off x="6083668" y="5837032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" name="Багетная рамка 26"/>
          <p:cNvSpPr/>
          <p:nvPr/>
        </p:nvSpPr>
        <p:spPr>
          <a:xfrm>
            <a:off x="6553650" y="5837032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8" name="Багетная рамка 27"/>
          <p:cNvSpPr/>
          <p:nvPr/>
        </p:nvSpPr>
        <p:spPr>
          <a:xfrm>
            <a:off x="7023626" y="5837032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" name="Багетная рамка 28"/>
          <p:cNvSpPr/>
          <p:nvPr/>
        </p:nvSpPr>
        <p:spPr>
          <a:xfrm>
            <a:off x="7493608" y="5837032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" name="Багетная рамка 29"/>
          <p:cNvSpPr/>
          <p:nvPr/>
        </p:nvSpPr>
        <p:spPr>
          <a:xfrm>
            <a:off x="7949943" y="5837032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1" name="Багетная рамка 30"/>
          <p:cNvSpPr/>
          <p:nvPr/>
        </p:nvSpPr>
        <p:spPr>
          <a:xfrm>
            <a:off x="8419911" y="5837032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2" name="Багетная рамка 31"/>
          <p:cNvSpPr/>
          <p:nvPr/>
        </p:nvSpPr>
        <p:spPr>
          <a:xfrm>
            <a:off x="8880965" y="5837032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Ъ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Багетная рамка 32"/>
          <p:cNvSpPr/>
          <p:nvPr/>
        </p:nvSpPr>
        <p:spPr>
          <a:xfrm>
            <a:off x="9349698" y="5837032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Ы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4" name="Багетная рамка 33"/>
          <p:cNvSpPr/>
          <p:nvPr/>
        </p:nvSpPr>
        <p:spPr>
          <a:xfrm>
            <a:off x="9818431" y="5834054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Ь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5" name="Багетная рамка 34"/>
          <p:cNvSpPr/>
          <p:nvPr/>
        </p:nvSpPr>
        <p:spPr>
          <a:xfrm>
            <a:off x="10295865" y="5834054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6" name="Багетная рамка 35"/>
          <p:cNvSpPr/>
          <p:nvPr/>
        </p:nvSpPr>
        <p:spPr>
          <a:xfrm>
            <a:off x="11183683" y="5831076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7" name="Багетная рамка 36"/>
          <p:cNvSpPr/>
          <p:nvPr/>
        </p:nvSpPr>
        <p:spPr>
          <a:xfrm>
            <a:off x="10728599" y="5831076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Ю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9" name="Рисунок 3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1298" y="622732"/>
            <a:ext cx="7084166" cy="4548010"/>
          </a:xfrm>
          <a:prstGeom prst="rect">
            <a:avLst/>
          </a:prstGeom>
        </p:spPr>
      </p:pic>
      <p:sp>
        <p:nvSpPr>
          <p:cNvPr id="40" name="Прямоугольник 39"/>
          <p:cNvSpPr/>
          <p:nvPr/>
        </p:nvSpPr>
        <p:spPr>
          <a:xfrm>
            <a:off x="494127" y="622732"/>
            <a:ext cx="393717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Georgia" panose="02040502050405020303" pitchFamily="18" charset="0"/>
              </a:rPr>
              <a:t>2. У </a:t>
            </a:r>
            <a:r>
              <a:rPr lang="ru-RU" sz="2400" dirty="0">
                <a:latin typeface="Georgia" panose="02040502050405020303" pitchFamily="18" charset="0"/>
              </a:rPr>
              <a:t>лесной сестрицы зелены ресницы,</a:t>
            </a:r>
            <a:br>
              <a:rPr lang="ru-RU" sz="2400" dirty="0">
                <a:latin typeface="Georgia" panose="02040502050405020303" pitchFamily="18" charset="0"/>
              </a:rPr>
            </a:br>
            <a:r>
              <a:rPr lang="ru-RU" sz="2400" dirty="0">
                <a:latin typeface="Georgia" panose="02040502050405020303" pitchFamily="18" charset="0"/>
              </a:rPr>
              <a:t>Платьице колючее, терпкое, пахучее.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722" y="2106059"/>
            <a:ext cx="2701003" cy="4207169"/>
          </a:xfrm>
          <a:prstGeom prst="rect">
            <a:avLst/>
          </a:prstGeom>
        </p:spPr>
      </p:pic>
      <p:pic>
        <p:nvPicPr>
          <p:cNvPr id="41" name="Picture 2" descr="http://www.permecology.ru/wp-content/uploads/2016/04/logo-konkurs.jpg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80" t="5006" r="16506" b="3719"/>
          <a:stretch/>
        </p:blipFill>
        <p:spPr bwMode="auto">
          <a:xfrm>
            <a:off x="4383371" y="507498"/>
            <a:ext cx="2105797" cy="2076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Прямоугольник 41"/>
          <p:cNvSpPr/>
          <p:nvPr/>
        </p:nvSpPr>
        <p:spPr>
          <a:xfrm>
            <a:off x="7698814" y="747131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8350423" y="747131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8951804" y="761379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7698814" y="1375212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8350423" y="1375212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8951804" y="1389460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Ь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9" name="Picture 18" descr="http://kcdod.khb.ru/files/documents/9211_yolochka_3.jpg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02" b="12364"/>
          <a:stretch/>
        </p:blipFill>
        <p:spPr bwMode="auto">
          <a:xfrm>
            <a:off x="9621334" y="507498"/>
            <a:ext cx="2137217" cy="2002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2" descr="http://kcdod.khb.ru/files/documents/9212_tihonya_1.jpg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90" t="13459" r="11767" b="14279"/>
          <a:stretch/>
        </p:blipFill>
        <p:spPr bwMode="auto">
          <a:xfrm>
            <a:off x="2143593" y="2407063"/>
            <a:ext cx="2287705" cy="2850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" name="Управляющая кнопка: далее 47">
            <a:hlinkClick r:id="" action="ppaction://hlinkshowjump?jump=nextslide" highlightClick="1"/>
          </p:cNvPr>
          <p:cNvSpPr/>
          <p:nvPr/>
        </p:nvSpPr>
        <p:spPr>
          <a:xfrm>
            <a:off x="11183683" y="761379"/>
            <a:ext cx="455084" cy="371385"/>
          </a:xfrm>
          <a:prstGeom prst="actionButtonForwardNex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06380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>
        <p:fade/>
      </p:transition>
    </mc:Choice>
    <mc:Fallback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09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0" fill="hold">
                      <p:stCondLst>
                        <p:cond delay="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2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5" fill="hold">
                      <p:stCondLst>
                        <p:cond delay="0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2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0" fill="hold">
                      <p:stCondLst>
                        <p:cond delay="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39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0" fill="hold">
                      <p:stCondLst>
                        <p:cond delay="0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49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0" fill="hold">
                      <p:stCondLst>
                        <p:cond delay="0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55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6" fill="hold">
                      <p:stCondLst>
                        <p:cond delay="0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60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1" fill="hold">
                      <p:stCondLst>
                        <p:cond delay="0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65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6" fill="hold">
                      <p:stCondLst>
                        <p:cond delay="0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5" grpId="0" animBg="1"/>
      <p:bldP spid="36" grpId="0" animBg="1"/>
      <p:bldP spid="37" grpId="0" animBg="1"/>
      <p:bldP spid="45" grpId="0" animBg="1"/>
      <p:bldP spid="46" grpId="0" animBg="1"/>
      <p:bldP spid="4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Багетная рамка 4"/>
          <p:cNvSpPr/>
          <p:nvPr/>
        </p:nvSpPr>
        <p:spPr>
          <a:xfrm>
            <a:off x="3994828" y="5335275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Багетная рамка 5"/>
          <p:cNvSpPr/>
          <p:nvPr/>
        </p:nvSpPr>
        <p:spPr>
          <a:xfrm>
            <a:off x="4464806" y="5335275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Багетная рамка 6"/>
          <p:cNvSpPr/>
          <p:nvPr/>
        </p:nvSpPr>
        <p:spPr>
          <a:xfrm>
            <a:off x="4921136" y="5335275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Багетная рамка 7"/>
          <p:cNvSpPr/>
          <p:nvPr/>
        </p:nvSpPr>
        <p:spPr>
          <a:xfrm>
            <a:off x="5391114" y="5335275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Багетная рамка 8"/>
          <p:cNvSpPr/>
          <p:nvPr/>
        </p:nvSpPr>
        <p:spPr>
          <a:xfrm>
            <a:off x="5861097" y="5335275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</a:t>
            </a:r>
          </a:p>
        </p:txBody>
      </p:sp>
      <p:sp>
        <p:nvSpPr>
          <p:cNvPr id="10" name="Багетная рамка 9"/>
          <p:cNvSpPr/>
          <p:nvPr/>
        </p:nvSpPr>
        <p:spPr>
          <a:xfrm>
            <a:off x="6331071" y="5335275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Багетная рамка 10"/>
          <p:cNvSpPr/>
          <p:nvPr/>
        </p:nvSpPr>
        <p:spPr>
          <a:xfrm>
            <a:off x="6801052" y="5338253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Ё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Багетная рамка 11"/>
          <p:cNvSpPr/>
          <p:nvPr/>
        </p:nvSpPr>
        <p:spPr>
          <a:xfrm>
            <a:off x="7271026" y="5338253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Багетная рамка 12"/>
          <p:cNvSpPr/>
          <p:nvPr/>
        </p:nvSpPr>
        <p:spPr>
          <a:xfrm>
            <a:off x="7741008" y="5338253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Багетная рамка 13"/>
          <p:cNvSpPr/>
          <p:nvPr/>
        </p:nvSpPr>
        <p:spPr>
          <a:xfrm>
            <a:off x="8210984" y="5338253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Багетная рамка 14"/>
          <p:cNvSpPr/>
          <p:nvPr/>
        </p:nvSpPr>
        <p:spPr>
          <a:xfrm>
            <a:off x="8680966" y="5338253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Й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Багетная рамка 15"/>
          <p:cNvSpPr/>
          <p:nvPr/>
        </p:nvSpPr>
        <p:spPr>
          <a:xfrm>
            <a:off x="9137301" y="5338253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Багетная рамка 16"/>
          <p:cNvSpPr/>
          <p:nvPr/>
        </p:nvSpPr>
        <p:spPr>
          <a:xfrm>
            <a:off x="9607269" y="5338253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Багетная рамка 17"/>
          <p:cNvSpPr/>
          <p:nvPr/>
        </p:nvSpPr>
        <p:spPr>
          <a:xfrm>
            <a:off x="10068323" y="5338253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</a:t>
            </a:r>
          </a:p>
        </p:txBody>
      </p:sp>
      <p:sp>
        <p:nvSpPr>
          <p:cNvPr id="19" name="Багетная рамка 18"/>
          <p:cNvSpPr/>
          <p:nvPr/>
        </p:nvSpPr>
        <p:spPr>
          <a:xfrm>
            <a:off x="10523407" y="5338253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Багетная рамка 19"/>
          <p:cNvSpPr/>
          <p:nvPr/>
        </p:nvSpPr>
        <p:spPr>
          <a:xfrm>
            <a:off x="10987173" y="5338253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Багетная рамка 20"/>
          <p:cNvSpPr/>
          <p:nvPr/>
        </p:nvSpPr>
        <p:spPr>
          <a:xfrm>
            <a:off x="3733778" y="5834054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Багетная рамка 21"/>
          <p:cNvSpPr/>
          <p:nvPr/>
        </p:nvSpPr>
        <p:spPr>
          <a:xfrm>
            <a:off x="4203756" y="5834054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Багетная рамка 22"/>
          <p:cNvSpPr/>
          <p:nvPr/>
        </p:nvSpPr>
        <p:spPr>
          <a:xfrm>
            <a:off x="4673739" y="5834054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Багетная рамка 23"/>
          <p:cNvSpPr/>
          <p:nvPr/>
        </p:nvSpPr>
        <p:spPr>
          <a:xfrm>
            <a:off x="5143713" y="5834054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Багетная рамка 24"/>
          <p:cNvSpPr/>
          <p:nvPr/>
        </p:nvSpPr>
        <p:spPr>
          <a:xfrm>
            <a:off x="5613694" y="5837032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" name="Багетная рамка 25"/>
          <p:cNvSpPr/>
          <p:nvPr/>
        </p:nvSpPr>
        <p:spPr>
          <a:xfrm>
            <a:off x="6083668" y="5837032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" name="Багетная рамка 26"/>
          <p:cNvSpPr/>
          <p:nvPr/>
        </p:nvSpPr>
        <p:spPr>
          <a:xfrm>
            <a:off x="6553650" y="5837032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8" name="Багетная рамка 27"/>
          <p:cNvSpPr/>
          <p:nvPr/>
        </p:nvSpPr>
        <p:spPr>
          <a:xfrm>
            <a:off x="7023626" y="5837032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" name="Багетная рамка 28"/>
          <p:cNvSpPr/>
          <p:nvPr/>
        </p:nvSpPr>
        <p:spPr>
          <a:xfrm>
            <a:off x="7493608" y="5837032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" name="Багетная рамка 29"/>
          <p:cNvSpPr/>
          <p:nvPr/>
        </p:nvSpPr>
        <p:spPr>
          <a:xfrm>
            <a:off x="7949943" y="5837032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1" name="Багетная рамка 30"/>
          <p:cNvSpPr/>
          <p:nvPr/>
        </p:nvSpPr>
        <p:spPr>
          <a:xfrm>
            <a:off x="8419911" y="5837032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2" name="Багетная рамка 31"/>
          <p:cNvSpPr/>
          <p:nvPr/>
        </p:nvSpPr>
        <p:spPr>
          <a:xfrm>
            <a:off x="8880965" y="5837032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Ъ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Багетная рамка 32"/>
          <p:cNvSpPr/>
          <p:nvPr/>
        </p:nvSpPr>
        <p:spPr>
          <a:xfrm>
            <a:off x="9349698" y="5837032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Ы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4" name="Багетная рамка 33"/>
          <p:cNvSpPr/>
          <p:nvPr/>
        </p:nvSpPr>
        <p:spPr>
          <a:xfrm>
            <a:off x="9818431" y="5834054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Ь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5" name="Багетная рамка 34"/>
          <p:cNvSpPr/>
          <p:nvPr/>
        </p:nvSpPr>
        <p:spPr>
          <a:xfrm>
            <a:off x="10295865" y="5834054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6" name="Багетная рамка 35"/>
          <p:cNvSpPr/>
          <p:nvPr/>
        </p:nvSpPr>
        <p:spPr>
          <a:xfrm>
            <a:off x="11183683" y="5831076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7" name="Багетная рамка 36"/>
          <p:cNvSpPr/>
          <p:nvPr/>
        </p:nvSpPr>
        <p:spPr>
          <a:xfrm>
            <a:off x="10728599" y="5831076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Ю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9" name="Рисунок 3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1298" y="622732"/>
            <a:ext cx="7084166" cy="454801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40234" y="539603"/>
            <a:ext cx="392457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404040"/>
                </a:solidFill>
                <a:latin typeface="Georgia" panose="02040502050405020303" pitchFamily="18" charset="0"/>
              </a:rPr>
              <a:t>3. В </a:t>
            </a:r>
            <a:r>
              <a:rPr lang="ru-RU" sz="2400" dirty="0">
                <a:solidFill>
                  <a:srgbClr val="404040"/>
                </a:solidFill>
                <a:latin typeface="Georgia" panose="02040502050405020303" pitchFamily="18" charset="0"/>
              </a:rPr>
              <a:t>сарафане побеленном</a:t>
            </a:r>
            <a:br>
              <a:rPr lang="ru-RU" sz="2400" dirty="0">
                <a:solidFill>
                  <a:srgbClr val="404040"/>
                </a:solidFill>
                <a:latin typeface="Georgia" panose="02040502050405020303" pitchFamily="18" charset="0"/>
              </a:rPr>
            </a:br>
            <a:r>
              <a:rPr lang="ru-RU" sz="2400" dirty="0">
                <a:solidFill>
                  <a:srgbClr val="404040"/>
                </a:solidFill>
                <a:latin typeface="Georgia" panose="02040502050405020303" pitchFamily="18" charset="0"/>
              </a:rPr>
              <a:t>И с косой - красой зеленой.</a:t>
            </a:r>
            <a:endParaRPr lang="ru-RU" sz="2400" b="0" i="0" dirty="0">
              <a:solidFill>
                <a:srgbClr val="404040"/>
              </a:solidFill>
              <a:effectLst/>
              <a:latin typeface="Georgia" panose="02040502050405020303" pitchFamily="18" charset="0"/>
            </a:endParaRPr>
          </a:p>
        </p:txBody>
      </p:sp>
      <p:pic>
        <p:nvPicPr>
          <p:cNvPr id="6146" name="Picture 2" descr="http://psiholik.ru/mbdou-detskij-sad-62-g-novorossijsk-krasnodarskij-kraj/351765_html_50884d85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57" r="4972"/>
          <a:stretch/>
        </p:blipFill>
        <p:spPr bwMode="auto">
          <a:xfrm>
            <a:off x="476543" y="1705002"/>
            <a:ext cx="3111691" cy="4859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http://www.permecology.ru/wp-content/uploads/2016/04/logo-konkurs.jpg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80" t="5006" r="16506" b="3719"/>
          <a:stretch/>
        </p:blipFill>
        <p:spPr bwMode="auto">
          <a:xfrm>
            <a:off x="4369723" y="507498"/>
            <a:ext cx="2105797" cy="2076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Прямоугольник 41"/>
          <p:cNvSpPr/>
          <p:nvPr/>
        </p:nvSpPr>
        <p:spPr>
          <a:xfrm>
            <a:off x="7698814" y="747131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8350423" y="747131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8951804" y="761379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7698814" y="1375212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8350423" y="1375212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8951804" y="1389460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Ь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6475520" y="1980272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7085947" y="1988585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7723374" y="1988585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8336647" y="2003293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Ё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8968428" y="1986668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9579112" y="1986668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4" name="Picture 2" descr="http://kcdod.khb.ru/files/documents/9217_umnitsa_2.jpg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71" b="5824"/>
          <a:stretch/>
        </p:blipFill>
        <p:spPr bwMode="auto">
          <a:xfrm>
            <a:off x="1430658" y="3834810"/>
            <a:ext cx="2311832" cy="2671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2" descr="http://kcdod.khb.ru/files/documents/9212_tihonya_1.jpg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62" t="14288" r="9223" b="10689"/>
          <a:stretch/>
        </p:blipFill>
        <p:spPr bwMode="auto">
          <a:xfrm flipH="1">
            <a:off x="10182957" y="539603"/>
            <a:ext cx="1597054" cy="2003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" name="Управляющая кнопка: далее 55">
            <a:hlinkClick r:id="" action="ppaction://hlinkshowjump?jump=nextslide" highlightClick="1"/>
          </p:cNvPr>
          <p:cNvSpPr/>
          <p:nvPr/>
        </p:nvSpPr>
        <p:spPr>
          <a:xfrm>
            <a:off x="11183683" y="761379"/>
            <a:ext cx="455084" cy="371385"/>
          </a:xfrm>
          <a:prstGeom prst="actionButtonForwardNex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76732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>
        <p:fade/>
      </p:transition>
    </mc:Choice>
    <mc:Fallback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>
                      <p:stCondLst>
                        <p:cond delay="0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27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8" fill="hold">
                      <p:stCondLst>
                        <p:cond delay="0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>
                      <p:stCondLst>
                        <p:cond delay="0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47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8" fill="hold">
                      <p:stCondLst>
                        <p:cond delay="0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5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3" fill="hold">
                      <p:stCondLst>
                        <p:cond delay="0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57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8" fill="hold">
                      <p:stCondLst>
                        <p:cond delay="0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6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3" fill="hold">
                      <p:stCondLst>
                        <p:cond delay="0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67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8" fill="hold">
                      <p:stCondLst>
                        <p:cond delay="0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72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3" fill="hold">
                      <p:stCondLst>
                        <p:cond delay="0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2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Picture 4" descr="http://kcdod.khb.ru/files/documents/9214_tihonya_3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3278" y="2583784"/>
            <a:ext cx="1992574" cy="2751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Багетная рамка 4"/>
          <p:cNvSpPr/>
          <p:nvPr/>
        </p:nvSpPr>
        <p:spPr>
          <a:xfrm>
            <a:off x="3994828" y="5335275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Багетная рамка 5"/>
          <p:cNvSpPr/>
          <p:nvPr/>
        </p:nvSpPr>
        <p:spPr>
          <a:xfrm>
            <a:off x="4464806" y="5335275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Багетная рамка 6"/>
          <p:cNvSpPr/>
          <p:nvPr/>
        </p:nvSpPr>
        <p:spPr>
          <a:xfrm>
            <a:off x="4921136" y="5335275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Багетная рамка 7"/>
          <p:cNvSpPr/>
          <p:nvPr/>
        </p:nvSpPr>
        <p:spPr>
          <a:xfrm>
            <a:off x="5391114" y="5335275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Багетная рамка 8"/>
          <p:cNvSpPr/>
          <p:nvPr/>
        </p:nvSpPr>
        <p:spPr>
          <a:xfrm>
            <a:off x="5861097" y="5335275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</a:t>
            </a:r>
          </a:p>
        </p:txBody>
      </p:sp>
      <p:sp>
        <p:nvSpPr>
          <p:cNvPr id="10" name="Багетная рамка 9"/>
          <p:cNvSpPr/>
          <p:nvPr/>
        </p:nvSpPr>
        <p:spPr>
          <a:xfrm>
            <a:off x="6331071" y="5335275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Багетная рамка 10"/>
          <p:cNvSpPr/>
          <p:nvPr/>
        </p:nvSpPr>
        <p:spPr>
          <a:xfrm>
            <a:off x="6801052" y="5338253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Ё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Багетная рамка 11"/>
          <p:cNvSpPr/>
          <p:nvPr/>
        </p:nvSpPr>
        <p:spPr>
          <a:xfrm>
            <a:off x="7271026" y="5338253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Багетная рамка 12"/>
          <p:cNvSpPr/>
          <p:nvPr/>
        </p:nvSpPr>
        <p:spPr>
          <a:xfrm>
            <a:off x="7741008" y="5338253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Багетная рамка 13"/>
          <p:cNvSpPr/>
          <p:nvPr/>
        </p:nvSpPr>
        <p:spPr>
          <a:xfrm>
            <a:off x="8210984" y="5338253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Багетная рамка 14"/>
          <p:cNvSpPr/>
          <p:nvPr/>
        </p:nvSpPr>
        <p:spPr>
          <a:xfrm>
            <a:off x="8680966" y="5338253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Й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Багетная рамка 15"/>
          <p:cNvSpPr/>
          <p:nvPr/>
        </p:nvSpPr>
        <p:spPr>
          <a:xfrm>
            <a:off x="9137301" y="5338253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Багетная рамка 16"/>
          <p:cNvSpPr/>
          <p:nvPr/>
        </p:nvSpPr>
        <p:spPr>
          <a:xfrm>
            <a:off x="9607269" y="5338253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Багетная рамка 17"/>
          <p:cNvSpPr/>
          <p:nvPr/>
        </p:nvSpPr>
        <p:spPr>
          <a:xfrm>
            <a:off x="10068323" y="5338253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</a:t>
            </a:r>
          </a:p>
        </p:txBody>
      </p:sp>
      <p:sp>
        <p:nvSpPr>
          <p:cNvPr id="19" name="Багетная рамка 18"/>
          <p:cNvSpPr/>
          <p:nvPr/>
        </p:nvSpPr>
        <p:spPr>
          <a:xfrm>
            <a:off x="10523407" y="5338253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Багетная рамка 19"/>
          <p:cNvSpPr/>
          <p:nvPr/>
        </p:nvSpPr>
        <p:spPr>
          <a:xfrm>
            <a:off x="10987173" y="5338253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Багетная рамка 20"/>
          <p:cNvSpPr/>
          <p:nvPr/>
        </p:nvSpPr>
        <p:spPr>
          <a:xfrm>
            <a:off x="3733778" y="5834054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Багетная рамка 21"/>
          <p:cNvSpPr/>
          <p:nvPr/>
        </p:nvSpPr>
        <p:spPr>
          <a:xfrm>
            <a:off x="4203756" y="5834054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Багетная рамка 22"/>
          <p:cNvSpPr/>
          <p:nvPr/>
        </p:nvSpPr>
        <p:spPr>
          <a:xfrm>
            <a:off x="4673739" y="5834054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Багетная рамка 23"/>
          <p:cNvSpPr/>
          <p:nvPr/>
        </p:nvSpPr>
        <p:spPr>
          <a:xfrm>
            <a:off x="5143713" y="5834054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Багетная рамка 24"/>
          <p:cNvSpPr/>
          <p:nvPr/>
        </p:nvSpPr>
        <p:spPr>
          <a:xfrm>
            <a:off x="5613694" y="5837032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" name="Багетная рамка 25"/>
          <p:cNvSpPr/>
          <p:nvPr/>
        </p:nvSpPr>
        <p:spPr>
          <a:xfrm>
            <a:off x="6083668" y="5837032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" name="Багетная рамка 26"/>
          <p:cNvSpPr/>
          <p:nvPr/>
        </p:nvSpPr>
        <p:spPr>
          <a:xfrm>
            <a:off x="6553650" y="5837032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8" name="Багетная рамка 27"/>
          <p:cNvSpPr/>
          <p:nvPr/>
        </p:nvSpPr>
        <p:spPr>
          <a:xfrm>
            <a:off x="7023626" y="5837032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" name="Багетная рамка 28"/>
          <p:cNvSpPr/>
          <p:nvPr/>
        </p:nvSpPr>
        <p:spPr>
          <a:xfrm>
            <a:off x="7493608" y="5837032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" name="Багетная рамка 29"/>
          <p:cNvSpPr/>
          <p:nvPr/>
        </p:nvSpPr>
        <p:spPr>
          <a:xfrm>
            <a:off x="7949943" y="5837032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1" name="Багетная рамка 30"/>
          <p:cNvSpPr/>
          <p:nvPr/>
        </p:nvSpPr>
        <p:spPr>
          <a:xfrm>
            <a:off x="8419911" y="5837032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2" name="Багетная рамка 31"/>
          <p:cNvSpPr/>
          <p:nvPr/>
        </p:nvSpPr>
        <p:spPr>
          <a:xfrm>
            <a:off x="8880965" y="5837032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Ъ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Багетная рамка 32"/>
          <p:cNvSpPr/>
          <p:nvPr/>
        </p:nvSpPr>
        <p:spPr>
          <a:xfrm>
            <a:off x="9349698" y="5837032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Ы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4" name="Багетная рамка 33"/>
          <p:cNvSpPr/>
          <p:nvPr/>
        </p:nvSpPr>
        <p:spPr>
          <a:xfrm>
            <a:off x="9818431" y="5834054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Ь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5" name="Багетная рамка 34"/>
          <p:cNvSpPr/>
          <p:nvPr/>
        </p:nvSpPr>
        <p:spPr>
          <a:xfrm>
            <a:off x="10295865" y="5834054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6" name="Багетная рамка 35"/>
          <p:cNvSpPr/>
          <p:nvPr/>
        </p:nvSpPr>
        <p:spPr>
          <a:xfrm>
            <a:off x="11183683" y="5831076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7" name="Багетная рамка 36"/>
          <p:cNvSpPr/>
          <p:nvPr/>
        </p:nvSpPr>
        <p:spPr>
          <a:xfrm>
            <a:off x="10728599" y="5831076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Ю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9" name="Рисунок 3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1298" y="622732"/>
            <a:ext cx="7084166" cy="4548010"/>
          </a:xfrm>
          <a:prstGeom prst="rect">
            <a:avLst/>
          </a:prstGeom>
        </p:spPr>
      </p:pic>
      <p:sp>
        <p:nvSpPr>
          <p:cNvPr id="40" name="Прямоугольник 39"/>
          <p:cNvSpPr/>
          <p:nvPr/>
        </p:nvSpPr>
        <p:spPr>
          <a:xfrm>
            <a:off x="639772" y="585897"/>
            <a:ext cx="393689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Georgia" panose="02040502050405020303" pitchFamily="18" charset="0"/>
              </a:rPr>
              <a:t>4. Свой </a:t>
            </a:r>
            <a:r>
              <a:rPr lang="ru-RU" sz="2400" dirty="0">
                <a:latin typeface="Georgia" panose="02040502050405020303" pitchFamily="18" charset="0"/>
              </a:rPr>
              <a:t>наряд придворной дамы </a:t>
            </a:r>
            <a:br>
              <a:rPr lang="ru-RU" sz="2400" dirty="0">
                <a:latin typeface="Georgia" panose="02040502050405020303" pitchFamily="18" charset="0"/>
              </a:rPr>
            </a:br>
            <a:r>
              <a:rPr lang="ru-RU" sz="2400" dirty="0">
                <a:latin typeface="Georgia" panose="02040502050405020303" pitchFamily="18" charset="0"/>
              </a:rPr>
              <a:t>Сбросит перед холодами</a:t>
            </a:r>
            <a:br>
              <a:rPr lang="ru-RU" sz="2400" dirty="0">
                <a:latin typeface="Georgia" panose="02040502050405020303" pitchFamily="18" charset="0"/>
              </a:rPr>
            </a:br>
            <a:r>
              <a:rPr lang="ru-RU" sz="2400" dirty="0">
                <a:latin typeface="Georgia" panose="02040502050405020303" pitchFamily="18" charset="0"/>
              </a:rPr>
              <a:t>И раскинет под собой. </a:t>
            </a:r>
            <a:br>
              <a:rPr lang="ru-RU" sz="2400" dirty="0">
                <a:latin typeface="Georgia" panose="02040502050405020303" pitchFamily="18" charset="0"/>
              </a:rPr>
            </a:br>
            <a:r>
              <a:rPr lang="ru-RU" sz="2400" dirty="0">
                <a:latin typeface="Georgia" panose="02040502050405020303" pitchFamily="18" charset="0"/>
              </a:rPr>
              <a:t>Вновь нарядится весной.</a:t>
            </a:r>
          </a:p>
        </p:txBody>
      </p:sp>
      <p:pic>
        <p:nvPicPr>
          <p:cNvPr id="41" name="Picture 2" descr="http://www.permecology.ru/wp-content/uploads/2016/04/logo-konkurs.jpg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80" t="5006" r="16506" b="3719"/>
          <a:stretch/>
        </p:blipFill>
        <p:spPr bwMode="auto">
          <a:xfrm>
            <a:off x="4383371" y="507498"/>
            <a:ext cx="2105797" cy="2076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Прямоугольник 41"/>
          <p:cNvSpPr/>
          <p:nvPr/>
        </p:nvSpPr>
        <p:spPr>
          <a:xfrm>
            <a:off x="7698814" y="747131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8350423" y="747131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8951804" y="761379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7698814" y="1375212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8350423" y="1375212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8951804" y="1389460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Ь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6475520" y="1980272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7085947" y="1988585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7723374" y="1988585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8336647" y="2003293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Ё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8968428" y="1986668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9579112" y="1986668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4613126" y="2608749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5250581" y="2619755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5877890" y="2616776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6494701" y="2616777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7111512" y="2616776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7759213" y="2616776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8355754" y="2616776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8961107" y="2616776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9588015" y="2616776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10200950" y="2616970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10828751" y="2600151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606" y="2412089"/>
            <a:ext cx="2237217" cy="3901140"/>
          </a:xfrm>
          <a:prstGeom prst="rect">
            <a:avLst/>
          </a:prstGeom>
        </p:spPr>
      </p:pic>
      <p:pic>
        <p:nvPicPr>
          <p:cNvPr id="66" name="Picture 12" descr="http://kcdod.khb.ru/files/documents/9220_shalun_1.jpg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58" r="13042"/>
          <a:stretch/>
        </p:blipFill>
        <p:spPr bwMode="auto">
          <a:xfrm flipH="1">
            <a:off x="10274215" y="303208"/>
            <a:ext cx="1241249" cy="2204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7" name="Управляющая кнопка: далее 66">
            <a:hlinkClick r:id="" action="ppaction://hlinkshowjump?jump=nextslide" highlightClick="1"/>
          </p:cNvPr>
          <p:cNvSpPr/>
          <p:nvPr/>
        </p:nvSpPr>
        <p:spPr>
          <a:xfrm>
            <a:off x="11183683" y="761379"/>
            <a:ext cx="455084" cy="371385"/>
          </a:xfrm>
          <a:prstGeom prst="actionButtonForwardNex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66268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>
        <p:fade/>
      </p:transition>
    </mc:Choice>
    <mc:Fallback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0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" fill="hold">
                      <p:stCondLst>
                        <p:cond delay="0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20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1" fill="hold">
                      <p:stCondLst>
                        <p:cond delay="0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25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6" fill="hold">
                      <p:stCondLst>
                        <p:cond delay="0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30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1" fill="hold">
                      <p:stCondLst>
                        <p:cond delay="0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35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6" fill="hold">
                      <p:stCondLst>
                        <p:cond delay="0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41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2" fill="hold">
                      <p:stCondLst>
                        <p:cond delay="0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51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2" fill="hold">
                      <p:stCondLst>
                        <p:cond delay="0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56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7" fill="hold">
                      <p:stCondLst>
                        <p:cond delay="0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61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2" fill="hold">
                      <p:stCondLst>
                        <p:cond delay="0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6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7" fill="hold">
                      <p:stCondLst>
                        <p:cond delay="0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71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2" fill="hold">
                      <p:stCondLst>
                        <p:cond delay="0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76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7" fill="hold">
                      <p:stCondLst>
                        <p:cond delay="0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81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2" fill="hold">
                      <p:stCondLst>
                        <p:cond delay="0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1" grpId="0" animBg="1"/>
      <p:bldP spid="12" grpId="0" animBg="1"/>
      <p:bldP spid="13" grpId="0" animBg="1"/>
      <p:bldP spid="15" grpId="0" animBg="1"/>
      <p:bldP spid="16" grpId="0" animBg="1"/>
      <p:bldP spid="18" grpId="0" animBg="1"/>
      <p:bldP spid="20" grpId="0" animBg="1"/>
      <p:bldP spid="21" grpId="0" animBg="1"/>
      <p:bldP spid="22" grpId="0" animBg="1"/>
      <p:bldP spid="25" grpId="0" animBg="1"/>
      <p:bldP spid="26" grpId="0" animBg="1"/>
      <p:bldP spid="27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Багетная рамка 4"/>
          <p:cNvSpPr/>
          <p:nvPr/>
        </p:nvSpPr>
        <p:spPr>
          <a:xfrm>
            <a:off x="3994828" y="5335275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Багетная рамка 5"/>
          <p:cNvSpPr/>
          <p:nvPr/>
        </p:nvSpPr>
        <p:spPr>
          <a:xfrm>
            <a:off x="4464806" y="5335275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Багетная рамка 6"/>
          <p:cNvSpPr/>
          <p:nvPr/>
        </p:nvSpPr>
        <p:spPr>
          <a:xfrm>
            <a:off x="4921136" y="5335275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Багетная рамка 7"/>
          <p:cNvSpPr/>
          <p:nvPr/>
        </p:nvSpPr>
        <p:spPr>
          <a:xfrm>
            <a:off x="5391114" y="5335275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Багетная рамка 8"/>
          <p:cNvSpPr/>
          <p:nvPr/>
        </p:nvSpPr>
        <p:spPr>
          <a:xfrm>
            <a:off x="5861097" y="5335275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</a:t>
            </a:r>
          </a:p>
        </p:txBody>
      </p:sp>
      <p:sp>
        <p:nvSpPr>
          <p:cNvPr id="10" name="Багетная рамка 9"/>
          <p:cNvSpPr/>
          <p:nvPr/>
        </p:nvSpPr>
        <p:spPr>
          <a:xfrm>
            <a:off x="6331071" y="5335275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Багетная рамка 10"/>
          <p:cNvSpPr/>
          <p:nvPr/>
        </p:nvSpPr>
        <p:spPr>
          <a:xfrm>
            <a:off x="6801052" y="5338253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Ё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Багетная рамка 11"/>
          <p:cNvSpPr/>
          <p:nvPr/>
        </p:nvSpPr>
        <p:spPr>
          <a:xfrm>
            <a:off x="7271026" y="5338253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Багетная рамка 12"/>
          <p:cNvSpPr/>
          <p:nvPr/>
        </p:nvSpPr>
        <p:spPr>
          <a:xfrm>
            <a:off x="7741008" y="5338253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Багетная рамка 13"/>
          <p:cNvSpPr/>
          <p:nvPr/>
        </p:nvSpPr>
        <p:spPr>
          <a:xfrm>
            <a:off x="8210984" y="5338253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Багетная рамка 14"/>
          <p:cNvSpPr/>
          <p:nvPr/>
        </p:nvSpPr>
        <p:spPr>
          <a:xfrm>
            <a:off x="8680966" y="5338253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Й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Багетная рамка 15"/>
          <p:cNvSpPr/>
          <p:nvPr/>
        </p:nvSpPr>
        <p:spPr>
          <a:xfrm>
            <a:off x="9137301" y="5338253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Багетная рамка 16"/>
          <p:cNvSpPr/>
          <p:nvPr/>
        </p:nvSpPr>
        <p:spPr>
          <a:xfrm>
            <a:off x="9607269" y="5338253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Багетная рамка 17"/>
          <p:cNvSpPr/>
          <p:nvPr/>
        </p:nvSpPr>
        <p:spPr>
          <a:xfrm>
            <a:off x="10068323" y="5338253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</a:t>
            </a:r>
          </a:p>
        </p:txBody>
      </p:sp>
      <p:sp>
        <p:nvSpPr>
          <p:cNvPr id="19" name="Багетная рамка 18"/>
          <p:cNvSpPr/>
          <p:nvPr/>
        </p:nvSpPr>
        <p:spPr>
          <a:xfrm>
            <a:off x="10523407" y="5338253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Багетная рамка 19"/>
          <p:cNvSpPr/>
          <p:nvPr/>
        </p:nvSpPr>
        <p:spPr>
          <a:xfrm>
            <a:off x="10987173" y="5338253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Багетная рамка 20"/>
          <p:cNvSpPr/>
          <p:nvPr/>
        </p:nvSpPr>
        <p:spPr>
          <a:xfrm>
            <a:off x="3733778" y="5834054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Багетная рамка 21"/>
          <p:cNvSpPr/>
          <p:nvPr/>
        </p:nvSpPr>
        <p:spPr>
          <a:xfrm>
            <a:off x="4203756" y="5834054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Багетная рамка 22"/>
          <p:cNvSpPr/>
          <p:nvPr/>
        </p:nvSpPr>
        <p:spPr>
          <a:xfrm>
            <a:off x="4673739" y="5834054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Багетная рамка 23"/>
          <p:cNvSpPr/>
          <p:nvPr/>
        </p:nvSpPr>
        <p:spPr>
          <a:xfrm>
            <a:off x="5143713" y="5834054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Багетная рамка 24"/>
          <p:cNvSpPr/>
          <p:nvPr/>
        </p:nvSpPr>
        <p:spPr>
          <a:xfrm>
            <a:off x="5613694" y="5837032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" name="Багетная рамка 25"/>
          <p:cNvSpPr/>
          <p:nvPr/>
        </p:nvSpPr>
        <p:spPr>
          <a:xfrm>
            <a:off x="6083668" y="5837032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" name="Багетная рамка 26"/>
          <p:cNvSpPr/>
          <p:nvPr/>
        </p:nvSpPr>
        <p:spPr>
          <a:xfrm>
            <a:off x="6553650" y="5837032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8" name="Багетная рамка 27"/>
          <p:cNvSpPr/>
          <p:nvPr/>
        </p:nvSpPr>
        <p:spPr>
          <a:xfrm>
            <a:off x="7023626" y="5837032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" name="Багетная рамка 28"/>
          <p:cNvSpPr/>
          <p:nvPr/>
        </p:nvSpPr>
        <p:spPr>
          <a:xfrm>
            <a:off x="7493608" y="5837032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" name="Багетная рамка 29"/>
          <p:cNvSpPr/>
          <p:nvPr/>
        </p:nvSpPr>
        <p:spPr>
          <a:xfrm>
            <a:off x="7949943" y="5837032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1" name="Багетная рамка 30"/>
          <p:cNvSpPr/>
          <p:nvPr/>
        </p:nvSpPr>
        <p:spPr>
          <a:xfrm>
            <a:off x="8419911" y="5837032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2" name="Багетная рамка 31"/>
          <p:cNvSpPr/>
          <p:nvPr/>
        </p:nvSpPr>
        <p:spPr>
          <a:xfrm>
            <a:off x="8880965" y="5837032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Ъ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Багетная рамка 32"/>
          <p:cNvSpPr/>
          <p:nvPr/>
        </p:nvSpPr>
        <p:spPr>
          <a:xfrm>
            <a:off x="9349698" y="5837032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Ы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4" name="Багетная рамка 33"/>
          <p:cNvSpPr/>
          <p:nvPr/>
        </p:nvSpPr>
        <p:spPr>
          <a:xfrm>
            <a:off x="9818431" y="5834054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Ь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5" name="Багетная рамка 34"/>
          <p:cNvSpPr/>
          <p:nvPr/>
        </p:nvSpPr>
        <p:spPr>
          <a:xfrm>
            <a:off x="10295865" y="5834054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6" name="Багетная рамка 35"/>
          <p:cNvSpPr/>
          <p:nvPr/>
        </p:nvSpPr>
        <p:spPr>
          <a:xfrm>
            <a:off x="11183683" y="5831076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7" name="Багетная рамка 36"/>
          <p:cNvSpPr/>
          <p:nvPr/>
        </p:nvSpPr>
        <p:spPr>
          <a:xfrm>
            <a:off x="10728599" y="5831076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Ю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9" name="Рисунок 3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1298" y="622732"/>
            <a:ext cx="7084166" cy="4548010"/>
          </a:xfrm>
          <a:prstGeom prst="rect">
            <a:avLst/>
          </a:prstGeom>
        </p:spPr>
      </p:pic>
      <p:sp>
        <p:nvSpPr>
          <p:cNvPr id="40" name="Прямоугольник 39"/>
          <p:cNvSpPr/>
          <p:nvPr/>
        </p:nvSpPr>
        <p:spPr>
          <a:xfrm>
            <a:off x="600995" y="649575"/>
            <a:ext cx="386381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Georgia" panose="02040502050405020303" pitchFamily="18" charset="0"/>
              </a:rPr>
              <a:t>5. Шепчет </a:t>
            </a:r>
            <a:r>
              <a:rPr lang="ru-RU" sz="2400" dirty="0" err="1">
                <a:latin typeface="Georgia" panose="02040502050405020303" pitchFamily="18" charset="0"/>
              </a:rPr>
              <a:t>листвою</a:t>
            </a:r>
            <a:r>
              <a:rPr lang="ru-RU" sz="2400" dirty="0">
                <a:latin typeface="Georgia" panose="02040502050405020303" pitchFamily="18" charset="0"/>
              </a:rPr>
              <a:t>, </a:t>
            </a:r>
            <a:br>
              <a:rPr lang="ru-RU" sz="2400" dirty="0">
                <a:latin typeface="Georgia" panose="02040502050405020303" pitchFamily="18" charset="0"/>
              </a:rPr>
            </a:br>
            <a:r>
              <a:rPr lang="ru-RU" sz="2400" dirty="0" err="1">
                <a:latin typeface="Georgia" panose="02040502050405020303" pitchFamily="18" charset="0"/>
              </a:rPr>
              <a:t>Склонясь</a:t>
            </a:r>
            <a:r>
              <a:rPr lang="ru-RU" sz="2400" dirty="0">
                <a:latin typeface="Georgia" panose="02040502050405020303" pitchFamily="18" charset="0"/>
              </a:rPr>
              <a:t> над водою, </a:t>
            </a:r>
            <a:br>
              <a:rPr lang="ru-RU" sz="2400" dirty="0">
                <a:latin typeface="Georgia" panose="02040502050405020303" pitchFamily="18" charset="0"/>
              </a:rPr>
            </a:br>
            <a:r>
              <a:rPr lang="ru-RU" sz="2400" dirty="0">
                <a:latin typeface="Georgia" panose="02040502050405020303" pitchFamily="18" charset="0"/>
              </a:rPr>
              <a:t>Печально красива плакучая ...</a:t>
            </a:r>
          </a:p>
        </p:txBody>
      </p:sp>
      <p:pic>
        <p:nvPicPr>
          <p:cNvPr id="4098" name="Picture 2" descr="http://www.clipartfinders.com/clipart/229/willow-tree-clip-art-ndash-item-2-vector-magz-free-download-229551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54" y="1874731"/>
            <a:ext cx="4300030" cy="4623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http://www.permecology.ru/wp-content/uploads/2016/04/logo-konkurs.jpg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80" t="5006" r="16506" b="3719"/>
          <a:stretch/>
        </p:blipFill>
        <p:spPr bwMode="auto">
          <a:xfrm>
            <a:off x="4383371" y="534794"/>
            <a:ext cx="2105797" cy="2076222"/>
          </a:xfrm>
          <a:prstGeom prst="roundRect">
            <a:avLst>
              <a:gd name="adj" fmla="val 29814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Прямоугольник 41"/>
          <p:cNvSpPr/>
          <p:nvPr/>
        </p:nvSpPr>
        <p:spPr>
          <a:xfrm>
            <a:off x="7698814" y="747131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8350423" y="747131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8951804" y="761379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7698814" y="1375212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8350423" y="1375212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8951804" y="1389460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Ь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6475520" y="1980272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7085947" y="1988585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7723374" y="1988585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8336647" y="2003293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Ё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8968428" y="1986668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9579112" y="1986668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4613126" y="2608749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5250581" y="2619755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5877890" y="2616776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6494701" y="2616777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7111512" y="2616776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7759213" y="2616776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8355754" y="2616776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8961107" y="2616776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9588015" y="2616776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10200950" y="2616970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10828751" y="2600151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7106525" y="3248942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7724420" y="3266441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8350423" y="3266586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8" name="Picture 10" descr="http://eco18.ru/template/uploads/images/KGA/01-4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71" t="12373" r="19055" b="13053"/>
          <a:stretch/>
        </p:blipFill>
        <p:spPr bwMode="auto">
          <a:xfrm>
            <a:off x="9113801" y="584224"/>
            <a:ext cx="2542786" cy="3773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" name="Picture 16" descr="http://kcdod.khb.ru/files/documents/9210_yolochka_2.jpg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88" t="4768" r="9383" b="5665"/>
          <a:stretch/>
        </p:blipFill>
        <p:spPr bwMode="auto">
          <a:xfrm>
            <a:off x="661786" y="4662641"/>
            <a:ext cx="1041704" cy="1650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0" name="Управляющая кнопка: далее 69">
            <a:hlinkClick r:id="" action="ppaction://hlinkshowjump?jump=nextslide" highlightClick="1"/>
          </p:cNvPr>
          <p:cNvSpPr/>
          <p:nvPr/>
        </p:nvSpPr>
        <p:spPr>
          <a:xfrm>
            <a:off x="11183683" y="761379"/>
            <a:ext cx="455084" cy="371385"/>
          </a:xfrm>
          <a:prstGeom prst="actionButtonForwardNex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07745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>
        <p:fade/>
      </p:transition>
    </mc:Choice>
    <mc:Fallback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95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6" fill="hold">
                      <p:stCondLst>
                        <p:cond delay="0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>
                      <p:stCondLst>
                        <p:cond delay="0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15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6" fill="hold">
                      <p:stCondLst>
                        <p:cond delay="0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20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1" fill="hold">
                      <p:stCondLst>
                        <p:cond delay="0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25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6" fill="hold">
                      <p:stCondLst>
                        <p:cond delay="0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30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1" fill="hold">
                      <p:stCondLst>
                        <p:cond delay="0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35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6" fill="hold">
                      <p:stCondLst>
                        <p:cond delay="0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45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6" fill="hold">
                      <p:stCondLst>
                        <p:cond delay="0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50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1" fill="hold">
                      <p:stCondLst>
                        <p:cond delay="0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55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6" fill="hold">
                      <p:stCondLst>
                        <p:cond delay="0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60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1" fill="hold">
                      <p:stCondLst>
                        <p:cond delay="0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65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6" fill="hold">
                      <p:stCondLst>
                        <p:cond delay="0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65" grpId="0" animBg="1"/>
      <p:bldP spid="66" grpId="0" animBg="1"/>
      <p:bldP spid="6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Багетная рамка 4"/>
          <p:cNvSpPr/>
          <p:nvPr/>
        </p:nvSpPr>
        <p:spPr>
          <a:xfrm>
            <a:off x="3994828" y="5335275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Багетная рамка 5"/>
          <p:cNvSpPr/>
          <p:nvPr/>
        </p:nvSpPr>
        <p:spPr>
          <a:xfrm>
            <a:off x="4464806" y="5335275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Багетная рамка 6"/>
          <p:cNvSpPr/>
          <p:nvPr/>
        </p:nvSpPr>
        <p:spPr>
          <a:xfrm>
            <a:off x="4921136" y="5335275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Багетная рамка 7"/>
          <p:cNvSpPr/>
          <p:nvPr/>
        </p:nvSpPr>
        <p:spPr>
          <a:xfrm>
            <a:off x="5391114" y="5335275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Багетная рамка 8"/>
          <p:cNvSpPr/>
          <p:nvPr/>
        </p:nvSpPr>
        <p:spPr>
          <a:xfrm>
            <a:off x="5861097" y="5335275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</a:t>
            </a:r>
          </a:p>
        </p:txBody>
      </p:sp>
      <p:sp>
        <p:nvSpPr>
          <p:cNvPr id="10" name="Багетная рамка 9"/>
          <p:cNvSpPr/>
          <p:nvPr/>
        </p:nvSpPr>
        <p:spPr>
          <a:xfrm>
            <a:off x="6331071" y="5335275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Багетная рамка 10"/>
          <p:cNvSpPr/>
          <p:nvPr/>
        </p:nvSpPr>
        <p:spPr>
          <a:xfrm>
            <a:off x="6801052" y="5338253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Ё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Багетная рамка 11"/>
          <p:cNvSpPr/>
          <p:nvPr/>
        </p:nvSpPr>
        <p:spPr>
          <a:xfrm>
            <a:off x="7271026" y="5338253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Багетная рамка 12"/>
          <p:cNvSpPr/>
          <p:nvPr/>
        </p:nvSpPr>
        <p:spPr>
          <a:xfrm>
            <a:off x="7741008" y="5338253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Багетная рамка 13"/>
          <p:cNvSpPr/>
          <p:nvPr/>
        </p:nvSpPr>
        <p:spPr>
          <a:xfrm>
            <a:off x="8210984" y="5338253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Багетная рамка 14"/>
          <p:cNvSpPr/>
          <p:nvPr/>
        </p:nvSpPr>
        <p:spPr>
          <a:xfrm>
            <a:off x="8680966" y="5338253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Й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Багетная рамка 15"/>
          <p:cNvSpPr/>
          <p:nvPr/>
        </p:nvSpPr>
        <p:spPr>
          <a:xfrm>
            <a:off x="9137301" y="5338253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Багетная рамка 16"/>
          <p:cNvSpPr/>
          <p:nvPr/>
        </p:nvSpPr>
        <p:spPr>
          <a:xfrm>
            <a:off x="9607269" y="5338253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Багетная рамка 17"/>
          <p:cNvSpPr/>
          <p:nvPr/>
        </p:nvSpPr>
        <p:spPr>
          <a:xfrm>
            <a:off x="10068323" y="5338253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</a:t>
            </a:r>
          </a:p>
        </p:txBody>
      </p:sp>
      <p:sp>
        <p:nvSpPr>
          <p:cNvPr id="19" name="Багетная рамка 18"/>
          <p:cNvSpPr/>
          <p:nvPr/>
        </p:nvSpPr>
        <p:spPr>
          <a:xfrm>
            <a:off x="10523407" y="5338253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Багетная рамка 19"/>
          <p:cNvSpPr/>
          <p:nvPr/>
        </p:nvSpPr>
        <p:spPr>
          <a:xfrm>
            <a:off x="10987173" y="5338253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Багетная рамка 20"/>
          <p:cNvSpPr/>
          <p:nvPr/>
        </p:nvSpPr>
        <p:spPr>
          <a:xfrm>
            <a:off x="3733778" y="5834054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Багетная рамка 21"/>
          <p:cNvSpPr/>
          <p:nvPr/>
        </p:nvSpPr>
        <p:spPr>
          <a:xfrm>
            <a:off x="4203756" y="5834054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Багетная рамка 22"/>
          <p:cNvSpPr/>
          <p:nvPr/>
        </p:nvSpPr>
        <p:spPr>
          <a:xfrm>
            <a:off x="4673739" y="5834054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Багетная рамка 23"/>
          <p:cNvSpPr/>
          <p:nvPr/>
        </p:nvSpPr>
        <p:spPr>
          <a:xfrm>
            <a:off x="5143713" y="5834054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Багетная рамка 24"/>
          <p:cNvSpPr/>
          <p:nvPr/>
        </p:nvSpPr>
        <p:spPr>
          <a:xfrm>
            <a:off x="5613694" y="5837032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" name="Багетная рамка 25"/>
          <p:cNvSpPr/>
          <p:nvPr/>
        </p:nvSpPr>
        <p:spPr>
          <a:xfrm>
            <a:off x="6083668" y="5837032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" name="Багетная рамка 26"/>
          <p:cNvSpPr/>
          <p:nvPr/>
        </p:nvSpPr>
        <p:spPr>
          <a:xfrm>
            <a:off x="6553650" y="5837032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8" name="Багетная рамка 27"/>
          <p:cNvSpPr/>
          <p:nvPr/>
        </p:nvSpPr>
        <p:spPr>
          <a:xfrm>
            <a:off x="7023626" y="5837032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" name="Багетная рамка 28"/>
          <p:cNvSpPr/>
          <p:nvPr/>
        </p:nvSpPr>
        <p:spPr>
          <a:xfrm>
            <a:off x="7493608" y="5837032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" name="Багетная рамка 29"/>
          <p:cNvSpPr/>
          <p:nvPr/>
        </p:nvSpPr>
        <p:spPr>
          <a:xfrm>
            <a:off x="7949943" y="5837032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1" name="Багетная рамка 30"/>
          <p:cNvSpPr/>
          <p:nvPr/>
        </p:nvSpPr>
        <p:spPr>
          <a:xfrm>
            <a:off x="8419911" y="5837032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2" name="Багетная рамка 31"/>
          <p:cNvSpPr/>
          <p:nvPr/>
        </p:nvSpPr>
        <p:spPr>
          <a:xfrm>
            <a:off x="8880965" y="5837032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Ъ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Багетная рамка 32"/>
          <p:cNvSpPr/>
          <p:nvPr/>
        </p:nvSpPr>
        <p:spPr>
          <a:xfrm>
            <a:off x="9349698" y="5837032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Ы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4" name="Багетная рамка 33"/>
          <p:cNvSpPr/>
          <p:nvPr/>
        </p:nvSpPr>
        <p:spPr>
          <a:xfrm>
            <a:off x="9818431" y="5834054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Ь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5" name="Багетная рамка 34"/>
          <p:cNvSpPr/>
          <p:nvPr/>
        </p:nvSpPr>
        <p:spPr>
          <a:xfrm>
            <a:off x="10295865" y="5834054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6" name="Багетная рамка 35"/>
          <p:cNvSpPr/>
          <p:nvPr/>
        </p:nvSpPr>
        <p:spPr>
          <a:xfrm>
            <a:off x="11183683" y="5831076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7" name="Багетная рамка 36"/>
          <p:cNvSpPr/>
          <p:nvPr/>
        </p:nvSpPr>
        <p:spPr>
          <a:xfrm>
            <a:off x="10728599" y="5831076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Ю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9" name="Рисунок 3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1298" y="622732"/>
            <a:ext cx="7084166" cy="4548010"/>
          </a:xfrm>
          <a:prstGeom prst="rect">
            <a:avLst/>
          </a:prstGeom>
        </p:spPr>
      </p:pic>
      <p:sp>
        <p:nvSpPr>
          <p:cNvPr id="40" name="Прямоугольник 39"/>
          <p:cNvSpPr/>
          <p:nvPr/>
        </p:nvSpPr>
        <p:spPr>
          <a:xfrm>
            <a:off x="669617" y="638975"/>
            <a:ext cx="383157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Georgia" panose="02040502050405020303" pitchFamily="18" charset="0"/>
              </a:rPr>
              <a:t>6. Резным </a:t>
            </a:r>
            <a:r>
              <a:rPr lang="ru-RU" sz="2000" dirty="0">
                <a:latin typeface="Georgia" panose="02040502050405020303" pitchFamily="18" charset="0"/>
              </a:rPr>
              <a:t>узорчатым листом </a:t>
            </a:r>
            <a:br>
              <a:rPr lang="ru-RU" sz="2000" dirty="0">
                <a:latin typeface="Georgia" panose="02040502050405020303" pitchFamily="18" charset="0"/>
              </a:rPr>
            </a:br>
            <a:r>
              <a:rPr lang="ru-RU" sz="2000" dirty="0">
                <a:latin typeface="Georgia" panose="02040502050405020303" pitchFamily="18" charset="0"/>
              </a:rPr>
              <a:t>Шумит он под моим окном: </a:t>
            </a:r>
            <a:br>
              <a:rPr lang="ru-RU" sz="2000" dirty="0">
                <a:latin typeface="Georgia" panose="02040502050405020303" pitchFamily="18" charset="0"/>
              </a:rPr>
            </a:br>
            <a:r>
              <a:rPr lang="ru-RU" sz="2000" dirty="0">
                <a:latin typeface="Georgia" panose="02040502050405020303" pitchFamily="18" charset="0"/>
              </a:rPr>
              <a:t>«Сегодня день так ясен», -</a:t>
            </a:r>
            <a:br>
              <a:rPr lang="ru-RU" sz="2000" dirty="0">
                <a:latin typeface="Georgia" panose="02040502050405020303" pitchFamily="18" charset="0"/>
              </a:rPr>
            </a:br>
            <a:r>
              <a:rPr lang="ru-RU" sz="2000" dirty="0">
                <a:latin typeface="Georgia" panose="02040502050405020303" pitchFamily="18" charset="0"/>
              </a:rPr>
              <a:t>Его назвали ...</a:t>
            </a:r>
          </a:p>
        </p:txBody>
      </p:sp>
      <p:pic>
        <p:nvPicPr>
          <p:cNvPr id="3074" name="Picture 2" descr="http://steshka.ru/wp-content/uploads/2012/10/%D0%91%D0%B5%D0%B7-%D0%B8%D0%BC%D0%B5%D0%BD%D0%B8-5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3" t="1506" r="51911" b="1927"/>
          <a:stretch/>
        </p:blipFill>
        <p:spPr bwMode="auto">
          <a:xfrm>
            <a:off x="602263" y="2003066"/>
            <a:ext cx="2923602" cy="4310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http://www.permecology.ru/wp-content/uploads/2016/04/logo-konkurs.jpg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80" t="5006" r="16506" b="3719"/>
          <a:stretch/>
        </p:blipFill>
        <p:spPr bwMode="auto">
          <a:xfrm>
            <a:off x="4369723" y="534794"/>
            <a:ext cx="2105797" cy="2076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Прямоугольник 41"/>
          <p:cNvSpPr/>
          <p:nvPr/>
        </p:nvSpPr>
        <p:spPr>
          <a:xfrm>
            <a:off x="7698814" y="747131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8350423" y="747131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8951804" y="761379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7698814" y="1375212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8350423" y="1375212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8951804" y="1389460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Ь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6475520" y="1980272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7085947" y="1988585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7723374" y="1988585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8336647" y="2003293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Ё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8968428" y="1986668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9579112" y="1986668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4613126" y="2608749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5250581" y="2619755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5877890" y="2616776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6494701" y="2616777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7111512" y="2616776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7759213" y="2616776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8355754" y="2616776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8961107" y="2616776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9588015" y="2616776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10200950" y="2616970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10828751" y="2600151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7106525" y="3248942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7724420" y="3266441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8350423" y="3266586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5235946" y="3859995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5891580" y="3859093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6494701" y="3867406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7079732" y="3867406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7709508" y="3867406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Ь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3" name="Picture 2" descr="http://kcdod.khb.ru/files/documents/9212_tihonya_1.jpg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62" t="14288" r="9223" b="10689"/>
          <a:stretch/>
        </p:blipFill>
        <p:spPr bwMode="auto">
          <a:xfrm>
            <a:off x="1904294" y="4201227"/>
            <a:ext cx="1781081" cy="2268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12" descr="http://kcdod.khb.ru/files/documents/9220_shalun_1.jpg"/>
          <p:cNvPicPr>
            <a:picLocks noChangeAspect="1" noChangeArrowheads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57" r="15016"/>
          <a:stretch/>
        </p:blipFill>
        <p:spPr bwMode="auto">
          <a:xfrm flipH="1">
            <a:off x="9701145" y="761379"/>
            <a:ext cx="2066539" cy="3660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5" name="Управляющая кнопка: далее 74">
            <a:hlinkClick r:id="" action="ppaction://hlinkshowjump?jump=nextslide" highlightClick="1"/>
          </p:cNvPr>
          <p:cNvSpPr/>
          <p:nvPr/>
        </p:nvSpPr>
        <p:spPr>
          <a:xfrm>
            <a:off x="11183683" y="761379"/>
            <a:ext cx="455084" cy="371385"/>
          </a:xfrm>
          <a:prstGeom prst="actionButtonForwardNex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46686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>
        <p:fade/>
      </p:transition>
    </mc:Choice>
    <mc:Fallback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>
                      <p:stCondLst>
                        <p:cond delay="0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15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6" fill="hold">
                      <p:stCondLst>
                        <p:cond delay="0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20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1" fill="hold">
                      <p:stCondLst>
                        <p:cond delay="0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25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6" fill="hold">
                      <p:stCondLst>
                        <p:cond delay="0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30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1" fill="hold">
                      <p:stCondLst>
                        <p:cond delay="0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35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6" fill="hold">
                      <p:stCondLst>
                        <p:cond delay="0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45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6" fill="hold">
                      <p:stCondLst>
                        <p:cond delay="0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50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1" fill="hold">
                      <p:stCondLst>
                        <p:cond delay="0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56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7" fill="hold">
                      <p:stCondLst>
                        <p:cond delay="0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61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2" fill="hold">
                      <p:stCondLst>
                        <p:cond delay="0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67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8" fill="hold">
                      <p:stCondLst>
                        <p:cond delay="0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20" grpId="0" animBg="1"/>
      <p:bldP spid="21" grpId="0" animBg="1"/>
      <p:bldP spid="22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5" grpId="0" animBg="1"/>
      <p:bldP spid="37" grpId="0" animBg="1"/>
      <p:bldP spid="68" grpId="0" animBg="1"/>
      <p:bldP spid="69" grpId="0" animBg="1"/>
      <p:bldP spid="70" grpId="0" animBg="1"/>
      <p:bldP spid="71" grpId="0" animBg="1"/>
      <p:bldP spid="7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Рисунок 3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1298" y="622732"/>
            <a:ext cx="7084166" cy="4548010"/>
          </a:xfrm>
          <a:prstGeom prst="rect">
            <a:avLst/>
          </a:prstGeom>
        </p:spPr>
      </p:pic>
      <p:pic>
        <p:nvPicPr>
          <p:cNvPr id="2052" name="Picture 4" descr="http://img1.liveinternet.ru/images/attach/c/0/117/680/117680447_____03__3_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507991">
            <a:off x="255872" y="2735829"/>
            <a:ext cx="2837598" cy="227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" name="Picture 6" descr="http://crr53vorkuta.ucoz.ru/doc/2016/ekolyata/02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41" t="12872" r="13704" b="11085"/>
          <a:stretch/>
        </p:blipFill>
        <p:spPr bwMode="auto">
          <a:xfrm>
            <a:off x="2012533" y="2605710"/>
            <a:ext cx="3245355" cy="3848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Багетная рамка 4"/>
          <p:cNvSpPr/>
          <p:nvPr/>
        </p:nvSpPr>
        <p:spPr>
          <a:xfrm>
            <a:off x="3994828" y="5335275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Багетная рамка 5"/>
          <p:cNvSpPr/>
          <p:nvPr/>
        </p:nvSpPr>
        <p:spPr>
          <a:xfrm>
            <a:off x="4464806" y="5335275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Багетная рамка 6"/>
          <p:cNvSpPr/>
          <p:nvPr/>
        </p:nvSpPr>
        <p:spPr>
          <a:xfrm>
            <a:off x="4921136" y="5335275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Багетная рамка 7"/>
          <p:cNvSpPr/>
          <p:nvPr/>
        </p:nvSpPr>
        <p:spPr>
          <a:xfrm>
            <a:off x="5391114" y="5335275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Багетная рамка 8"/>
          <p:cNvSpPr/>
          <p:nvPr/>
        </p:nvSpPr>
        <p:spPr>
          <a:xfrm>
            <a:off x="5861097" y="5335275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</a:t>
            </a:r>
          </a:p>
        </p:txBody>
      </p:sp>
      <p:sp>
        <p:nvSpPr>
          <p:cNvPr id="10" name="Багетная рамка 9"/>
          <p:cNvSpPr/>
          <p:nvPr/>
        </p:nvSpPr>
        <p:spPr>
          <a:xfrm>
            <a:off x="6331071" y="5335275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Багетная рамка 10"/>
          <p:cNvSpPr/>
          <p:nvPr/>
        </p:nvSpPr>
        <p:spPr>
          <a:xfrm>
            <a:off x="6801052" y="5338253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Ё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Багетная рамка 11"/>
          <p:cNvSpPr/>
          <p:nvPr/>
        </p:nvSpPr>
        <p:spPr>
          <a:xfrm>
            <a:off x="7271026" y="5338253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Багетная рамка 12"/>
          <p:cNvSpPr/>
          <p:nvPr/>
        </p:nvSpPr>
        <p:spPr>
          <a:xfrm>
            <a:off x="7741008" y="5338253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Багетная рамка 13"/>
          <p:cNvSpPr/>
          <p:nvPr/>
        </p:nvSpPr>
        <p:spPr>
          <a:xfrm>
            <a:off x="8210984" y="5338253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Багетная рамка 14"/>
          <p:cNvSpPr/>
          <p:nvPr/>
        </p:nvSpPr>
        <p:spPr>
          <a:xfrm>
            <a:off x="8680966" y="5338253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Й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Багетная рамка 15"/>
          <p:cNvSpPr/>
          <p:nvPr/>
        </p:nvSpPr>
        <p:spPr>
          <a:xfrm>
            <a:off x="9137301" y="5338253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Багетная рамка 16"/>
          <p:cNvSpPr/>
          <p:nvPr/>
        </p:nvSpPr>
        <p:spPr>
          <a:xfrm>
            <a:off x="9607269" y="5338253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Багетная рамка 17"/>
          <p:cNvSpPr/>
          <p:nvPr/>
        </p:nvSpPr>
        <p:spPr>
          <a:xfrm>
            <a:off x="10068323" y="5338253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</a:t>
            </a:r>
          </a:p>
        </p:txBody>
      </p:sp>
      <p:sp>
        <p:nvSpPr>
          <p:cNvPr id="19" name="Багетная рамка 18"/>
          <p:cNvSpPr/>
          <p:nvPr/>
        </p:nvSpPr>
        <p:spPr>
          <a:xfrm>
            <a:off x="10523407" y="5338253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Багетная рамка 19"/>
          <p:cNvSpPr/>
          <p:nvPr/>
        </p:nvSpPr>
        <p:spPr>
          <a:xfrm>
            <a:off x="10987173" y="5338253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Багетная рамка 20"/>
          <p:cNvSpPr/>
          <p:nvPr/>
        </p:nvSpPr>
        <p:spPr>
          <a:xfrm>
            <a:off x="3733778" y="5834054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Багетная рамка 21"/>
          <p:cNvSpPr/>
          <p:nvPr/>
        </p:nvSpPr>
        <p:spPr>
          <a:xfrm>
            <a:off x="4203756" y="5834054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Багетная рамка 22"/>
          <p:cNvSpPr/>
          <p:nvPr/>
        </p:nvSpPr>
        <p:spPr>
          <a:xfrm>
            <a:off x="4673739" y="5834054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Багетная рамка 23"/>
          <p:cNvSpPr/>
          <p:nvPr/>
        </p:nvSpPr>
        <p:spPr>
          <a:xfrm>
            <a:off x="5143713" y="5834054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Багетная рамка 24"/>
          <p:cNvSpPr/>
          <p:nvPr/>
        </p:nvSpPr>
        <p:spPr>
          <a:xfrm>
            <a:off x="5613694" y="5837032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" name="Багетная рамка 25"/>
          <p:cNvSpPr/>
          <p:nvPr/>
        </p:nvSpPr>
        <p:spPr>
          <a:xfrm>
            <a:off x="6083668" y="5837032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" name="Багетная рамка 26"/>
          <p:cNvSpPr/>
          <p:nvPr/>
        </p:nvSpPr>
        <p:spPr>
          <a:xfrm>
            <a:off x="6553650" y="5837032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8" name="Багетная рамка 27"/>
          <p:cNvSpPr/>
          <p:nvPr/>
        </p:nvSpPr>
        <p:spPr>
          <a:xfrm>
            <a:off x="7023626" y="5837032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" name="Багетная рамка 28"/>
          <p:cNvSpPr/>
          <p:nvPr/>
        </p:nvSpPr>
        <p:spPr>
          <a:xfrm>
            <a:off x="7493608" y="5837032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" name="Багетная рамка 29"/>
          <p:cNvSpPr/>
          <p:nvPr/>
        </p:nvSpPr>
        <p:spPr>
          <a:xfrm>
            <a:off x="7949943" y="5837032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1" name="Багетная рамка 30"/>
          <p:cNvSpPr/>
          <p:nvPr/>
        </p:nvSpPr>
        <p:spPr>
          <a:xfrm>
            <a:off x="8419911" y="5837032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2" name="Багетная рамка 31"/>
          <p:cNvSpPr/>
          <p:nvPr/>
        </p:nvSpPr>
        <p:spPr>
          <a:xfrm>
            <a:off x="8880965" y="5837032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Ъ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Багетная рамка 32"/>
          <p:cNvSpPr/>
          <p:nvPr/>
        </p:nvSpPr>
        <p:spPr>
          <a:xfrm>
            <a:off x="9349698" y="5837032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Ы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4" name="Багетная рамка 33"/>
          <p:cNvSpPr/>
          <p:nvPr/>
        </p:nvSpPr>
        <p:spPr>
          <a:xfrm>
            <a:off x="9818431" y="5834054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Ь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5" name="Багетная рамка 34"/>
          <p:cNvSpPr/>
          <p:nvPr/>
        </p:nvSpPr>
        <p:spPr>
          <a:xfrm>
            <a:off x="10295865" y="5834054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6" name="Багетная рамка 35"/>
          <p:cNvSpPr/>
          <p:nvPr/>
        </p:nvSpPr>
        <p:spPr>
          <a:xfrm>
            <a:off x="11183683" y="5831076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7" name="Багетная рамка 36"/>
          <p:cNvSpPr/>
          <p:nvPr/>
        </p:nvSpPr>
        <p:spPr>
          <a:xfrm>
            <a:off x="10728599" y="5831076"/>
            <a:ext cx="455084" cy="482153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Ю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640031" y="931797"/>
            <a:ext cx="397309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Georgia" panose="02040502050405020303" pitchFamily="18" charset="0"/>
              </a:rPr>
              <a:t>7. Падали </a:t>
            </a:r>
            <a:r>
              <a:rPr lang="ru-RU" sz="2400" dirty="0">
                <a:latin typeface="Georgia" panose="02040502050405020303" pitchFamily="18" charset="0"/>
              </a:rPr>
              <a:t>листья на землю, кружась, </a:t>
            </a:r>
            <a:br>
              <a:rPr lang="ru-RU" sz="2400" dirty="0">
                <a:latin typeface="Georgia" panose="02040502050405020303" pitchFamily="18" charset="0"/>
              </a:rPr>
            </a:br>
            <a:r>
              <a:rPr lang="ru-RU" sz="2400" dirty="0">
                <a:latin typeface="Georgia" panose="02040502050405020303" pitchFamily="18" charset="0"/>
              </a:rPr>
              <a:t>Красною кистью ... зажглась.</a:t>
            </a:r>
          </a:p>
        </p:txBody>
      </p:sp>
      <p:pic>
        <p:nvPicPr>
          <p:cNvPr id="41" name="Picture 2" descr="http://www.permecology.ru/wp-content/uploads/2016/04/logo-konkurs.jpg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80" t="5006" r="16506" b="3719"/>
          <a:stretch/>
        </p:blipFill>
        <p:spPr bwMode="auto">
          <a:xfrm>
            <a:off x="4369723" y="562090"/>
            <a:ext cx="2105797" cy="2003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Прямоугольник 41"/>
          <p:cNvSpPr/>
          <p:nvPr/>
        </p:nvSpPr>
        <p:spPr>
          <a:xfrm>
            <a:off x="7698814" y="747131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8350423" y="747131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8951804" y="761379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7698814" y="1375212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8350423" y="1375212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8951804" y="1389460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Ь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6475520" y="1980272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7085947" y="1988585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7723374" y="1988585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8336647" y="2003293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Ё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8968428" y="1986668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9579112" y="1986668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4613126" y="2608749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5250581" y="2619755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5877890" y="2616776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6494701" y="2616777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7111512" y="2616776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7759213" y="2616776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8355754" y="2616776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8961107" y="2616776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9588015" y="2616776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10200950" y="2616970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10828751" y="2600151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7106525" y="3248942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7724420" y="3266441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8350423" y="3266586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5235946" y="3859995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5891580" y="3859093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6494701" y="3867406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7079732" y="3867406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7709508" y="3867406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Ь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7127091" y="4485359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7709508" y="4490727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5" name="Прямоугольник 74"/>
          <p:cNvSpPr/>
          <p:nvPr/>
        </p:nvSpPr>
        <p:spPr>
          <a:xfrm>
            <a:off x="8336647" y="4495785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6" name="Прямоугольник 75"/>
          <p:cNvSpPr/>
          <p:nvPr/>
        </p:nvSpPr>
        <p:spPr>
          <a:xfrm>
            <a:off x="8937258" y="4495785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7" name="Прямоугольник 76"/>
          <p:cNvSpPr/>
          <p:nvPr/>
        </p:nvSpPr>
        <p:spPr>
          <a:xfrm>
            <a:off x="9588015" y="4495785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8" name="Прямоугольник 77"/>
          <p:cNvSpPr/>
          <p:nvPr/>
        </p:nvSpPr>
        <p:spPr>
          <a:xfrm>
            <a:off x="10210233" y="4485359"/>
            <a:ext cx="594059" cy="563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0" name="Picture 4" descr="http://kcdod.khb.ru/files/documents/9214_tihonya_3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588610" y="2409528"/>
            <a:ext cx="1807492" cy="2024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Управляющая кнопка: настраиваемая 1">
            <a:hlinkClick r:id="" action="ppaction://hlinkshowjump?jump=endshow" highlightClick="1"/>
          </p:cNvPr>
          <p:cNvSpPr/>
          <p:nvPr/>
        </p:nvSpPr>
        <p:spPr>
          <a:xfrm>
            <a:off x="409433" y="5991367"/>
            <a:ext cx="518615" cy="462923"/>
          </a:xfrm>
          <a:prstGeom prst="actionButtonBlank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10856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>
        <p:fade/>
      </p:transition>
    </mc:Choice>
    <mc:Fallback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4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>
                      <p:stCondLst>
                        <p:cond delay="0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27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8" fill="hold">
                      <p:stCondLst>
                        <p:cond delay="0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>
                      <p:stCondLst>
                        <p:cond delay="0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47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8" fill="hold">
                      <p:stCondLst>
                        <p:cond delay="0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5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3" fill="hold">
                      <p:stCondLst>
                        <p:cond delay="0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57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8" fill="hold">
                      <p:stCondLst>
                        <p:cond delay="0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62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3" fill="hold">
                      <p:stCondLst>
                        <p:cond delay="0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68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9" fill="hold">
                      <p:stCondLst>
                        <p:cond delay="0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5" grpId="0" animBg="1"/>
      <p:bldP spid="16" grpId="0" animBg="1"/>
      <p:bldP spid="17" grpId="0" animBg="1"/>
      <p:bldP spid="18" grpId="0" animBg="1"/>
      <p:bldP spid="20" grpId="0" animBg="1"/>
      <p:bldP spid="21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7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</p:bldLst>
  </p:timing>
</p:sld>
</file>

<file path=ppt/theme/theme1.xml><?xml version="1.0" encoding="utf-8"?>
<a:theme xmlns:a="http://schemas.openxmlformats.org/drawingml/2006/main" name="рамка радужная 8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рамка радужная 7" id="{F21C85C4-E75D-4B83-A792-43304FE1452B}" vid="{293CE925-FED6-452B-A1FE-C473B0072F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рамка радужная 8</Template>
  <TotalTime>208</TotalTime>
  <Words>553</Words>
  <Application>Microsoft Office PowerPoint</Application>
  <PresentationFormat>Широкоэкранный</PresentationFormat>
  <Paragraphs>425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Georgia</vt:lpstr>
      <vt:lpstr>рамка радужная 8</vt:lpstr>
      <vt:lpstr>  Интерактивная игра «Зелёные друзья»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Интернет ресурсы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Кроссворд  «Зелёные друзья»</dc:title>
  <dc:creator>User</dc:creator>
  <cp:lastModifiedBy>User</cp:lastModifiedBy>
  <cp:revision>28</cp:revision>
  <dcterms:created xsi:type="dcterms:W3CDTF">2016-12-11T13:19:19Z</dcterms:created>
  <dcterms:modified xsi:type="dcterms:W3CDTF">2016-12-11T17:00:40Z</dcterms:modified>
</cp:coreProperties>
</file>