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74" r:id="rId2"/>
    <p:sldId id="256" r:id="rId3"/>
    <p:sldId id="270" r:id="rId4"/>
    <p:sldId id="271" r:id="rId5"/>
    <p:sldId id="257" r:id="rId6"/>
    <p:sldId id="258" r:id="rId7"/>
    <p:sldId id="262" r:id="rId8"/>
    <p:sldId id="263" r:id="rId9"/>
    <p:sldId id="267" r:id="rId10"/>
    <p:sldId id="264" r:id="rId11"/>
    <p:sldId id="265" r:id="rId12"/>
    <p:sldId id="272" r:id="rId13"/>
    <p:sldId id="273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66FF"/>
    <a:srgbClr val="FF00FF"/>
    <a:srgbClr val="00CC00"/>
    <a:srgbClr val="FFFF00"/>
    <a:srgbClr val="FF3300"/>
    <a:srgbClr val="FF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9" d="100"/>
          <a:sy n="89" d="100"/>
        </p:scale>
        <p:origin x="-300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1330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1331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ECB42-C3E6-4BE2-AF74-72668FAC56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E15717-09BF-49C1-A1F6-BF693E919E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77941-FB33-4967-B88C-FF66A1C162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36E0E-62C4-4785-B490-C0A5FB7A8C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05629-F91C-477C-BEB4-222971622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8BE0B-30E3-4591-818C-FFC476F8DE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B3F5F-76C2-4D62-8931-E3DB4CC658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FF9816-A315-4227-A102-EE73F26052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D3A40-E6DD-4A44-9BDA-9CF5FD4EFF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E17FC-7E4E-4AC9-922C-312E22A407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FB3B6-8FAF-40E6-BB7D-530410CACF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0DF62-C626-4D23-B940-826531A012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0246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7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8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9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0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1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2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3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4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5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6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10258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9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0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1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2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3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4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5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6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7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8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9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79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0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72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73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74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84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0277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78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79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0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1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2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3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57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85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6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7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8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9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90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91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92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93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38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9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0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1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2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3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4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6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7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8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9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0307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08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09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10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11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6F4AE54B-B779-4B1B-BDC2-2AEC2EE02C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4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7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271463"/>
            <a:ext cx="8229600" cy="1109662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58925"/>
            <a:ext cx="4038600" cy="4914900"/>
          </a:xfrm>
        </p:spPr>
        <p:txBody>
          <a:bodyPr/>
          <a:lstStyle/>
          <a:p>
            <a:pPr eaLnBrk="1" hangingPunct="1">
              <a:defRPr/>
            </a:pPr>
            <a:r>
              <a:rPr lang="ru-RU" sz="4400" b="1" dirty="0" smtClean="0">
                <a:solidFill>
                  <a:srgbClr val="FF3300"/>
                </a:solidFill>
              </a:rPr>
              <a:t>Д О Б Р А Я</a:t>
            </a:r>
          </a:p>
          <a:p>
            <a:pPr eaLnBrk="1" hangingPunct="1">
              <a:defRPr/>
            </a:pPr>
            <a:endParaRPr lang="ru-RU" sz="4400" dirty="0" smtClean="0">
              <a:solidFill>
                <a:srgbClr val="FF3300"/>
              </a:solidFill>
            </a:endParaRPr>
          </a:p>
          <a:p>
            <a:pPr eaLnBrk="1" hangingPunct="1">
              <a:defRPr/>
            </a:pPr>
            <a:r>
              <a:rPr lang="ru-RU" sz="4400" b="1" dirty="0" smtClean="0">
                <a:solidFill>
                  <a:srgbClr val="FFFF00"/>
                </a:solidFill>
              </a:rPr>
              <a:t>Д О Р О Г А</a:t>
            </a:r>
          </a:p>
          <a:p>
            <a:pPr eaLnBrk="1" hangingPunct="1">
              <a:defRPr/>
            </a:pPr>
            <a:endParaRPr lang="ru-RU" sz="3600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r>
              <a:rPr lang="ru-RU" sz="4200" b="1" dirty="0" smtClean="0">
                <a:solidFill>
                  <a:srgbClr val="00CC00"/>
                </a:solidFill>
              </a:rPr>
              <a:t>Д Е Т С Т В А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1200" b="1" dirty="0" smtClean="0">
              <a:solidFill>
                <a:srgbClr val="00CC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200" b="1" dirty="0" smtClean="0"/>
              <a:t>Автор: Исакова Ирина Венедиктовна, зам. директора по УВР МОУ СОШ № 32 города Белово</a:t>
            </a:r>
          </a:p>
        </p:txBody>
      </p:sp>
      <p:graphicFrame>
        <p:nvGraphicFramePr>
          <p:cNvPr id="3076" name="Object 8"/>
          <p:cNvGraphicFramePr>
            <a:graphicFrameLocks noChangeAspect="1"/>
          </p:cNvGraphicFramePr>
          <p:nvPr>
            <p:ph sz="half" idx="2"/>
          </p:nvPr>
        </p:nvGraphicFramePr>
        <p:xfrm>
          <a:off x="5364163" y="395288"/>
          <a:ext cx="3157537" cy="5472112"/>
        </p:xfrm>
        <a:graphic>
          <a:graphicData uri="http://schemas.openxmlformats.org/presentationml/2006/ole">
            <p:oleObj spid="_x0000_s3076" r:id="rId3" imgW="1776413" imgH="3170238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z="2800" b="1" u="sng" smtClean="0">
                <a:solidFill>
                  <a:schemeClr val="tx1"/>
                </a:solidFill>
              </a:rPr>
              <a:t>Правило 11:</a:t>
            </a:r>
            <a:r>
              <a:rPr lang="ru-RU" sz="2800" b="1" smtClean="0">
                <a:solidFill>
                  <a:schemeClr val="tx1"/>
                </a:solidFill>
              </a:rPr>
              <a:t> Нельзя цепляться сзади за автотранспорт. Берегите свою жизнь!</a:t>
            </a:r>
          </a:p>
        </p:txBody>
      </p:sp>
      <p:pic>
        <p:nvPicPr>
          <p:cNvPr id="12291" name="Picture 6" descr="image_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84438" y="1600200"/>
            <a:ext cx="3959225" cy="49244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b="1" smtClean="0">
                <a:solidFill>
                  <a:schemeClr val="tx1"/>
                </a:solidFill>
              </a:rPr>
              <a:t>Внимание! Прицепился, прокатился </a:t>
            </a:r>
            <a:br>
              <a:rPr lang="ru-RU" sz="2800" b="1" smtClean="0">
                <a:solidFill>
                  <a:schemeClr val="tx1"/>
                </a:solidFill>
              </a:rPr>
            </a:br>
            <a:r>
              <a:rPr lang="ru-RU" sz="2800" b="1" smtClean="0">
                <a:solidFill>
                  <a:schemeClr val="tx1"/>
                </a:solidFill>
              </a:rPr>
              <a:t>и в больнице очутился!</a:t>
            </a:r>
          </a:p>
        </p:txBody>
      </p:sp>
      <p:pic>
        <p:nvPicPr>
          <p:cNvPr id="13315" name="Picture 8" descr="image_8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 r="35715"/>
          <a:stretch>
            <a:fillRect/>
          </a:stretch>
        </p:blipFill>
        <p:spPr>
          <a:xfrm>
            <a:off x="1835150" y="2205038"/>
            <a:ext cx="5761038" cy="4032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271462"/>
          </a:xfrm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800" b="1" smtClean="0"/>
              <a:t>Не секрет, что все дети любят кататься. Кто на велосипеде, кто на скейтборде, кто на коньках. Для них тоже есть свои правила безопасности.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 b="1" u="sng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 b="1" u="sng" smtClean="0"/>
          </a:p>
          <a:p>
            <a:pPr eaLnBrk="1" hangingPunct="1">
              <a:defRPr/>
            </a:pPr>
            <a:endParaRPr lang="ru-RU" sz="2800" b="1" u="sng" smtClean="0"/>
          </a:p>
          <a:p>
            <a:pPr eaLnBrk="1" hangingPunct="1">
              <a:defRPr/>
            </a:pPr>
            <a:r>
              <a:rPr lang="ru-RU" sz="2800" b="1" u="sng" smtClean="0"/>
              <a:t>Правило 1:</a:t>
            </a:r>
            <a:r>
              <a:rPr lang="ru-RU" sz="2800" b="1" smtClean="0"/>
              <a:t> Не катайся в местах, где можно случайно выехать на проезжую часть. Зимой это относится и к конькам, и к санкам, и даже к фанеркам.</a:t>
            </a:r>
          </a:p>
        </p:txBody>
      </p:sp>
      <p:pic>
        <p:nvPicPr>
          <p:cNvPr id="14340" name="Picture 4" descr="j04284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25" y="2276475"/>
            <a:ext cx="1724025" cy="194310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342900"/>
          </a:xfrm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68413"/>
            <a:ext cx="8229600" cy="4897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u="sng" smtClean="0"/>
              <a:t>Правило 2: </a:t>
            </a:r>
            <a:r>
              <a:rPr lang="ru-RU" sz="2800" b="1" smtClean="0"/>
              <a:t>Ездить на велосипеде по дорогам можно только с 14 лет.</a:t>
            </a:r>
          </a:p>
          <a:p>
            <a:pPr eaLnBrk="1" hangingPunct="1">
              <a:defRPr/>
            </a:pPr>
            <a:endParaRPr lang="ru-RU" sz="2800" b="1" smtClean="0"/>
          </a:p>
          <a:p>
            <a:pPr eaLnBrk="1" hangingPunct="1">
              <a:defRPr/>
            </a:pPr>
            <a:r>
              <a:rPr lang="ru-RU" sz="2800" b="1" smtClean="0"/>
              <a:t>Не переезжай дорогу на велосипеде, а переходи её по переходу, ведя велосипед за руль.   </a:t>
            </a:r>
          </a:p>
        </p:txBody>
      </p:sp>
      <p:pic>
        <p:nvPicPr>
          <p:cNvPr id="15364" name="Picture 6" descr="NOCAL5R9XWCAAL64C1CAJ0NCZJCASD2N3TCAS1J3QZCACEDPJ3CAD5YAHVCAZIHE14CA0R6UWICA83T0PYCA65FF2PCAWMPVJNCAH53FSICAD1XKNMCAJ23QUICAAY9NRCCAGGXHJCCA352JVUCAFKPAD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3663" y="3860800"/>
            <a:ext cx="1822450" cy="2376488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6600" b="1" smtClean="0">
                <a:solidFill>
                  <a:srgbClr val="FF3300"/>
                </a:solidFill>
              </a:rPr>
              <a:t>Ребята!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endParaRPr lang="ru-RU" sz="4000" b="1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b="1" smtClean="0">
                <a:solidFill>
                  <a:srgbClr val="FF3300"/>
                </a:solidFill>
              </a:rPr>
              <a:t>Соблюдайте правила дорожного движения!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b="1" smtClean="0">
                <a:solidFill>
                  <a:srgbClr val="FF3300"/>
                </a:solidFill>
              </a:rPr>
              <a:t>ЛЮБИТЕ  ЖИЗНЬ!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9850"/>
          </a:xfrm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86035" name="WordArt 19"/>
          <p:cNvSpPr>
            <a:spLocks noChangeArrowheads="1" noChangeShapeType="1" noTextEdit="1"/>
          </p:cNvSpPr>
          <p:nvPr/>
        </p:nvSpPr>
        <p:spPr bwMode="auto">
          <a:xfrm>
            <a:off x="539750" y="260350"/>
            <a:ext cx="8147050" cy="216058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5935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FF"/>
                </a:solidFill>
                <a:latin typeface="Impact"/>
              </a:rPr>
              <a:t>Спасибо за внимание</a:t>
            </a:r>
          </a:p>
        </p:txBody>
      </p:sp>
      <p:pic>
        <p:nvPicPr>
          <p:cNvPr id="24580" name="Picture 21" descr="pe01821_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2565400"/>
            <a:ext cx="3532187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6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CCFF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CCFF"/>
                                      </p:to>
                                    </p:animClr>
                                    <p:set>
                                      <p:cBhvr>
                                        <p:cTn id="12" dur="1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3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268413"/>
            <a:ext cx="7772400" cy="3465512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3300"/>
                </a:solidFill>
              </a:rPr>
              <a:t>Правила дорожного движения для школьников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00FF"/>
                </a:solidFill>
              </a:rPr>
              <a:t>Безопасность на дорогах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/>
              <a:t>Лучший способ сохранить свою жизнь на дорогах – соблюдать </a:t>
            </a:r>
            <a:r>
              <a:rPr lang="ru-RU" b="1" smtClean="0">
                <a:solidFill>
                  <a:srgbClr val="FF3300"/>
                </a:solidFill>
              </a:rPr>
              <a:t>ПРАВИЛА</a:t>
            </a:r>
            <a:r>
              <a:rPr lang="ru-RU" b="1" smtClean="0"/>
              <a:t>  </a:t>
            </a:r>
            <a:r>
              <a:rPr lang="ru-RU" b="1" smtClean="0">
                <a:solidFill>
                  <a:srgbClr val="FFFF00"/>
                </a:solidFill>
              </a:rPr>
              <a:t>ДОРОЖНОГО</a:t>
            </a:r>
            <a:r>
              <a:rPr lang="ru-RU" b="1" smtClean="0"/>
              <a:t>  </a:t>
            </a:r>
            <a:r>
              <a:rPr lang="ru-RU" b="1" smtClean="0">
                <a:solidFill>
                  <a:srgbClr val="00CC00"/>
                </a:solidFill>
              </a:rPr>
              <a:t>ДВИЖЕНИЯ.</a:t>
            </a:r>
          </a:p>
          <a:p>
            <a:pPr eaLnBrk="1" hangingPunct="1">
              <a:defRPr/>
            </a:pPr>
            <a:r>
              <a:rPr lang="ru-RU" sz="2800" b="1" u="sng" smtClean="0"/>
              <a:t>Правило 1</a:t>
            </a:r>
            <a:r>
              <a:rPr lang="ru-RU" sz="2800" b="1" smtClean="0"/>
              <a:t>: Переходить улицу можно только по пешеходным переходам. Самый безопасный переход – подземный.</a:t>
            </a:r>
          </a:p>
          <a:p>
            <a:pPr eaLnBrk="1" hangingPunct="1">
              <a:defRPr/>
            </a:pPr>
            <a:r>
              <a:rPr lang="ru-RU" sz="2800" b="1" u="sng" smtClean="0"/>
              <a:t>Правило 2</a:t>
            </a:r>
            <a:r>
              <a:rPr lang="ru-RU" sz="2800" b="1" smtClean="0"/>
              <a:t>: Если нет подземного перехода, вы должны пользоваться переходом со светофором.</a:t>
            </a:r>
          </a:p>
          <a:p>
            <a:pPr eaLnBrk="1" hangingPunct="1">
              <a:defRPr/>
            </a:pPr>
            <a:endParaRPr lang="ru-RU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eaLnBrk="1" hangingPunct="1">
              <a:defRPr/>
            </a:pPr>
            <a:endParaRPr lang="ru-RU" sz="2800" b="1" u="sng" smtClean="0"/>
          </a:p>
          <a:p>
            <a:pPr eaLnBrk="1" hangingPunct="1">
              <a:defRPr/>
            </a:pPr>
            <a:r>
              <a:rPr lang="ru-RU" sz="2800" b="1" u="sng" smtClean="0"/>
              <a:t>Правило 3</a:t>
            </a:r>
            <a:r>
              <a:rPr lang="ru-RU" sz="2800" b="1" smtClean="0"/>
              <a:t>: Нельзя переходить улицу на красный свет, даже если нет машин.</a:t>
            </a:r>
          </a:p>
          <a:p>
            <a:pPr eaLnBrk="1" hangingPunct="1">
              <a:defRPr/>
            </a:pPr>
            <a:r>
              <a:rPr lang="ru-RU" sz="2800" b="1" u="sng" smtClean="0"/>
              <a:t>Правило 4</a:t>
            </a:r>
            <a:r>
              <a:rPr lang="ru-RU" sz="2800" b="1" smtClean="0"/>
              <a:t>: Безопаснее всего переходить улицу с группой пешеходов.</a:t>
            </a:r>
          </a:p>
          <a:p>
            <a:pPr eaLnBrk="1" hangingPunct="1">
              <a:defRPr/>
            </a:pPr>
            <a:r>
              <a:rPr lang="ru-RU" sz="2800" b="1" u="sng" smtClean="0"/>
              <a:t>Правило 5</a:t>
            </a:r>
            <a:r>
              <a:rPr lang="ru-RU" sz="2800" b="1" smtClean="0"/>
              <a:t>: Ни в коем случае нельзя выбегать на дорогу (даже если очень спешишь). Перед дорогой надо остановиться.</a:t>
            </a:r>
          </a:p>
        </p:txBody>
      </p:sp>
      <p:pic>
        <p:nvPicPr>
          <p:cNvPr id="6147" name="Picture 4" descr="j02305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260350"/>
            <a:ext cx="1738312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148" name="Object 5"/>
          <p:cNvGraphicFramePr>
            <a:graphicFrameLocks noChangeAspect="1"/>
          </p:cNvGraphicFramePr>
          <p:nvPr>
            <p:ph type="title"/>
          </p:nvPr>
        </p:nvGraphicFramePr>
        <p:xfrm flipH="1">
          <a:off x="1187450" y="333375"/>
          <a:ext cx="1223963" cy="1511300"/>
        </p:xfrm>
        <a:graphic>
          <a:graphicData uri="http://schemas.openxmlformats.org/presentationml/2006/ole">
            <p:oleObj spid="_x0000_s6148" r:id="rId4" imgW="2033588" imgH="33909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495425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800" b="1" u="sng" smtClean="0">
                <a:solidFill>
                  <a:schemeClr val="tx1"/>
                </a:solidFill>
              </a:rPr>
              <a:t>Правило 5</a:t>
            </a:r>
            <a:r>
              <a:rPr lang="ru-RU" sz="2800" b="1" smtClean="0">
                <a:solidFill>
                  <a:schemeClr val="tx1"/>
                </a:solidFill>
              </a:rPr>
              <a:t>: Автобус и троллейбус на остановке надо обходить только СЗАДИ, а трамвай СПЕРЕДИ</a:t>
            </a:r>
          </a:p>
        </p:txBody>
      </p:sp>
      <p:pic>
        <p:nvPicPr>
          <p:cNvPr id="7171" name="Picture 7" descr="image_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14500" y="2205038"/>
            <a:ext cx="5715000" cy="4176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z="2800" b="1" u="sng" smtClean="0">
                <a:solidFill>
                  <a:schemeClr val="tx1"/>
                </a:solidFill>
              </a:rPr>
              <a:t>Правило 6</a:t>
            </a:r>
            <a:r>
              <a:rPr lang="ru-RU" sz="2800" b="1" smtClean="0">
                <a:solidFill>
                  <a:schemeClr val="tx1"/>
                </a:solidFill>
              </a:rPr>
              <a:t>:</a:t>
            </a:r>
            <a:r>
              <a:rPr lang="ru-RU" sz="3600" b="1" smtClean="0">
                <a:solidFill>
                  <a:schemeClr val="tx1"/>
                </a:solidFill>
              </a:rPr>
              <a:t> </a:t>
            </a:r>
            <a:r>
              <a:rPr lang="ru-RU" sz="2800" b="1" smtClean="0">
                <a:solidFill>
                  <a:schemeClr val="tx1"/>
                </a:solidFill>
              </a:rPr>
              <a:t>На дорогах, где нет тротуара, ходите только по левой обочине, навстречу движущемуся транспорту!</a:t>
            </a:r>
          </a:p>
        </p:txBody>
      </p:sp>
      <p:pic>
        <p:nvPicPr>
          <p:cNvPr id="8195" name="Picture 14" descr="image_1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 t="49026"/>
          <a:stretch>
            <a:fillRect/>
          </a:stretch>
        </p:blipFill>
        <p:spPr>
          <a:xfrm>
            <a:off x="2195513" y="1600200"/>
            <a:ext cx="4681537" cy="48529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z="2800" b="1" u="sng" smtClean="0">
                <a:solidFill>
                  <a:schemeClr val="tx1"/>
                </a:solidFill>
              </a:rPr>
              <a:t>Правило 7</a:t>
            </a:r>
            <a:r>
              <a:rPr lang="ru-RU" sz="2800" b="1" smtClean="0">
                <a:solidFill>
                  <a:schemeClr val="tx1"/>
                </a:solidFill>
              </a:rPr>
              <a:t>:</a:t>
            </a:r>
            <a:r>
              <a:rPr lang="ru-RU" sz="3600" b="1" smtClean="0"/>
              <a:t> </a:t>
            </a:r>
            <a:r>
              <a:rPr lang="ru-RU" sz="2800" b="1" smtClean="0">
                <a:solidFill>
                  <a:schemeClr val="tx1"/>
                </a:solidFill>
              </a:rPr>
              <a:t>На дорогах, на проезжей части, на мостовой детям категорически запрещается играть!</a:t>
            </a:r>
          </a:p>
        </p:txBody>
      </p:sp>
      <p:pic>
        <p:nvPicPr>
          <p:cNvPr id="9219" name="Picture 6" descr="image_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35150" y="1916113"/>
            <a:ext cx="5670550" cy="4608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981075"/>
            <a:ext cx="7859712" cy="652463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800" b="1" u="sng" smtClean="0">
                <a:solidFill>
                  <a:schemeClr val="tx1"/>
                </a:solidFill>
              </a:rPr>
              <a:t>Правило 8:</a:t>
            </a:r>
            <a:r>
              <a:rPr lang="ru-RU" sz="2800" b="1" smtClean="0">
                <a:solidFill>
                  <a:schemeClr val="tx1"/>
                </a:solidFill>
              </a:rPr>
              <a:t> Переходить улицу можно где изображена «Зебра» или установлен знак «Пешеходный переход»</a:t>
            </a:r>
          </a:p>
        </p:txBody>
      </p:sp>
      <p:pic>
        <p:nvPicPr>
          <p:cNvPr id="10243" name="Picture 6" descr="image_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43213" y="2420938"/>
            <a:ext cx="3609975" cy="4248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u="sng" smtClean="0"/>
              <a:t>Правило 9:</a:t>
            </a:r>
            <a:r>
              <a:rPr lang="ru-RU" sz="2800" b="1" smtClean="0"/>
              <a:t> Запрещается переходить проезжую часть дороги перед близко идущим транспортом.</a:t>
            </a:r>
          </a:p>
          <a:p>
            <a:pPr eaLnBrk="1" hangingPunct="1">
              <a:defRPr/>
            </a:pPr>
            <a:r>
              <a:rPr lang="ru-RU" sz="2800" b="1" u="sng" smtClean="0"/>
              <a:t>Правило 10:</a:t>
            </a:r>
            <a:r>
              <a:rPr lang="ru-RU" sz="2800" b="1" smtClean="0"/>
              <a:t> Переходя улицу, всегда надо смотреть: сначала – налево, а дойдя до середины дороги – направо.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i="1" smtClean="0"/>
              <a:t>    </a:t>
            </a:r>
            <a:r>
              <a:rPr lang="ru-RU" b="1" i="1" smtClean="0">
                <a:latin typeface="Times New Roman" pitchFamily="18" charset="0"/>
              </a:rPr>
              <a:t>Дорога не тропинка, дорога не канава…Сперва смотри налево, потом смотри направо.</a:t>
            </a:r>
          </a:p>
        </p:txBody>
      </p:sp>
      <p:graphicFrame>
        <p:nvGraphicFramePr>
          <p:cNvPr id="11267" name="Object 7"/>
          <p:cNvGraphicFramePr>
            <a:graphicFrameLocks noChangeAspect="1"/>
          </p:cNvGraphicFramePr>
          <p:nvPr>
            <p:ph type="title"/>
          </p:nvPr>
        </p:nvGraphicFramePr>
        <p:xfrm>
          <a:off x="7451725" y="5013325"/>
          <a:ext cx="863600" cy="1139825"/>
        </p:xfrm>
        <a:graphic>
          <a:graphicData uri="http://schemas.openxmlformats.org/presentationml/2006/ole">
            <p:oleObj spid="_x0000_s11267" r:id="rId3" imgW="1728788" imgH="3252788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theme/theme1.xml><?xml version="1.0" encoding="utf-8"?>
<a:theme xmlns:a="http://schemas.openxmlformats.org/drawingml/2006/main" name="Круги">
  <a:themeElements>
    <a:clrScheme name="Круги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Круг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уги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уги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151</TotalTime>
  <Words>381</Words>
  <Application>Microsoft Office PowerPoint</Application>
  <PresentationFormat>On-screen Show (4:3)</PresentationFormat>
  <Paragraphs>38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Wingdings</vt:lpstr>
      <vt:lpstr>Calibri</vt:lpstr>
      <vt:lpstr>Times New Roman</vt:lpstr>
      <vt:lpstr>Круги</vt:lpstr>
      <vt:lpstr>Slide 1</vt:lpstr>
      <vt:lpstr>Правила дорожного движения для школьников</vt:lpstr>
      <vt:lpstr>Безопасность на дорогах</vt:lpstr>
      <vt:lpstr>Slide 4</vt:lpstr>
      <vt:lpstr>Правило 5: Автобус и троллейбус на остановке надо обходить только СЗАДИ, а трамвай СПЕРЕДИ</vt:lpstr>
      <vt:lpstr>Правило 6: На дорогах, где нет тротуара, ходите только по левой обочине, навстречу движущемуся транспорту!</vt:lpstr>
      <vt:lpstr>Правило 7: На дорогах, на проезжей части, на мостовой детям категорически запрещается играть!</vt:lpstr>
      <vt:lpstr>Правило 8: Переходить улицу можно где изображена «Зебра» или установлен знак «Пешеходный переход»</vt:lpstr>
      <vt:lpstr>Slide 9</vt:lpstr>
      <vt:lpstr>Правило 11: Нельзя цепляться сзади за автотранспорт. Берегите свою жизнь!</vt:lpstr>
      <vt:lpstr>Внимание! Прицепился, прокатился  и в больнице очутился!</vt:lpstr>
      <vt:lpstr>Slide 12</vt:lpstr>
      <vt:lpstr>Slide 13</vt:lpstr>
      <vt:lpstr>Ребята!</vt:lpstr>
      <vt:lpstr>Slide 15</vt:lpstr>
    </vt:vector>
  </TitlesOfParts>
  <Company>SCHOOL32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дорожного движения для школьников</dc:title>
  <dc:creator>M-8</dc:creator>
  <cp:lastModifiedBy>Windows User</cp:lastModifiedBy>
  <cp:revision>10</cp:revision>
  <dcterms:created xsi:type="dcterms:W3CDTF">2010-03-02T07:45:02Z</dcterms:created>
  <dcterms:modified xsi:type="dcterms:W3CDTF">2017-02-03T14:08:17Z</dcterms:modified>
</cp:coreProperties>
</file>