
<file path=[Content_Types].xml><?xml version="1.0" encoding="utf-8"?>
<Types xmlns="http://schemas.openxmlformats.org/package/2006/content-types">
  <Default Extension="bin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8" r:id="rId3"/>
    <p:sldId id="259" r:id="rId4"/>
    <p:sldId id="286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2" r:id="rId15"/>
    <p:sldId id="291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7" r:id="rId28"/>
    <p:sldId id="288" r:id="rId29"/>
    <p:sldId id="285" r:id="rId30"/>
    <p:sldId id="289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699" autoAdjust="0"/>
  </p:normalViewPr>
  <p:slideViewPr>
    <p:cSldViewPr>
      <p:cViewPr>
        <p:scale>
          <a:sx n="48" d="100"/>
          <a:sy n="48" d="100"/>
        </p:scale>
        <p:origin x="-1315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98FB4C-5AEF-445A-8582-59D76FD88952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F75135-E94C-4389-B5DA-9BA3EE3788E0}">
      <dgm:prSet phldrT="[Текст]"/>
      <dgm:spPr>
        <a:ln>
          <a:solidFill>
            <a:srgbClr val="FFFF00"/>
          </a:solidFill>
        </a:ln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семья</a:t>
          </a:r>
          <a:endParaRPr lang="ru-RU" b="1" dirty="0">
            <a:solidFill>
              <a:srgbClr val="FF0000"/>
            </a:solidFill>
          </a:endParaRPr>
        </a:p>
      </dgm:t>
    </dgm:pt>
    <dgm:pt modelId="{516CDAA1-C884-4C82-9966-D93B4F3A1B06}" type="parTrans" cxnId="{51280DBC-7367-4354-93A1-8F743543347B}">
      <dgm:prSet/>
      <dgm:spPr/>
      <dgm:t>
        <a:bodyPr/>
        <a:lstStyle/>
        <a:p>
          <a:endParaRPr lang="ru-RU"/>
        </a:p>
      </dgm:t>
    </dgm:pt>
    <dgm:pt modelId="{F211DE0F-A4E8-42EB-8F46-E7CC84B012F6}" type="sibTrans" cxnId="{51280DBC-7367-4354-93A1-8F743543347B}">
      <dgm:prSet/>
      <dgm:spPr/>
      <dgm:t>
        <a:bodyPr/>
        <a:lstStyle/>
        <a:p>
          <a:endParaRPr lang="ru-RU"/>
        </a:p>
      </dgm:t>
    </dgm:pt>
    <dgm:pt modelId="{57A0CDD5-9C6E-4C19-837A-D96D9ABE43CC}">
      <dgm:prSet phldrT="[Текст]" custT="1"/>
      <dgm:spPr>
        <a:ln>
          <a:solidFill>
            <a:srgbClr val="FFFF00"/>
          </a:solidFill>
        </a:ln>
      </dgm:spPr>
      <dgm:t>
        <a:bodyPr/>
        <a:lstStyle/>
        <a:p>
          <a:r>
            <a:rPr lang="ru-RU" sz="3600" b="1" dirty="0" smtClean="0">
              <a:solidFill>
                <a:srgbClr val="FFFF00"/>
              </a:solidFill>
            </a:rPr>
            <a:t>Любят друг друга.</a:t>
          </a:r>
          <a:endParaRPr lang="ru-RU" sz="3600" b="1" dirty="0">
            <a:solidFill>
              <a:srgbClr val="FFFF00"/>
            </a:solidFill>
          </a:endParaRPr>
        </a:p>
      </dgm:t>
    </dgm:pt>
    <dgm:pt modelId="{6E07E8CC-8057-40E8-A335-9616F63C43C0}" type="parTrans" cxnId="{6FACE64D-A7CE-4CA5-9AC9-FC12E5CA9AF7}">
      <dgm:prSet/>
      <dgm:spPr/>
      <dgm:t>
        <a:bodyPr/>
        <a:lstStyle/>
        <a:p>
          <a:endParaRPr lang="ru-RU"/>
        </a:p>
      </dgm:t>
    </dgm:pt>
    <dgm:pt modelId="{BA6B1AEA-34C7-48B4-A7C2-2B2F297F51B0}" type="sibTrans" cxnId="{6FACE64D-A7CE-4CA5-9AC9-FC12E5CA9AF7}">
      <dgm:prSet/>
      <dgm:spPr/>
      <dgm:t>
        <a:bodyPr/>
        <a:lstStyle/>
        <a:p>
          <a:endParaRPr lang="ru-RU"/>
        </a:p>
      </dgm:t>
    </dgm:pt>
    <dgm:pt modelId="{36B6EC33-F656-4B0F-A85B-493C7B0190B5}">
      <dgm:prSet phldrT="[Текст]" custT="1"/>
      <dgm:spPr>
        <a:ln>
          <a:solidFill>
            <a:srgbClr val="FFFF00"/>
          </a:solidFill>
        </a:ln>
      </dgm:spPr>
      <dgm:t>
        <a:bodyPr/>
        <a:lstStyle/>
        <a:p>
          <a:r>
            <a:rPr lang="ru-RU" sz="3600" b="1" dirty="0" smtClean="0">
              <a:solidFill>
                <a:srgbClr val="FFFF00"/>
              </a:solidFill>
            </a:rPr>
            <a:t>Заботятся друг о друге.</a:t>
          </a:r>
          <a:endParaRPr lang="ru-RU" sz="3600" b="1" dirty="0">
            <a:solidFill>
              <a:srgbClr val="FFFF00"/>
            </a:solidFill>
          </a:endParaRPr>
        </a:p>
      </dgm:t>
    </dgm:pt>
    <dgm:pt modelId="{46E01433-F0C0-4024-BB43-1C19CC0F1929}" type="parTrans" cxnId="{E115B3BD-94E2-4EEC-8EA4-3E68097B16F4}">
      <dgm:prSet/>
      <dgm:spPr/>
      <dgm:t>
        <a:bodyPr/>
        <a:lstStyle/>
        <a:p>
          <a:endParaRPr lang="ru-RU"/>
        </a:p>
      </dgm:t>
    </dgm:pt>
    <dgm:pt modelId="{87E8BC9B-AD80-458D-9A28-F794F0785C6B}" type="sibTrans" cxnId="{E115B3BD-94E2-4EEC-8EA4-3E68097B16F4}">
      <dgm:prSet/>
      <dgm:spPr/>
      <dgm:t>
        <a:bodyPr/>
        <a:lstStyle/>
        <a:p>
          <a:endParaRPr lang="ru-RU"/>
        </a:p>
      </dgm:t>
    </dgm:pt>
    <dgm:pt modelId="{17B493AD-D593-4884-B7CA-5329FAE2C6BA}">
      <dgm:prSet phldrT="[Текст]" custT="1"/>
      <dgm:spPr>
        <a:ln>
          <a:solidFill>
            <a:srgbClr val="FFFF00"/>
          </a:solidFill>
        </a:ln>
      </dgm:spPr>
      <dgm:t>
        <a:bodyPr/>
        <a:lstStyle/>
        <a:p>
          <a:r>
            <a:rPr lang="ru-RU" sz="3600" b="1" dirty="0" smtClean="0">
              <a:solidFill>
                <a:srgbClr val="FFFF00"/>
              </a:solidFill>
            </a:rPr>
            <a:t>Состоят в родственных отношениях.</a:t>
          </a:r>
          <a:endParaRPr lang="ru-RU" sz="3600" b="1" dirty="0">
            <a:solidFill>
              <a:srgbClr val="FFFF00"/>
            </a:solidFill>
          </a:endParaRPr>
        </a:p>
      </dgm:t>
    </dgm:pt>
    <dgm:pt modelId="{E1177E07-F2F8-4640-B618-0B4AFF6D55BB}" type="parTrans" cxnId="{C8DEC3C9-4E72-4B30-8556-8DC7EAB58F7B}">
      <dgm:prSet/>
      <dgm:spPr/>
      <dgm:t>
        <a:bodyPr/>
        <a:lstStyle/>
        <a:p>
          <a:endParaRPr lang="ru-RU"/>
        </a:p>
      </dgm:t>
    </dgm:pt>
    <dgm:pt modelId="{3FC09C59-170F-4BA4-89A4-59A10CC12AFF}" type="sibTrans" cxnId="{C8DEC3C9-4E72-4B30-8556-8DC7EAB58F7B}">
      <dgm:prSet/>
      <dgm:spPr/>
      <dgm:t>
        <a:bodyPr/>
        <a:lstStyle/>
        <a:p>
          <a:endParaRPr lang="ru-RU"/>
        </a:p>
      </dgm:t>
    </dgm:pt>
    <dgm:pt modelId="{C52A76FA-CE4D-481B-8FF8-5135D2CC7724}">
      <dgm:prSet phldrT="[Текст]" custT="1"/>
      <dgm:spPr>
        <a:ln>
          <a:solidFill>
            <a:srgbClr val="FFFF00"/>
          </a:solidFill>
        </a:ln>
      </dgm:spPr>
      <dgm:t>
        <a:bodyPr/>
        <a:lstStyle/>
        <a:p>
          <a:r>
            <a:rPr lang="ru-RU" sz="3600" b="1" dirty="0" smtClean="0">
              <a:solidFill>
                <a:srgbClr val="FFFF00"/>
              </a:solidFill>
            </a:rPr>
            <a:t>Ведут общее хозяйство.</a:t>
          </a:r>
          <a:endParaRPr lang="ru-RU" sz="3600" b="1" dirty="0">
            <a:solidFill>
              <a:srgbClr val="FFFF00"/>
            </a:solidFill>
          </a:endParaRPr>
        </a:p>
      </dgm:t>
    </dgm:pt>
    <dgm:pt modelId="{DEA69B54-3AF2-41EF-A07A-9E364DE97DB0}" type="parTrans" cxnId="{CBE66371-5698-4514-B9D1-3D0DD95CD6B6}">
      <dgm:prSet/>
      <dgm:spPr/>
      <dgm:t>
        <a:bodyPr/>
        <a:lstStyle/>
        <a:p>
          <a:endParaRPr lang="ru-RU"/>
        </a:p>
      </dgm:t>
    </dgm:pt>
    <dgm:pt modelId="{3D7EB8EA-E1F2-435C-A353-4C7CA69344E1}" type="sibTrans" cxnId="{CBE66371-5698-4514-B9D1-3D0DD95CD6B6}">
      <dgm:prSet/>
      <dgm:spPr/>
      <dgm:t>
        <a:bodyPr/>
        <a:lstStyle/>
        <a:p>
          <a:endParaRPr lang="ru-RU"/>
        </a:p>
      </dgm:t>
    </dgm:pt>
    <dgm:pt modelId="{5BA8F4B8-BF62-4C40-A343-3A9E00DCDBC1}">
      <dgm:prSet phldrT="[Текст]" custT="1"/>
      <dgm:spPr>
        <a:ln>
          <a:solidFill>
            <a:srgbClr val="FFFF00"/>
          </a:solidFill>
        </a:ln>
      </dgm:spPr>
      <dgm:t>
        <a:bodyPr/>
        <a:lstStyle/>
        <a:p>
          <a:r>
            <a:rPr lang="ru-RU" sz="3600" b="1" dirty="0" smtClean="0">
              <a:solidFill>
                <a:srgbClr val="FFFF00"/>
              </a:solidFill>
            </a:rPr>
            <a:t>Живут вместе.</a:t>
          </a:r>
          <a:endParaRPr lang="ru-RU" sz="3600" b="1" dirty="0">
            <a:solidFill>
              <a:srgbClr val="FFFF00"/>
            </a:solidFill>
          </a:endParaRPr>
        </a:p>
      </dgm:t>
    </dgm:pt>
    <dgm:pt modelId="{DA21458B-CC1F-4842-A7F3-9F2B5E1A0E09}" type="parTrans" cxnId="{37004D57-6F3A-4420-A4D6-F955689CF3A9}">
      <dgm:prSet/>
      <dgm:spPr/>
      <dgm:t>
        <a:bodyPr/>
        <a:lstStyle/>
        <a:p>
          <a:endParaRPr lang="ru-RU"/>
        </a:p>
      </dgm:t>
    </dgm:pt>
    <dgm:pt modelId="{1B3B95AA-AE26-4C3C-A102-02DE869539D8}" type="sibTrans" cxnId="{37004D57-6F3A-4420-A4D6-F955689CF3A9}">
      <dgm:prSet/>
      <dgm:spPr/>
      <dgm:t>
        <a:bodyPr/>
        <a:lstStyle/>
        <a:p>
          <a:endParaRPr lang="ru-RU"/>
        </a:p>
      </dgm:t>
    </dgm:pt>
    <dgm:pt modelId="{012BC992-B3F0-487D-8D6D-4C98A5EF110F}" type="pres">
      <dgm:prSet presAssocID="{C898FB4C-5AEF-445A-8582-59D76FD8895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55641A-DB72-4588-993B-3C08DFBE80DA}" type="pres">
      <dgm:prSet presAssocID="{ADF75135-E94C-4389-B5DA-9BA3EE3788E0}" presName="centerShape" presStyleLbl="node0" presStyleIdx="0" presStyleCnt="1" custScaleX="122908" custScaleY="120618" custLinFactNeighborX="-593" custLinFactNeighborY="0"/>
      <dgm:spPr/>
      <dgm:t>
        <a:bodyPr/>
        <a:lstStyle/>
        <a:p>
          <a:endParaRPr lang="ru-RU"/>
        </a:p>
      </dgm:t>
    </dgm:pt>
    <dgm:pt modelId="{6C472E61-EE1A-4BA8-80E2-3CD4C9B60ACF}" type="pres">
      <dgm:prSet presAssocID="{6E07E8CC-8057-40E8-A335-9616F63C43C0}" presName="Name9" presStyleLbl="parChTrans1D2" presStyleIdx="0" presStyleCnt="5"/>
      <dgm:spPr/>
      <dgm:t>
        <a:bodyPr/>
        <a:lstStyle/>
        <a:p>
          <a:endParaRPr lang="ru-RU"/>
        </a:p>
      </dgm:t>
    </dgm:pt>
    <dgm:pt modelId="{33A6DD04-4D91-458C-856A-12CB044F9065}" type="pres">
      <dgm:prSet presAssocID="{6E07E8CC-8057-40E8-A335-9616F63C43C0}" presName="connTx" presStyleLbl="parChTrans1D2" presStyleIdx="0" presStyleCnt="5"/>
      <dgm:spPr/>
      <dgm:t>
        <a:bodyPr/>
        <a:lstStyle/>
        <a:p>
          <a:endParaRPr lang="ru-RU"/>
        </a:p>
      </dgm:t>
    </dgm:pt>
    <dgm:pt modelId="{169025AC-BEED-49B4-B25F-AFA91C45EBFB}" type="pres">
      <dgm:prSet presAssocID="{57A0CDD5-9C6E-4C19-837A-D96D9ABE43CC}" presName="node" presStyleLbl="node1" presStyleIdx="0" presStyleCnt="5" custScaleX="127399" custScaleY="128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DD1196-0F2F-4C55-9155-CD2623DDB0DE}" type="pres">
      <dgm:prSet presAssocID="{46E01433-F0C0-4024-BB43-1C19CC0F1929}" presName="Name9" presStyleLbl="parChTrans1D2" presStyleIdx="1" presStyleCnt="5"/>
      <dgm:spPr/>
      <dgm:t>
        <a:bodyPr/>
        <a:lstStyle/>
        <a:p>
          <a:endParaRPr lang="ru-RU"/>
        </a:p>
      </dgm:t>
    </dgm:pt>
    <dgm:pt modelId="{2BA2771C-1DDB-4EC7-94E8-153CEE9BBAEA}" type="pres">
      <dgm:prSet presAssocID="{46E01433-F0C0-4024-BB43-1C19CC0F1929}" presName="connTx" presStyleLbl="parChTrans1D2" presStyleIdx="1" presStyleCnt="5"/>
      <dgm:spPr/>
      <dgm:t>
        <a:bodyPr/>
        <a:lstStyle/>
        <a:p>
          <a:endParaRPr lang="ru-RU"/>
        </a:p>
      </dgm:t>
    </dgm:pt>
    <dgm:pt modelId="{995FAD1A-3CA3-49C8-9612-CA2267C1FDB4}" type="pres">
      <dgm:prSet presAssocID="{36B6EC33-F656-4B0F-A85B-493C7B0190B5}" presName="node" presStyleLbl="node1" presStyleIdx="1" presStyleCnt="5" custScaleX="165536" custScaleY="147009" custRadScaleRad="118711" custRadScaleInc="3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68273-BD6D-4067-A594-BE96D47B3E9B}" type="pres">
      <dgm:prSet presAssocID="{E1177E07-F2F8-4640-B618-0B4AFF6D55BB}" presName="Name9" presStyleLbl="parChTrans1D2" presStyleIdx="2" presStyleCnt="5"/>
      <dgm:spPr/>
      <dgm:t>
        <a:bodyPr/>
        <a:lstStyle/>
        <a:p>
          <a:endParaRPr lang="ru-RU"/>
        </a:p>
      </dgm:t>
    </dgm:pt>
    <dgm:pt modelId="{309957DA-DCFD-4A41-BFDB-A0B9C95B95F9}" type="pres">
      <dgm:prSet presAssocID="{E1177E07-F2F8-4640-B618-0B4AFF6D55BB}" presName="connTx" presStyleLbl="parChTrans1D2" presStyleIdx="2" presStyleCnt="5"/>
      <dgm:spPr/>
      <dgm:t>
        <a:bodyPr/>
        <a:lstStyle/>
        <a:p>
          <a:endParaRPr lang="ru-RU"/>
        </a:p>
      </dgm:t>
    </dgm:pt>
    <dgm:pt modelId="{8EED837C-269B-4288-9BCA-9A1DFB4832CD}" type="pres">
      <dgm:prSet presAssocID="{17B493AD-D593-4884-B7CA-5329FAE2C6BA}" presName="node" presStyleLbl="node1" presStyleIdx="2" presStyleCnt="5" custScaleX="218774" custScaleY="126975" custRadScaleRad="118078" custRadScaleInc="-36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28D80-1E1E-4CBE-A569-46187D3C7E1B}" type="pres">
      <dgm:prSet presAssocID="{DEA69B54-3AF2-41EF-A07A-9E364DE97DB0}" presName="Name9" presStyleLbl="parChTrans1D2" presStyleIdx="3" presStyleCnt="5"/>
      <dgm:spPr/>
      <dgm:t>
        <a:bodyPr/>
        <a:lstStyle/>
        <a:p>
          <a:endParaRPr lang="ru-RU"/>
        </a:p>
      </dgm:t>
    </dgm:pt>
    <dgm:pt modelId="{DBBAB942-9ED5-4D53-BB11-4F078EC57A5E}" type="pres">
      <dgm:prSet presAssocID="{DEA69B54-3AF2-41EF-A07A-9E364DE97DB0}" presName="connTx" presStyleLbl="parChTrans1D2" presStyleIdx="3" presStyleCnt="5"/>
      <dgm:spPr/>
      <dgm:t>
        <a:bodyPr/>
        <a:lstStyle/>
        <a:p>
          <a:endParaRPr lang="ru-RU"/>
        </a:p>
      </dgm:t>
    </dgm:pt>
    <dgm:pt modelId="{B27AA815-CEEC-4E8A-B1C0-7F112CB6DE94}" type="pres">
      <dgm:prSet presAssocID="{C52A76FA-CE4D-481B-8FF8-5135D2CC7724}" presName="node" presStyleLbl="node1" presStyleIdx="3" presStyleCnt="5" custScaleX="221864" custScaleY="131069" custRadScaleRad="118025" custRadScaleInc="352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43F02-03D8-483E-9514-A4CD8349E19E}" type="pres">
      <dgm:prSet presAssocID="{DA21458B-CC1F-4842-A7F3-9F2B5E1A0E09}" presName="Name9" presStyleLbl="parChTrans1D2" presStyleIdx="4" presStyleCnt="5"/>
      <dgm:spPr/>
      <dgm:t>
        <a:bodyPr/>
        <a:lstStyle/>
        <a:p>
          <a:endParaRPr lang="ru-RU"/>
        </a:p>
      </dgm:t>
    </dgm:pt>
    <dgm:pt modelId="{345D2921-B3A0-4DCF-8676-22CBF40A1D04}" type="pres">
      <dgm:prSet presAssocID="{DA21458B-CC1F-4842-A7F3-9F2B5E1A0E09}" presName="connTx" presStyleLbl="parChTrans1D2" presStyleIdx="4" presStyleCnt="5"/>
      <dgm:spPr/>
      <dgm:t>
        <a:bodyPr/>
        <a:lstStyle/>
        <a:p>
          <a:endParaRPr lang="ru-RU"/>
        </a:p>
      </dgm:t>
    </dgm:pt>
    <dgm:pt modelId="{F155372E-1B62-4AAC-93A6-D0A62436D0F6}" type="pres">
      <dgm:prSet presAssocID="{5BA8F4B8-BF62-4C40-A343-3A9E00DCDBC1}" presName="node" presStyleLbl="node1" presStyleIdx="4" presStyleCnt="5" custScaleX="160848" custScaleY="141258" custRadScaleRad="121845" custRadScaleInc="-10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2DEBA4-8938-449B-ADBB-4DC2227D8A1A}" type="presOf" srcId="{6E07E8CC-8057-40E8-A335-9616F63C43C0}" destId="{6C472E61-EE1A-4BA8-80E2-3CD4C9B60ACF}" srcOrd="0" destOrd="0" presId="urn:microsoft.com/office/officeart/2005/8/layout/radial1"/>
    <dgm:cxn modelId="{75068739-A45C-49DC-84D3-BEE060DF30D6}" type="presOf" srcId="{46E01433-F0C0-4024-BB43-1C19CC0F1929}" destId="{2BA2771C-1DDB-4EC7-94E8-153CEE9BBAEA}" srcOrd="1" destOrd="0" presId="urn:microsoft.com/office/officeart/2005/8/layout/radial1"/>
    <dgm:cxn modelId="{C8DEC3C9-4E72-4B30-8556-8DC7EAB58F7B}" srcId="{ADF75135-E94C-4389-B5DA-9BA3EE3788E0}" destId="{17B493AD-D593-4884-B7CA-5329FAE2C6BA}" srcOrd="2" destOrd="0" parTransId="{E1177E07-F2F8-4640-B618-0B4AFF6D55BB}" sibTransId="{3FC09C59-170F-4BA4-89A4-59A10CC12AFF}"/>
    <dgm:cxn modelId="{37004D57-6F3A-4420-A4D6-F955689CF3A9}" srcId="{ADF75135-E94C-4389-B5DA-9BA3EE3788E0}" destId="{5BA8F4B8-BF62-4C40-A343-3A9E00DCDBC1}" srcOrd="4" destOrd="0" parTransId="{DA21458B-CC1F-4842-A7F3-9F2B5E1A0E09}" sibTransId="{1B3B95AA-AE26-4C3C-A102-02DE869539D8}"/>
    <dgm:cxn modelId="{DF83272A-EAD2-44D4-A55C-C3872470D0B9}" type="presOf" srcId="{DEA69B54-3AF2-41EF-A07A-9E364DE97DB0}" destId="{DC028D80-1E1E-4CBE-A569-46187D3C7E1B}" srcOrd="0" destOrd="0" presId="urn:microsoft.com/office/officeart/2005/8/layout/radial1"/>
    <dgm:cxn modelId="{FCFD72D7-FBF6-4B84-8CD5-F2A655BE8C36}" type="presOf" srcId="{C52A76FA-CE4D-481B-8FF8-5135D2CC7724}" destId="{B27AA815-CEEC-4E8A-B1C0-7F112CB6DE94}" srcOrd="0" destOrd="0" presId="urn:microsoft.com/office/officeart/2005/8/layout/radial1"/>
    <dgm:cxn modelId="{E44850CB-3C5B-43FD-8D03-E9549D647027}" type="presOf" srcId="{DA21458B-CC1F-4842-A7F3-9F2B5E1A0E09}" destId="{42C43F02-03D8-483E-9514-A4CD8349E19E}" srcOrd="0" destOrd="0" presId="urn:microsoft.com/office/officeart/2005/8/layout/radial1"/>
    <dgm:cxn modelId="{15DE7D36-43DD-479F-AAC0-1027E5C3694D}" type="presOf" srcId="{46E01433-F0C0-4024-BB43-1C19CC0F1929}" destId="{AADD1196-0F2F-4C55-9155-CD2623DDB0DE}" srcOrd="0" destOrd="0" presId="urn:microsoft.com/office/officeart/2005/8/layout/radial1"/>
    <dgm:cxn modelId="{B7998D4F-ED64-42AE-9780-A435670420BA}" type="presOf" srcId="{ADF75135-E94C-4389-B5DA-9BA3EE3788E0}" destId="{0955641A-DB72-4588-993B-3C08DFBE80DA}" srcOrd="0" destOrd="0" presId="urn:microsoft.com/office/officeart/2005/8/layout/radial1"/>
    <dgm:cxn modelId="{510DB723-9514-4CF1-B5C4-18E0D95EFB1F}" type="presOf" srcId="{5BA8F4B8-BF62-4C40-A343-3A9E00DCDBC1}" destId="{F155372E-1B62-4AAC-93A6-D0A62436D0F6}" srcOrd="0" destOrd="0" presId="urn:microsoft.com/office/officeart/2005/8/layout/radial1"/>
    <dgm:cxn modelId="{79028750-E29D-4CD8-9ED7-1DCD00AD3DDB}" type="presOf" srcId="{DEA69B54-3AF2-41EF-A07A-9E364DE97DB0}" destId="{DBBAB942-9ED5-4D53-BB11-4F078EC57A5E}" srcOrd="1" destOrd="0" presId="urn:microsoft.com/office/officeart/2005/8/layout/radial1"/>
    <dgm:cxn modelId="{51280DBC-7367-4354-93A1-8F743543347B}" srcId="{C898FB4C-5AEF-445A-8582-59D76FD88952}" destId="{ADF75135-E94C-4389-B5DA-9BA3EE3788E0}" srcOrd="0" destOrd="0" parTransId="{516CDAA1-C884-4C82-9966-D93B4F3A1B06}" sibTransId="{F211DE0F-A4E8-42EB-8F46-E7CC84B012F6}"/>
    <dgm:cxn modelId="{2333C474-FCFF-4C9C-88C2-DA238C15CD2A}" type="presOf" srcId="{36B6EC33-F656-4B0F-A85B-493C7B0190B5}" destId="{995FAD1A-3CA3-49C8-9612-CA2267C1FDB4}" srcOrd="0" destOrd="0" presId="urn:microsoft.com/office/officeart/2005/8/layout/radial1"/>
    <dgm:cxn modelId="{E115B3BD-94E2-4EEC-8EA4-3E68097B16F4}" srcId="{ADF75135-E94C-4389-B5DA-9BA3EE3788E0}" destId="{36B6EC33-F656-4B0F-A85B-493C7B0190B5}" srcOrd="1" destOrd="0" parTransId="{46E01433-F0C0-4024-BB43-1C19CC0F1929}" sibTransId="{87E8BC9B-AD80-458D-9A28-F794F0785C6B}"/>
    <dgm:cxn modelId="{6FACE64D-A7CE-4CA5-9AC9-FC12E5CA9AF7}" srcId="{ADF75135-E94C-4389-B5DA-9BA3EE3788E0}" destId="{57A0CDD5-9C6E-4C19-837A-D96D9ABE43CC}" srcOrd="0" destOrd="0" parTransId="{6E07E8CC-8057-40E8-A335-9616F63C43C0}" sibTransId="{BA6B1AEA-34C7-48B4-A7C2-2B2F297F51B0}"/>
    <dgm:cxn modelId="{CD638AEC-87E6-4DCD-A6B4-BEDFA02EC73F}" type="presOf" srcId="{6E07E8CC-8057-40E8-A335-9616F63C43C0}" destId="{33A6DD04-4D91-458C-856A-12CB044F9065}" srcOrd="1" destOrd="0" presId="urn:microsoft.com/office/officeart/2005/8/layout/radial1"/>
    <dgm:cxn modelId="{CBE66371-5698-4514-B9D1-3D0DD95CD6B6}" srcId="{ADF75135-E94C-4389-B5DA-9BA3EE3788E0}" destId="{C52A76FA-CE4D-481B-8FF8-5135D2CC7724}" srcOrd="3" destOrd="0" parTransId="{DEA69B54-3AF2-41EF-A07A-9E364DE97DB0}" sibTransId="{3D7EB8EA-E1F2-435C-A353-4C7CA69344E1}"/>
    <dgm:cxn modelId="{F4EE54E4-E5FB-4DF4-A9BD-6658DD823505}" type="presOf" srcId="{DA21458B-CC1F-4842-A7F3-9F2B5E1A0E09}" destId="{345D2921-B3A0-4DCF-8676-22CBF40A1D04}" srcOrd="1" destOrd="0" presId="urn:microsoft.com/office/officeart/2005/8/layout/radial1"/>
    <dgm:cxn modelId="{130ECCE8-890F-4D0F-BA5B-E7B993C3DE25}" type="presOf" srcId="{17B493AD-D593-4884-B7CA-5329FAE2C6BA}" destId="{8EED837C-269B-4288-9BCA-9A1DFB4832CD}" srcOrd="0" destOrd="0" presId="urn:microsoft.com/office/officeart/2005/8/layout/radial1"/>
    <dgm:cxn modelId="{6E0780CC-2AB7-437D-980E-2176A21B4262}" type="presOf" srcId="{57A0CDD5-9C6E-4C19-837A-D96D9ABE43CC}" destId="{169025AC-BEED-49B4-B25F-AFA91C45EBFB}" srcOrd="0" destOrd="0" presId="urn:microsoft.com/office/officeart/2005/8/layout/radial1"/>
    <dgm:cxn modelId="{C354FB75-7674-4CAF-B843-C5F584F0532D}" type="presOf" srcId="{E1177E07-F2F8-4640-B618-0B4AFF6D55BB}" destId="{309957DA-DCFD-4A41-BFDB-A0B9C95B95F9}" srcOrd="1" destOrd="0" presId="urn:microsoft.com/office/officeart/2005/8/layout/radial1"/>
    <dgm:cxn modelId="{8774F466-9F4B-43A6-8BCC-C5FA13859833}" type="presOf" srcId="{C898FB4C-5AEF-445A-8582-59D76FD88952}" destId="{012BC992-B3F0-487D-8D6D-4C98A5EF110F}" srcOrd="0" destOrd="0" presId="urn:microsoft.com/office/officeart/2005/8/layout/radial1"/>
    <dgm:cxn modelId="{5011148F-B86A-40AF-AFB8-6DD88F61E196}" type="presOf" srcId="{E1177E07-F2F8-4640-B618-0B4AFF6D55BB}" destId="{9B068273-BD6D-4067-A594-BE96D47B3E9B}" srcOrd="0" destOrd="0" presId="urn:microsoft.com/office/officeart/2005/8/layout/radial1"/>
    <dgm:cxn modelId="{F9D49CE3-0DCF-449C-A969-4BFDFC5E5368}" type="presParOf" srcId="{012BC992-B3F0-487D-8D6D-4C98A5EF110F}" destId="{0955641A-DB72-4588-993B-3C08DFBE80DA}" srcOrd="0" destOrd="0" presId="urn:microsoft.com/office/officeart/2005/8/layout/radial1"/>
    <dgm:cxn modelId="{CA5678FD-ABF1-48F3-ACE3-0A040B83E02C}" type="presParOf" srcId="{012BC992-B3F0-487D-8D6D-4C98A5EF110F}" destId="{6C472E61-EE1A-4BA8-80E2-3CD4C9B60ACF}" srcOrd="1" destOrd="0" presId="urn:microsoft.com/office/officeart/2005/8/layout/radial1"/>
    <dgm:cxn modelId="{986D380E-A7C1-4475-A23D-46122C62ACAA}" type="presParOf" srcId="{6C472E61-EE1A-4BA8-80E2-3CD4C9B60ACF}" destId="{33A6DD04-4D91-458C-856A-12CB044F9065}" srcOrd="0" destOrd="0" presId="urn:microsoft.com/office/officeart/2005/8/layout/radial1"/>
    <dgm:cxn modelId="{2893E0FF-3E69-4A66-B81F-4212CBE5E21A}" type="presParOf" srcId="{012BC992-B3F0-487D-8D6D-4C98A5EF110F}" destId="{169025AC-BEED-49B4-B25F-AFA91C45EBFB}" srcOrd="2" destOrd="0" presId="urn:microsoft.com/office/officeart/2005/8/layout/radial1"/>
    <dgm:cxn modelId="{F310F919-2F82-42BC-B6A1-CB38760A3BC1}" type="presParOf" srcId="{012BC992-B3F0-487D-8D6D-4C98A5EF110F}" destId="{AADD1196-0F2F-4C55-9155-CD2623DDB0DE}" srcOrd="3" destOrd="0" presId="urn:microsoft.com/office/officeart/2005/8/layout/radial1"/>
    <dgm:cxn modelId="{AA21D6F4-B8AC-45A9-A9B0-04FECDEA9997}" type="presParOf" srcId="{AADD1196-0F2F-4C55-9155-CD2623DDB0DE}" destId="{2BA2771C-1DDB-4EC7-94E8-153CEE9BBAEA}" srcOrd="0" destOrd="0" presId="urn:microsoft.com/office/officeart/2005/8/layout/radial1"/>
    <dgm:cxn modelId="{08B5C857-0EDC-45DF-985F-21277DBB3882}" type="presParOf" srcId="{012BC992-B3F0-487D-8D6D-4C98A5EF110F}" destId="{995FAD1A-3CA3-49C8-9612-CA2267C1FDB4}" srcOrd="4" destOrd="0" presId="urn:microsoft.com/office/officeart/2005/8/layout/radial1"/>
    <dgm:cxn modelId="{1E054BB5-04AC-41D3-9625-895C554F84F1}" type="presParOf" srcId="{012BC992-B3F0-487D-8D6D-4C98A5EF110F}" destId="{9B068273-BD6D-4067-A594-BE96D47B3E9B}" srcOrd="5" destOrd="0" presId="urn:microsoft.com/office/officeart/2005/8/layout/radial1"/>
    <dgm:cxn modelId="{4DB7AB97-0030-4367-88D9-6BD03C0A5AA7}" type="presParOf" srcId="{9B068273-BD6D-4067-A594-BE96D47B3E9B}" destId="{309957DA-DCFD-4A41-BFDB-A0B9C95B95F9}" srcOrd="0" destOrd="0" presId="urn:microsoft.com/office/officeart/2005/8/layout/radial1"/>
    <dgm:cxn modelId="{F2A3D172-9F46-4780-A034-72F501DB252C}" type="presParOf" srcId="{012BC992-B3F0-487D-8D6D-4C98A5EF110F}" destId="{8EED837C-269B-4288-9BCA-9A1DFB4832CD}" srcOrd="6" destOrd="0" presId="urn:microsoft.com/office/officeart/2005/8/layout/radial1"/>
    <dgm:cxn modelId="{94EEF2AA-F330-4475-8CC0-96A6D8869F41}" type="presParOf" srcId="{012BC992-B3F0-487D-8D6D-4C98A5EF110F}" destId="{DC028D80-1E1E-4CBE-A569-46187D3C7E1B}" srcOrd="7" destOrd="0" presId="urn:microsoft.com/office/officeart/2005/8/layout/radial1"/>
    <dgm:cxn modelId="{44F60A70-DAE9-40CB-91C4-4969687373B0}" type="presParOf" srcId="{DC028D80-1E1E-4CBE-A569-46187D3C7E1B}" destId="{DBBAB942-9ED5-4D53-BB11-4F078EC57A5E}" srcOrd="0" destOrd="0" presId="urn:microsoft.com/office/officeart/2005/8/layout/radial1"/>
    <dgm:cxn modelId="{DA0CAEA1-DCEB-4866-BFAA-F69F7A076979}" type="presParOf" srcId="{012BC992-B3F0-487D-8D6D-4C98A5EF110F}" destId="{B27AA815-CEEC-4E8A-B1C0-7F112CB6DE94}" srcOrd="8" destOrd="0" presId="urn:microsoft.com/office/officeart/2005/8/layout/radial1"/>
    <dgm:cxn modelId="{5BD2E61E-0961-4D3B-AC3B-E7D722531625}" type="presParOf" srcId="{012BC992-B3F0-487D-8D6D-4C98A5EF110F}" destId="{42C43F02-03D8-483E-9514-A4CD8349E19E}" srcOrd="9" destOrd="0" presId="urn:microsoft.com/office/officeart/2005/8/layout/radial1"/>
    <dgm:cxn modelId="{D1273175-D1C9-4751-82B2-AC2BBFE74C0F}" type="presParOf" srcId="{42C43F02-03D8-483E-9514-A4CD8349E19E}" destId="{345D2921-B3A0-4DCF-8676-22CBF40A1D04}" srcOrd="0" destOrd="0" presId="urn:microsoft.com/office/officeart/2005/8/layout/radial1"/>
    <dgm:cxn modelId="{31B15C3F-329B-4223-98C7-0FD23093F02F}" type="presParOf" srcId="{012BC992-B3F0-487D-8D6D-4C98A5EF110F}" destId="{F155372E-1B62-4AAC-93A6-D0A62436D0F6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5641A-DB72-4588-993B-3C08DFBE80DA}">
      <dsp:nvSpPr>
        <dsp:cNvPr id="0" name=""/>
        <dsp:cNvSpPr/>
      </dsp:nvSpPr>
      <dsp:spPr>
        <a:xfrm>
          <a:off x="3071851" y="2214581"/>
          <a:ext cx="2257641" cy="2215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solidFill>
                <a:srgbClr val="FF0000"/>
              </a:solidFill>
            </a:rPr>
            <a:t>семья</a:t>
          </a:r>
          <a:endParaRPr lang="ru-RU" sz="4500" b="1" kern="1200" dirty="0">
            <a:solidFill>
              <a:srgbClr val="FF0000"/>
            </a:solidFill>
          </a:endParaRPr>
        </a:p>
      </dsp:txBody>
      <dsp:txXfrm>
        <a:off x="3402475" y="2539045"/>
        <a:ext cx="1596393" cy="1566649"/>
      </dsp:txXfrm>
    </dsp:sp>
    <dsp:sp modelId="{6C472E61-EE1A-4BA8-80E2-3CD4C9B60ACF}">
      <dsp:nvSpPr>
        <dsp:cNvPr id="0" name=""/>
        <dsp:cNvSpPr/>
      </dsp:nvSpPr>
      <dsp:spPr>
        <a:xfrm rot="16240770">
          <a:off x="4160978" y="2141748"/>
          <a:ext cx="106931" cy="38892"/>
        </a:xfrm>
        <a:custGeom>
          <a:avLst/>
          <a:gdLst/>
          <a:ahLst/>
          <a:cxnLst/>
          <a:rect l="0" t="0" r="0" b="0"/>
          <a:pathLst>
            <a:path>
              <a:moveTo>
                <a:pt x="0" y="19446"/>
              </a:moveTo>
              <a:lnTo>
                <a:pt x="106931" y="19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11770" y="2158521"/>
        <a:ext cx="5346" cy="5346"/>
      </dsp:txXfrm>
    </dsp:sp>
    <dsp:sp modelId="{169025AC-BEED-49B4-B25F-AFA91C45EBFB}">
      <dsp:nvSpPr>
        <dsp:cNvPr id="0" name=""/>
        <dsp:cNvSpPr/>
      </dsp:nvSpPr>
      <dsp:spPr>
        <a:xfrm>
          <a:off x="3058965" y="-245617"/>
          <a:ext cx="2340135" cy="23534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</a:rPr>
            <a:t>Любят друг друга.</a:t>
          </a:r>
          <a:endParaRPr lang="ru-RU" sz="3600" b="1" kern="1200" dirty="0">
            <a:solidFill>
              <a:srgbClr val="FFFF00"/>
            </a:solidFill>
          </a:endParaRPr>
        </a:p>
      </dsp:txBody>
      <dsp:txXfrm>
        <a:off x="3401670" y="99035"/>
        <a:ext cx="1654725" cy="1664129"/>
      </dsp:txXfrm>
    </dsp:sp>
    <dsp:sp modelId="{AADD1196-0F2F-4C55-9155-CD2623DDB0DE}">
      <dsp:nvSpPr>
        <dsp:cNvPr id="0" name=""/>
        <dsp:cNvSpPr/>
      </dsp:nvSpPr>
      <dsp:spPr>
        <a:xfrm rot="20614492">
          <a:off x="5276986" y="2951070"/>
          <a:ext cx="234497" cy="38892"/>
        </a:xfrm>
        <a:custGeom>
          <a:avLst/>
          <a:gdLst/>
          <a:ahLst/>
          <a:cxnLst/>
          <a:rect l="0" t="0" r="0" b="0"/>
          <a:pathLst>
            <a:path>
              <a:moveTo>
                <a:pt x="0" y="19446"/>
              </a:moveTo>
              <a:lnTo>
                <a:pt x="234497" y="19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88372" y="2964654"/>
        <a:ext cx="11724" cy="11724"/>
      </dsp:txXfrm>
    </dsp:sp>
    <dsp:sp modelId="{995FAD1A-3CA3-49C8-9612-CA2267C1FDB4}">
      <dsp:nvSpPr>
        <dsp:cNvPr id="0" name=""/>
        <dsp:cNvSpPr/>
      </dsp:nvSpPr>
      <dsp:spPr>
        <a:xfrm>
          <a:off x="5429280" y="1161832"/>
          <a:ext cx="3040656" cy="27003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</a:rPr>
            <a:t>Заботятся друг о друге.</a:t>
          </a:r>
          <a:endParaRPr lang="ru-RU" sz="3600" b="1" kern="1200" dirty="0">
            <a:solidFill>
              <a:srgbClr val="FFFF00"/>
            </a:solidFill>
          </a:endParaRPr>
        </a:p>
      </dsp:txBody>
      <dsp:txXfrm>
        <a:off x="5874574" y="1557288"/>
        <a:ext cx="2150068" cy="1909430"/>
      </dsp:txXfrm>
    </dsp:sp>
    <dsp:sp modelId="{9B068273-BD6D-4067-A594-BE96D47B3E9B}">
      <dsp:nvSpPr>
        <dsp:cNvPr id="0" name=""/>
        <dsp:cNvSpPr/>
      </dsp:nvSpPr>
      <dsp:spPr>
        <a:xfrm rot="2424594">
          <a:off x="5024854" y="4106278"/>
          <a:ext cx="238851" cy="38892"/>
        </a:xfrm>
        <a:custGeom>
          <a:avLst/>
          <a:gdLst/>
          <a:ahLst/>
          <a:cxnLst/>
          <a:rect l="0" t="0" r="0" b="0"/>
          <a:pathLst>
            <a:path>
              <a:moveTo>
                <a:pt x="0" y="19446"/>
              </a:moveTo>
              <a:lnTo>
                <a:pt x="238851" y="19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38309" y="4119753"/>
        <a:ext cx="11942" cy="11942"/>
      </dsp:txXfrm>
    </dsp:sp>
    <dsp:sp modelId="{8EED837C-269B-4288-9BCA-9A1DFB4832CD}">
      <dsp:nvSpPr>
        <dsp:cNvPr id="0" name=""/>
        <dsp:cNvSpPr/>
      </dsp:nvSpPr>
      <dsp:spPr>
        <a:xfrm>
          <a:off x="4357725" y="4000537"/>
          <a:ext cx="4018561" cy="23323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</a:rPr>
            <a:t>Состоят в родственных отношениях.</a:t>
          </a:r>
          <a:endParaRPr lang="ru-RU" sz="3600" b="1" kern="1200" dirty="0">
            <a:solidFill>
              <a:srgbClr val="FFFF00"/>
            </a:solidFill>
          </a:endParaRPr>
        </a:p>
      </dsp:txBody>
      <dsp:txXfrm>
        <a:off x="4946230" y="4342101"/>
        <a:ext cx="2841551" cy="1649218"/>
      </dsp:txXfrm>
    </dsp:sp>
    <dsp:sp modelId="{DC028D80-1E1E-4CBE-A569-46187D3C7E1B}">
      <dsp:nvSpPr>
        <dsp:cNvPr id="0" name=""/>
        <dsp:cNvSpPr/>
      </dsp:nvSpPr>
      <dsp:spPr>
        <a:xfrm rot="8298357">
          <a:off x="3213342" y="4105163"/>
          <a:ext cx="173457" cy="38892"/>
        </a:xfrm>
        <a:custGeom>
          <a:avLst/>
          <a:gdLst/>
          <a:ahLst/>
          <a:cxnLst/>
          <a:rect l="0" t="0" r="0" b="0"/>
          <a:pathLst>
            <a:path>
              <a:moveTo>
                <a:pt x="0" y="19446"/>
              </a:moveTo>
              <a:lnTo>
                <a:pt x="173457" y="19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295734" y="4120273"/>
        <a:ext cx="8672" cy="8672"/>
      </dsp:txXfrm>
    </dsp:sp>
    <dsp:sp modelId="{B27AA815-CEEC-4E8A-B1C0-7F112CB6DE94}">
      <dsp:nvSpPr>
        <dsp:cNvPr id="0" name=""/>
        <dsp:cNvSpPr/>
      </dsp:nvSpPr>
      <dsp:spPr>
        <a:xfrm>
          <a:off x="71442" y="3981727"/>
          <a:ext cx="4075320" cy="24075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</a:rPr>
            <a:t>Ведут общее хозяйство.</a:t>
          </a:r>
          <a:endParaRPr lang="ru-RU" sz="3600" b="1" kern="1200" dirty="0">
            <a:solidFill>
              <a:srgbClr val="FFFF00"/>
            </a:solidFill>
          </a:endParaRPr>
        </a:p>
      </dsp:txBody>
      <dsp:txXfrm>
        <a:off x="668259" y="4334304"/>
        <a:ext cx="2881686" cy="1702393"/>
      </dsp:txXfrm>
    </dsp:sp>
    <dsp:sp modelId="{42C43F02-03D8-483E-9514-A4CD8349E19E}">
      <dsp:nvSpPr>
        <dsp:cNvPr id="0" name=""/>
        <dsp:cNvSpPr/>
      </dsp:nvSpPr>
      <dsp:spPr>
        <a:xfrm rot="11688904">
          <a:off x="2888020" y="2985689"/>
          <a:ext cx="226487" cy="38892"/>
        </a:xfrm>
        <a:custGeom>
          <a:avLst/>
          <a:gdLst/>
          <a:ahLst/>
          <a:cxnLst/>
          <a:rect l="0" t="0" r="0" b="0"/>
          <a:pathLst>
            <a:path>
              <a:moveTo>
                <a:pt x="0" y="19446"/>
              </a:moveTo>
              <a:lnTo>
                <a:pt x="226487" y="194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2995601" y="2999473"/>
        <a:ext cx="11324" cy="11324"/>
      </dsp:txXfrm>
    </dsp:sp>
    <dsp:sp modelId="{F155372E-1B62-4AAC-93A6-D0A62436D0F6}">
      <dsp:nvSpPr>
        <dsp:cNvPr id="0" name=""/>
        <dsp:cNvSpPr/>
      </dsp:nvSpPr>
      <dsp:spPr>
        <a:xfrm>
          <a:off x="0" y="1304698"/>
          <a:ext cx="2954544" cy="2594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</a:rPr>
            <a:t>Живут вместе.</a:t>
          </a:r>
          <a:endParaRPr lang="ru-RU" sz="3600" b="1" kern="1200" dirty="0">
            <a:solidFill>
              <a:srgbClr val="FFFF00"/>
            </a:solidFill>
          </a:endParaRPr>
        </a:p>
      </dsp:txBody>
      <dsp:txXfrm>
        <a:off x="432683" y="1684684"/>
        <a:ext cx="2089178" cy="1834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9F288A5-EFC3-4C8D-A8A1-DECD5A9FA050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F08475D-A68C-45D4-BF47-B96984433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9672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До сих пор никто не знает, как и почему образовалась первая семья. Раскопки, проведенные в пещерах, где разбили свои стоянки древние люди, показали, что они жили небольшими группами. Неясно, правда, подразделялись ли уже в те времена человеческие группы на «семьи» в нынешнем понимании – отец, мать и дети. Но даже в то время, женщины заботились о своем потомстве.</a:t>
            </a:r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6D5434-E248-487D-9E66-59B878B2754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 теперь давайте подумаем, что же объединяет всех членов семьи?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AC5860-64A8-440C-B42C-C6A44D537CC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Подумайте, может ли то, что написано в предложении, быть признаком хорошей дружной семьи?</a:t>
            </a: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27ECF6-09E1-4CC0-B3E3-AE3C7B691F1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Члены семьи любят и уважают друг друга; живут в одной квартире; распределяют деньги на покупки в хозяйство; вместе отдыхают и проводят свободное время; занимаются домашним хозяйством.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47B8AA-07F3-45DF-B03C-884D0682483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 чем семья отличается от другой группы людей? Можно ли наш класс назвать семьей? </a:t>
            </a: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8BFED-E0CE-4A0B-8748-4BDD0E676DD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старину членов семьи называли «домочадцами». В одной семье могут быть люди разного возраста, т.е. люди разных поколений. Как вы понимаете значение слова «поколение»?</a:t>
            </a: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8AC17F-0B3F-4019-96CF-3E8F7A3FAC1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Поколение – люди одного возраста, живущие в одно время. Все ученики нашего класса – это одно поколение – </a:t>
            </a:r>
            <a:r>
              <a:rPr lang="ru-RU" b="1" smtClean="0"/>
              <a:t>младшее</a:t>
            </a:r>
            <a:r>
              <a:rPr lang="ru-RU" smtClean="0"/>
              <a:t>, ваши дедушки, бабушки – это люди другого поколения, </a:t>
            </a:r>
            <a:r>
              <a:rPr lang="ru-RU" b="1" smtClean="0"/>
              <a:t>старшего</a:t>
            </a:r>
            <a:r>
              <a:rPr lang="ru-RU" smtClean="0"/>
              <a:t> поколения.</a:t>
            </a: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51AB70-42CB-45FD-9FA5-1875BB38B0A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Умение ладить с собой и с людьми – это самое ценное качество в человеке. Семья – наш общий дом. Когда дом наполнен улыбками, взаимопониманием, в нём тепло и уютно всем. Все чувствуют себя хорошо и комфортно.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D70AB8-56AF-4C2A-9918-333624C024D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25EE7-36E3-47E4-96EF-B814AB2E44FE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B0698-ABB0-4826-9224-55F3298D32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0554B-7546-4370-94C5-ADCA5F250851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93EF1-16BB-430C-BC64-4F7B6F94B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212C4-46A2-45F9-96A3-E98B7D5A785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E414C-5459-48E9-9D69-BD2274257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FBB3E-8942-4CD3-8F21-3D9C82F68AC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FA157-73FF-484D-B953-680B4EFB1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86EF3-C548-424A-A548-F28C0035645D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1BCC6-1A69-4C0C-8EFC-DF3BA76A15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0E273-8AAF-4B4C-8E90-3A6588132FF8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1FE45-C3C7-4FA4-8309-17FCE929DD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DA36D-21D3-44DA-BEA9-C3859E44C7B7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102CD-54D3-4CCA-AA62-8D652E93B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EB311-5A26-457C-8A8B-C8E3EC1D1BA8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14032-73C6-4B52-B715-27DCCFD08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1E51-BF28-4129-B65C-6B05B4158C8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90A18-4A93-4B60-AFE4-CD22998BE9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C8D78-4926-4920-B9A4-A0BE9B1A3814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1D44F-E785-4195-BEAB-012E50A54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4284-CEAF-41FF-9D97-0FE424199CD8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60DA-AA67-43EC-95A3-A9747161D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ipe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7C8F02-109B-409C-9B9D-788023F6DEE6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5A8FB1-3D54-46A1-A385-17A4523A3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wipe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bin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bin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bin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bin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ikal.ru/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bin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bin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bin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bin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bin"/><Relationship Id="rId5" Type="http://schemas.openxmlformats.org/officeDocument/2006/relationships/image" Target="../media/image8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2.bin"/><Relationship Id="rId6" Type="http://schemas.openxmlformats.org/officeDocument/2006/relationships/image" Target="../media/image44.png"/><Relationship Id="rId5" Type="http://schemas.openxmlformats.org/officeDocument/2006/relationships/hyperlink" Target="http://fotki.yandex.ru/users/mihtimak/view/790800/" TargetMode="Externa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3.bin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bin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bin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bin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bin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bin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gif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bin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9.png"/><Relationship Id="rId2" Type="http://schemas.openxmlformats.org/officeDocument/2006/relationships/audio" Target="../media/audio31.bin"/><Relationship Id="rId1" Type="http://schemas.openxmlformats.org/officeDocument/2006/relationships/audio" Target="../media/audio30.bin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bin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www.shkola-abv.ru" TargetMode="Externa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bin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bin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bin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bin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audio9.bin"/><Relationship Id="rId1" Type="http://schemas.openxmlformats.org/officeDocument/2006/relationships/audio" Target="../media/audio8.bin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bin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reschools4all.com/image-files/preschool-lesson-plans-my-family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428750"/>
            <a:ext cx="8307388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WordArt 2"/>
          <p:cNvSpPr>
            <a:spLocks noChangeArrowheads="1" noChangeShapeType="1" noTextEdit="1"/>
          </p:cNvSpPr>
          <p:nvPr/>
        </p:nvSpPr>
        <p:spPr bwMode="auto">
          <a:xfrm>
            <a:off x="571500" y="4000500"/>
            <a:ext cx="7929563" cy="15716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 Наша дружная семья </a:t>
            </a: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43888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stilnaja.ru/wp-content/uploads/G0SIHM9lmcezIFfm3g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" y="285750"/>
            <a:ext cx="9109075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72450" y="9080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11188" y="2420938"/>
            <a:ext cx="7572375" cy="35401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ы кто для мамы?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Кто называет тебя сыном?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 кто для бабушки?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папы есть мама. Кто она тебе?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мамы есть сестра. Кто она тебе? </a:t>
            </a:r>
            <a:b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 маминой сестры есть дети: сын и дочь. Кто они тебе? </a:t>
            </a:r>
          </a:p>
        </p:txBody>
      </p:sp>
      <p:sp>
        <p:nvSpPr>
          <p:cNvPr id="12291" name="WordArt 2"/>
          <p:cNvSpPr>
            <a:spLocks noChangeArrowheads="1" noChangeShapeType="1" noTextEdit="1"/>
          </p:cNvSpPr>
          <p:nvPr/>
        </p:nvSpPr>
        <p:spPr bwMode="auto">
          <a:xfrm>
            <a:off x="571500" y="357188"/>
            <a:ext cx="7929563" cy="15716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 Кто кому кто? </a:t>
            </a: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67625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500063"/>
            <a:ext cx="8072438" cy="35401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   В давние времена жила одна семья, и в ней царили мир, любовь и согласие. Молва долетела до правителя тех мест, и он спросил у главы семьи: «Как вам удаётся жить, никогда не ссорясь, не обижая друг друга?». Старец взял бумагу и написал на ней что-то. Правитель посмотрел и удивился: на листе было написано сто раз одно и то же слово.</a:t>
            </a: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5713" y="4651375"/>
            <a:ext cx="6413500" cy="1646238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101013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ladysweet.ru/wp-content/uploads/2010/11/lyubyashhaya-sem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72450" y="3333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4357688" y="1714500"/>
            <a:ext cx="4429125" cy="41544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2400" b="1" dirty="0"/>
              <a:t>К дедушке и бабушке</a:t>
            </a:r>
            <a:br>
              <a:rPr lang="ru-RU" sz="2400" b="1" dirty="0"/>
            </a:br>
            <a:r>
              <a:rPr lang="ru-RU" sz="2400" b="1" dirty="0"/>
              <a:t>Катя и Володя,</a:t>
            </a:r>
            <a:br>
              <a:rPr lang="ru-RU" sz="2400" b="1" dirty="0"/>
            </a:br>
            <a:r>
              <a:rPr lang="ru-RU" sz="2400" b="1" dirty="0"/>
              <a:t>В гости на оладушки</a:t>
            </a:r>
            <a:br>
              <a:rPr lang="ru-RU" sz="2400" b="1" dirty="0"/>
            </a:br>
            <a:r>
              <a:rPr lang="ru-RU" sz="2400" b="1" dirty="0"/>
              <a:t>в выходной приходят.</a:t>
            </a:r>
          </a:p>
          <a:p>
            <a:pPr eaLnBrk="0" hangingPunct="0">
              <a:defRPr/>
            </a:pPr>
            <a:r>
              <a:rPr lang="ru-RU" sz="2400" b="1" dirty="0"/>
              <a:t>Внук Володя попросил: </a:t>
            </a:r>
            <a:br>
              <a:rPr lang="ru-RU" sz="2400" b="1" dirty="0"/>
            </a:br>
            <a:r>
              <a:rPr lang="ru-RU" sz="2400" b="1" dirty="0"/>
              <a:t>– Дед, налей мне чаю.</a:t>
            </a:r>
            <a:br>
              <a:rPr lang="ru-RU" sz="2400" b="1" dirty="0"/>
            </a:br>
            <a:r>
              <a:rPr lang="ru-RU" sz="2400" b="1" dirty="0"/>
              <a:t>Дед низко голову склонил,</a:t>
            </a:r>
            <a:br>
              <a:rPr lang="ru-RU" sz="2400" b="1" dirty="0"/>
            </a:br>
            <a:r>
              <a:rPr lang="ru-RU" sz="2400" b="1" dirty="0"/>
              <a:t>– Плохо слышу я внучок,</a:t>
            </a:r>
            <a:br>
              <a:rPr lang="ru-RU" sz="2400" b="1" dirty="0"/>
            </a:br>
            <a:r>
              <a:rPr lang="ru-RU" sz="2400" b="1" dirty="0"/>
              <a:t>                     не чета тебе я.</a:t>
            </a:r>
            <a:br>
              <a:rPr lang="ru-RU" sz="2400" b="1" dirty="0"/>
            </a:br>
            <a:r>
              <a:rPr lang="ru-RU" sz="2400" b="1" dirty="0"/>
              <a:t>Я уже ведь старичок,</a:t>
            </a:r>
            <a:br>
              <a:rPr lang="ru-RU" sz="2400" b="1" dirty="0"/>
            </a:br>
            <a:r>
              <a:rPr lang="ru-RU" sz="2400" b="1" dirty="0"/>
              <a:t>вот и слух слабеет.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285750"/>
            <a:ext cx="8429625" cy="12001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Прослушайте стихотворение, поднимите красный сигнал, если вы услышите, что дети поступают неправильно</a:t>
            </a:r>
            <a:r>
              <a:rPr lang="ru-RU" sz="2400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7413" name="Picture 5" descr="http://photoshare.ru/data/8/8365/1/37pww7-5o.jpg?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3425825"/>
            <a:ext cx="3700462" cy="5608638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85113" y="12684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357188" y="357188"/>
            <a:ext cx="4286250" cy="30464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ru-RU" sz="2400" b="1" dirty="0"/>
              <a:t>Катя бабушке кричит:</a:t>
            </a:r>
            <a:br>
              <a:rPr lang="ru-RU" sz="2400" b="1" dirty="0"/>
            </a:br>
            <a:r>
              <a:rPr lang="ru-RU" sz="2400" b="1" dirty="0"/>
              <a:t>– Ты не видишь что ли,</a:t>
            </a:r>
            <a:br>
              <a:rPr lang="ru-RU" sz="2400" b="1" dirty="0"/>
            </a:br>
            <a:r>
              <a:rPr lang="ru-RU" sz="2400" b="1" dirty="0"/>
              <a:t>Что солонка тут стоит,</a:t>
            </a:r>
            <a:br>
              <a:rPr lang="ru-RU" sz="2400" b="1" dirty="0"/>
            </a:br>
            <a:r>
              <a:rPr lang="ru-RU" sz="2400" b="1" dirty="0"/>
              <a:t>на столе без соли?” </a:t>
            </a:r>
            <a:br>
              <a:rPr lang="ru-RU" sz="2400" b="1" dirty="0"/>
            </a:br>
            <a:r>
              <a:rPr lang="ru-RU" sz="2400" b="1" dirty="0"/>
              <a:t>Кате бабушка в ответ: </a:t>
            </a:r>
            <a:br>
              <a:rPr lang="ru-RU" sz="2400" b="1" dirty="0"/>
            </a:br>
            <a:r>
              <a:rPr lang="ru-RU" sz="2400" b="1" dirty="0"/>
              <a:t>– Я ведь вижу плохо,</a:t>
            </a:r>
            <a:br>
              <a:rPr lang="ru-RU" sz="2400" b="1" dirty="0"/>
            </a:br>
            <a:r>
              <a:rPr lang="ru-RU" sz="2400" b="1" dirty="0"/>
              <a:t>Мне уже не мало лет,</a:t>
            </a:r>
            <a:br>
              <a:rPr lang="ru-RU" sz="2400" b="1" dirty="0"/>
            </a:br>
            <a:r>
              <a:rPr lang="ru-RU" sz="2400" b="1" dirty="0"/>
              <a:t>помоги мне кроха.</a:t>
            </a:r>
          </a:p>
        </p:txBody>
      </p:sp>
      <p:pic>
        <p:nvPicPr>
          <p:cNvPr id="18438" name="Picture 6" descr="http://s001.radikal.ru/i193/1110/67/c0848a27f7ab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14800" y="2206625"/>
            <a:ext cx="4694238" cy="8669338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812088" y="404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357188"/>
            <a:ext cx="8215313" cy="56943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– Вы часто говорите маме, что любите ее?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– Папа уставший приходит с работы. Вы с порога начинаете докучать его просьбами пойти погулять или что-нибудь с вами поделать?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– Ваша бабушка не живёт рядом с вами. Вы  часто ей звоните и интересуетесь её здоровьем? Поздравляете с праздниками?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– Любимый дедушка принёс вам шоколад. Вы развернули обёртку и угостили дедушку?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/>
              <a:t>– Старшая сестра (или брат) в школе получила плохую отметку. Вы не бежите к маме и папе рассказывать о случившемся? Вы подбадриваете ее? Помогаете исправить ситуацию?</a:t>
            </a:r>
          </a:p>
        </p:txBody>
      </p:sp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243888" y="404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3"/>
          <p:cNvSpPr>
            <a:spLocks noChangeArrowheads="1" noChangeShapeType="1" noTextEdit="1"/>
          </p:cNvSpPr>
          <p:nvPr/>
        </p:nvSpPr>
        <p:spPr bwMode="auto">
          <a:xfrm>
            <a:off x="2000250" y="0"/>
            <a:ext cx="4751388" cy="12033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 Памятка для детей</a:t>
            </a:r>
          </a:p>
        </p:txBody>
      </p:sp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1487488"/>
            <a:ext cx="8394700" cy="1487487"/>
          </a:xfrm>
          <a:prstGeom prst="rect">
            <a:avLst/>
          </a:prstGeom>
          <a:noFill/>
        </p:spPr>
      </p:pic>
      <p:pic>
        <p:nvPicPr>
          <p:cNvPr id="21509" name="Picture 5" descr="http://www.fotokanal.com/images/46/picture-13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9100" y="3206750"/>
            <a:ext cx="5224463" cy="6937375"/>
          </a:xfrm>
          <a:prstGeom prst="rect">
            <a:avLst/>
          </a:prstGeom>
          <a:noFill/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01013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7713" y="2419350"/>
            <a:ext cx="4864100" cy="8450263"/>
          </a:xfrm>
          <a:prstGeom prst="rect">
            <a:avLst/>
          </a:prstGeom>
          <a:noFill/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013" y="176213"/>
            <a:ext cx="8255000" cy="2006600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027988" y="1484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https://st.free-lance.ru/users/goodesigner/upload/f_4f5b250dec54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8" y="1408113"/>
            <a:ext cx="4357687" cy="544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1375" y="201613"/>
            <a:ext cx="7461250" cy="1487487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459788" y="6921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4214813"/>
            <a:ext cx="7786688" cy="1816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rgbClr val="0070C0"/>
                </a:solidFill>
              </a:rPr>
              <a:t>Ушаков Д. Н.:</a:t>
            </a:r>
            <a:br>
              <a:rPr lang="ru-RU" sz="2800" b="1" u="sng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Семья – группа людей, состоящая из родителей, детей, внуков и ближних родственников, живущих вместе.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2938" y="428625"/>
            <a:ext cx="7929562" cy="2246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u="sng" dirty="0">
                <a:solidFill>
                  <a:srgbClr val="0070C0"/>
                </a:solidFill>
              </a:rPr>
              <a:t>Словарь Ожегова С.И.: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i="1" dirty="0">
                <a:solidFill>
                  <a:srgbClr val="0070C0"/>
                </a:solidFill>
              </a:rPr>
              <a:t/>
            </a:r>
            <a:br>
              <a:rPr lang="ru-RU" sz="2800" b="1" i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1. Это группа живущих вместе близких родственников;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2. Объединение людей, сплочённых общими интересами. </a:t>
            </a:r>
          </a:p>
        </p:txBody>
      </p:sp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459788" y="4048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438" y="201613"/>
            <a:ext cx="7875587" cy="3211512"/>
          </a:xfrm>
          <a:prstGeom prst="rect">
            <a:avLst/>
          </a:prstGeom>
          <a:noFill/>
        </p:spPr>
      </p:pic>
      <p:pic>
        <p:nvPicPr>
          <p:cNvPr id="24580" name="Picture 4" descr="http://rodnik-dobra.ru/wp-content/uploads/2011/10/babushka_i_vnuchk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4913" y="3492500"/>
            <a:ext cx="4048125" cy="6072188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459788" y="4762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350" y="420688"/>
            <a:ext cx="7894638" cy="1914525"/>
          </a:xfrm>
          <a:prstGeom prst="rect">
            <a:avLst/>
          </a:prstGeom>
          <a:noFill/>
        </p:spPr>
      </p:pic>
      <p:pic>
        <p:nvPicPr>
          <p:cNvPr id="25604" name="Picture 4" descr="http://img.amigos.lv/img/blog_c/0/25/2964/CYxEtryiQtLTkebQa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950" y="2566988"/>
            <a:ext cx="2981325" cy="8156575"/>
          </a:xfrm>
          <a:prstGeom prst="rect">
            <a:avLst/>
          </a:prstGeom>
          <a:noFill/>
        </p:spPr>
      </p:pic>
      <p:pic>
        <p:nvPicPr>
          <p:cNvPr id="25606" name="Picture 6" descr="Бабушка и внучка провожают бычка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48188" y="2566988"/>
            <a:ext cx="3425825" cy="8143875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172450" y="26368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01613"/>
            <a:ext cx="8169275" cy="2779712"/>
          </a:xfrm>
          <a:prstGeom prst="rect">
            <a:avLst/>
          </a:prstGeom>
          <a:noFill/>
        </p:spPr>
      </p:pic>
      <p:pic>
        <p:nvPicPr>
          <p:cNvPr id="26628" name="Picture 4" descr="http://www.stihi.ru/pics/2010/09/21/260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5275" y="3140075"/>
            <a:ext cx="3357563" cy="7021513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316913" y="620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275" y="212725"/>
            <a:ext cx="8180388" cy="1658938"/>
          </a:xfrm>
          <a:prstGeom prst="rect">
            <a:avLst/>
          </a:prstGeom>
          <a:noFill/>
        </p:spPr>
      </p:pic>
      <p:pic>
        <p:nvPicPr>
          <p:cNvPr id="27655" name="Picture 7" descr="http://klining-omsk.blizko.ru/system/images/product/000/845/113_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1763" y="1993900"/>
            <a:ext cx="6145212" cy="9180513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027988" y="20605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http://ivschool18.ucoz.ru/_ld/0/08285246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3571875"/>
            <a:ext cx="30718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8125" y="201613"/>
            <a:ext cx="8942388" cy="3211512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01013" y="6921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http://upload.wikimedia.org/wikipedia/ru/archive/b/be/20090808144446!%D0%A1%D0%B5%D0%BC%D1%8C%D1%8F_%D0%93%D1%80%D0%B8%D1%84%D1%84%D0%B8%D0%BD%D0%BE%D0%B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75" y="2065338"/>
            <a:ext cx="5857875" cy="47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3" y="133350"/>
            <a:ext cx="8051800" cy="1914525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956550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http://domgimnaziya5.ru/assets/files/Novosti/65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768475"/>
            <a:ext cx="6265862" cy="9509125"/>
          </a:xfrm>
          <a:prstGeom prst="rect">
            <a:avLst/>
          </a:prstGeom>
          <a:noFill/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1775" y="133350"/>
            <a:ext cx="8564563" cy="1482725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72450" y="17732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25" y="357188"/>
            <a:ext cx="5857875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Семья – это то, что мы делим на всех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Всем понемножку: слезы и смех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Взлет и падение, радость, печаль.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Дружбу и ссоры, молчанья.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Семья – это то, что с тобою всегда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Пусть мчатся секунды, недели, года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Но стены родные, отчий твой дом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B0F0"/>
                </a:solidFill>
              </a:rPr>
              <a:t>Сердце навеки останется в нем.</a:t>
            </a:r>
          </a:p>
        </p:txBody>
      </p:sp>
      <p:pic>
        <p:nvPicPr>
          <p:cNvPr id="52226" name="Picture 2" descr="http://cerkov-od.ru/i/2012/04/family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01950" y="3627438"/>
            <a:ext cx="2908300" cy="6083300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243888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D:\клипарты\природа\0_8ad6_18898049_L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38" y="-357188"/>
            <a:ext cx="5411787" cy="5429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92813" y="158750"/>
            <a:ext cx="3217862" cy="1193800"/>
          </a:xfrm>
          <a:prstGeom prst="rect">
            <a:avLst/>
          </a:prstGeom>
          <a:noFill/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325" y="231775"/>
            <a:ext cx="3273425" cy="1195388"/>
          </a:xfrm>
          <a:prstGeom prst="rect">
            <a:avLst/>
          </a:prstGeom>
          <a:noFill/>
        </p:spPr>
      </p:pic>
      <p:pic>
        <p:nvPicPr>
          <p:cNvPr id="6" name="Прямоугольник 5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563" y="3943350"/>
            <a:ext cx="3236912" cy="1195388"/>
          </a:xfrm>
          <a:prstGeom prst="rect">
            <a:avLst/>
          </a:prstGeom>
          <a:noFill/>
        </p:spPr>
      </p:pic>
      <p:pic>
        <p:nvPicPr>
          <p:cNvPr id="7" name="Прямоугольник 6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2988" y="5449888"/>
            <a:ext cx="3883025" cy="1189037"/>
          </a:xfrm>
          <a:prstGeom prst="rect">
            <a:avLst/>
          </a:prstGeom>
          <a:noFill/>
        </p:spPr>
      </p:pic>
      <p:pic>
        <p:nvPicPr>
          <p:cNvPr id="8" name="Прямоугольник 7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19788" y="4017963"/>
            <a:ext cx="3273425" cy="1193800"/>
          </a:xfrm>
          <a:prstGeom prst="rect">
            <a:avLst/>
          </a:prstGeom>
          <a:noFill/>
        </p:spPr>
      </p:pic>
      <p:pic>
        <p:nvPicPr>
          <p:cNvPr id="9" name="Прямоугольник 8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0363" y="5449888"/>
            <a:ext cx="4327525" cy="1189037"/>
          </a:xfrm>
          <a:prstGeom prst="rect">
            <a:avLst/>
          </a:prstGeom>
          <a:noFill/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438400" y="1493838"/>
            <a:ext cx="2286000" cy="2224087"/>
          </a:xfrm>
          <a:prstGeom prst="rect">
            <a:avLst/>
          </a:prstGeom>
          <a:noFill/>
        </p:spPr>
      </p:pic>
      <p:pic>
        <p:nvPicPr>
          <p:cNvPr id="11" name="Прямоугольник 10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798763" y="2066925"/>
            <a:ext cx="2370137" cy="2260600"/>
          </a:xfrm>
          <a:prstGeom prst="rect">
            <a:avLst/>
          </a:prstGeom>
          <a:noFill/>
        </p:spPr>
      </p:pic>
      <p:pic>
        <p:nvPicPr>
          <p:cNvPr id="12" name="Прямоугольник 11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638550" y="2498725"/>
            <a:ext cx="2085975" cy="1665288"/>
          </a:xfrm>
          <a:prstGeom prst="rect">
            <a:avLst/>
          </a:prstGeom>
          <a:noFill/>
        </p:spPr>
      </p:pic>
      <p:pic>
        <p:nvPicPr>
          <p:cNvPr id="13" name="Прямоугольник 12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83088" y="2200275"/>
            <a:ext cx="2084387" cy="1920875"/>
          </a:xfrm>
          <a:prstGeom prst="rect">
            <a:avLst/>
          </a:prstGeom>
          <a:noFill/>
        </p:spPr>
      </p:pic>
      <p:pic>
        <p:nvPicPr>
          <p:cNvPr id="14" name="Прямоугольник 13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711700" y="1609725"/>
            <a:ext cx="2311400" cy="2181225"/>
          </a:xfrm>
          <a:prstGeom prst="rect">
            <a:avLst/>
          </a:prstGeom>
          <a:noFill/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7812088" y="19161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1"/>
          <p:cNvSpPr>
            <a:spLocks noChangeArrowheads="1"/>
          </p:cNvSpPr>
          <p:nvPr/>
        </p:nvSpPr>
        <p:spPr bwMode="auto">
          <a:xfrm>
            <a:off x="1071563" y="5286375"/>
            <a:ext cx="6354762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ru-RU" sz="4000" b="1" i="1" dirty="0"/>
              <a:t>“Семья это…..”</a:t>
            </a:r>
          </a:p>
          <a:p>
            <a:pPr>
              <a:defRPr/>
            </a:pPr>
            <a:r>
              <a:rPr lang="ru-RU" sz="4000" b="1" dirty="0"/>
              <a:t> </a:t>
            </a:r>
            <a:r>
              <a:rPr lang="ru-RU" sz="4000" b="1" i="1" dirty="0"/>
              <a:t>“Семья нужна человеку….”</a:t>
            </a:r>
            <a:endParaRPr lang="ru-RU" sz="4000" b="1" dirty="0"/>
          </a:p>
        </p:txBody>
      </p:sp>
      <p:pic>
        <p:nvPicPr>
          <p:cNvPr id="33795" name="Picture 2" descr="http://cs406417.userapi.com/v406417543/3a37/OukBK75pP4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207963"/>
            <a:ext cx="5194300" cy="7753350"/>
          </a:xfrm>
          <a:prstGeom prst="rect">
            <a:avLst/>
          </a:prstGeom>
          <a:noFill/>
        </p:spPr>
      </p:pic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22363" y="4041775"/>
            <a:ext cx="6278562" cy="1116013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243888" y="6921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243888" y="18446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odelise.ru/tw_files/24811/d-24810370/24810370_html_3f9d8fa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357188"/>
            <a:ext cx="4760913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812088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eleschool15.ru/Semia/semi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1643063" y="5643563"/>
            <a:ext cx="6072187" cy="9239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 Материал взят с сайта : </a:t>
            </a:r>
            <a:r>
              <a:rPr lang="en-US" b="1" dirty="0"/>
              <a:t>http://www.o-detstve.ru/forteachers/primaryschool/o-mir/2214.html</a:t>
            </a:r>
          </a:p>
          <a:p>
            <a:pPr>
              <a:defRPr/>
            </a:pPr>
            <a:r>
              <a:rPr lang="en-US" b="1" dirty="0"/>
              <a:t>http://festival.1september.ru/articles/596347</a:t>
            </a:r>
            <a:endParaRPr lang="ru-RU" dirty="0"/>
          </a:p>
        </p:txBody>
      </p:sp>
      <p:sp>
        <p:nvSpPr>
          <p:cNvPr id="33796" name="WordArt 2"/>
          <p:cNvSpPr>
            <a:spLocks noChangeArrowheads="1" noChangeShapeType="1" noTextEdit="1"/>
          </p:cNvSpPr>
          <p:nvPr/>
        </p:nvSpPr>
        <p:spPr bwMode="auto">
          <a:xfrm>
            <a:off x="3214688" y="214313"/>
            <a:ext cx="3786187" cy="10001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 конец 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5724525" y="1557338"/>
            <a:ext cx="2514600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>
                <a:latin typeface="Times New Roman" pitchFamily="18" charset="0"/>
              </a:rPr>
              <a:t>Автор презентации: Елена Берюхова</a:t>
            </a:r>
          </a:p>
          <a:p>
            <a:pPr algn="ctr"/>
            <a:r>
              <a:rPr lang="ru-RU" b="1">
                <a:solidFill>
                  <a:srgbClr val="FF3399"/>
                </a:solidFill>
                <a:latin typeface="Times New Roman" pitchFamily="18" charset="0"/>
              </a:rPr>
              <a:t>Сайт «Школа АБВ»</a:t>
            </a:r>
          </a:p>
          <a:p>
            <a:pPr algn="ctr"/>
            <a:r>
              <a:rPr lang="en-US" i="1">
                <a:latin typeface="Times New Roman" pitchFamily="18" charset="0"/>
                <a:hlinkClick r:id="rId3"/>
              </a:rPr>
              <a:t>www</a:t>
            </a:r>
            <a:r>
              <a:rPr lang="ru-RU" i="1">
                <a:latin typeface="Times New Roman" pitchFamily="18" charset="0"/>
                <a:hlinkClick r:id="rId3"/>
              </a:rPr>
              <a:t>.</a:t>
            </a:r>
            <a:r>
              <a:rPr lang="en-US" i="1">
                <a:latin typeface="Times New Roman" pitchFamily="18" charset="0"/>
                <a:hlinkClick r:id="rId3"/>
              </a:rPr>
              <a:t>shkola</a:t>
            </a:r>
            <a:r>
              <a:rPr lang="ru-RU" i="1">
                <a:latin typeface="Times New Roman" pitchFamily="18" charset="0"/>
                <a:hlinkClick r:id="rId3"/>
              </a:rPr>
              <a:t>-</a:t>
            </a:r>
            <a:r>
              <a:rPr lang="en-US" i="1">
                <a:latin typeface="Times New Roman" pitchFamily="18" charset="0"/>
                <a:hlinkClick r:id="rId3"/>
              </a:rPr>
              <a:t>abv</a:t>
            </a:r>
            <a:r>
              <a:rPr lang="ru-RU" i="1">
                <a:latin typeface="Times New Roman" pitchFamily="18" charset="0"/>
                <a:hlinkClick r:id="rId3"/>
              </a:rPr>
              <a:t>.</a:t>
            </a:r>
            <a:r>
              <a:rPr lang="en-US" i="1">
                <a:latin typeface="Times New Roman" pitchFamily="18" charset="0"/>
                <a:hlinkClick r:id="rId3"/>
              </a:rPr>
              <a:t>ru</a:t>
            </a:r>
            <a:endParaRPr lang="ru-RU"/>
          </a:p>
        </p:txBody>
      </p:sp>
      <p:pic>
        <p:nvPicPr>
          <p:cNvPr id="33799" name="Picture 7" descr="Эмблема круг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550" y="333375"/>
            <a:ext cx="739775" cy="72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14313"/>
            <a:ext cx="5786438" cy="52625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Как появилась слово «семья»?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Когда-то о нем не слыхала Земля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Но Еве сказал перед свадьбой Адам: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Сейчас я тебе семь вопросов задам.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Кто деток родит мне, богиня моя?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Ева тихонько ответила «Я»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Кто их воспитает царица моя?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Ева покорно ответила «Я»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Кто платье сошьет, постирает белье?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Меня приласкает, украсит жилье?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Ответь на вопросы, подруга моя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Я, я – тихо молвила Ева – я, я.</a:t>
            </a:r>
          </a:p>
          <a:p>
            <a:pPr marL="266700" indent="9842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Сказала она знаменитых семь «Я»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/>
              <a:t>      Вот на земле появилась семья</a:t>
            </a:r>
          </a:p>
        </p:txBody>
      </p:sp>
      <p:pic>
        <p:nvPicPr>
          <p:cNvPr id="53250" name="Picture 2" descr="http://www.chydesno.ru/image/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1988" y="2170113"/>
            <a:ext cx="3163887" cy="4389437"/>
          </a:xfrm>
          <a:prstGeom prst="rect">
            <a:avLst/>
          </a:prstGeom>
          <a:noFill/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12088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azenglish.ru/mf-img/family-e134099084114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388350" y="5492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500063"/>
            <a:ext cx="8286750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/>
              <a:t>Члены семьи каждый день ссорятся, обижают друг друга. Для каждого члена семьи – своя отдельная квартира. У каждого свой кошелек. Каждый член семьи отдыхает отдельно. У каждого члена семьи своё хозяйство.</a:t>
            </a:r>
            <a:endParaRPr lang="ru-RU" sz="3200" b="1" dirty="0"/>
          </a:p>
        </p:txBody>
      </p:sp>
      <p:pic>
        <p:nvPicPr>
          <p:cNvPr id="7171" name="Picture 2" descr="http://nasocks.ru/index_files/famil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25" y="3000375"/>
            <a:ext cx="3194050" cy="35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027988" y="8366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28596" y="285728"/>
          <a:ext cx="8501122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8027988" y="6921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ch5-gusev.ru/uploads/posts/2012-09/1346833148_uroki-semeynyh-cennostey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285750"/>
            <a:ext cx="6715125" cy="620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921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8243888" y="14843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tvorite.ru/uploads/posts/2011-07/1309504345_semya_cr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0"/>
            <a:ext cx="5159375" cy="660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956550" y="7651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744</Words>
  <Application>Microsoft Office PowerPoint</Application>
  <PresentationFormat>Экран (4:3)</PresentationFormat>
  <Paragraphs>69</Paragraphs>
  <Slides>30</Slides>
  <Notes>8</Notes>
  <HiddenSlides>0</HiddenSlides>
  <MMClips>31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АНАСТАСИЯ</cp:lastModifiedBy>
  <cp:revision>37</cp:revision>
  <dcterms:created xsi:type="dcterms:W3CDTF">2013-01-12T07:02:53Z</dcterms:created>
  <dcterms:modified xsi:type="dcterms:W3CDTF">2020-04-12T09:36:05Z</dcterms:modified>
</cp:coreProperties>
</file>