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8" r:id="rId3"/>
    <p:sldId id="302" r:id="rId4"/>
    <p:sldId id="257" r:id="rId5"/>
    <p:sldId id="303" r:id="rId6"/>
    <p:sldId id="259" r:id="rId7"/>
    <p:sldId id="304" r:id="rId8"/>
    <p:sldId id="305" r:id="rId9"/>
    <p:sldId id="263" r:id="rId10"/>
    <p:sldId id="260" r:id="rId11"/>
    <p:sldId id="261" r:id="rId12"/>
    <p:sldId id="262" r:id="rId13"/>
    <p:sldId id="267" r:id="rId14"/>
    <p:sldId id="270" r:id="rId15"/>
    <p:sldId id="268" r:id="rId16"/>
    <p:sldId id="282" r:id="rId17"/>
    <p:sldId id="269" r:id="rId18"/>
    <p:sldId id="271" r:id="rId19"/>
    <p:sldId id="307" r:id="rId20"/>
    <p:sldId id="306" r:id="rId21"/>
    <p:sldId id="291" r:id="rId22"/>
    <p:sldId id="273" r:id="rId23"/>
    <p:sldId id="274" r:id="rId24"/>
    <p:sldId id="275" r:id="rId25"/>
    <p:sldId id="308" r:id="rId26"/>
    <p:sldId id="276" r:id="rId27"/>
    <p:sldId id="290" r:id="rId28"/>
    <p:sldId id="277" r:id="rId29"/>
    <p:sldId id="292" r:id="rId30"/>
    <p:sldId id="278" r:id="rId31"/>
    <p:sldId id="309" r:id="rId32"/>
    <p:sldId id="297" r:id="rId33"/>
    <p:sldId id="298" r:id="rId34"/>
    <p:sldId id="300" r:id="rId35"/>
    <p:sldId id="285" r:id="rId36"/>
    <p:sldId id="293" r:id="rId37"/>
    <p:sldId id="286" r:id="rId38"/>
    <p:sldId id="314" r:id="rId39"/>
    <p:sldId id="311" r:id="rId40"/>
    <p:sldId id="299" r:id="rId41"/>
    <p:sldId id="315" r:id="rId42"/>
    <p:sldId id="310" r:id="rId43"/>
    <p:sldId id="287" r:id="rId44"/>
    <p:sldId id="313" r:id="rId45"/>
    <p:sldId id="312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58A"/>
    <a:srgbClr val="0066CC"/>
    <a:srgbClr val="00458A"/>
    <a:srgbClr val="0D0D8A"/>
    <a:srgbClr val="CC3300"/>
    <a:srgbClr val="B9DCFF"/>
    <a:srgbClr val="E044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5" autoAdjust="0"/>
    <p:restoredTop sz="98745" autoAdjust="0"/>
  </p:normalViewPr>
  <p:slideViewPr>
    <p:cSldViewPr>
      <p:cViewPr>
        <p:scale>
          <a:sx n="49" d="100"/>
          <a:sy n="49" d="100"/>
        </p:scale>
        <p:origin x="-93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6093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2FB0856-D506-404D-9837-A85F2D736A4C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BAD2EAF-D6F6-4987-99B9-4508464F72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012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2229AE2-44D5-4EED-87F6-0339CFA98FD2}" type="slidenum">
              <a:rPr lang="ru-RU" smtClean="0">
                <a:latin typeface="Arial" charset="0"/>
                <a:cs typeface="Arial" charset="0"/>
              </a:rPr>
              <a:pPr/>
              <a:t>2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519ACB8-335C-4F5D-B5E6-4828F8CC76B2}" type="slidenum">
              <a:rPr lang="ru-RU" smtClean="0">
                <a:latin typeface="Arial" charset="0"/>
                <a:cs typeface="Arial" charset="0"/>
              </a:rPr>
              <a:pPr/>
              <a:t>11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915A4E-795D-4BB6-B5BE-A5B72DAA81F6}" type="slidenum">
              <a:rPr lang="ru-RU" smtClean="0">
                <a:latin typeface="Arial" charset="0"/>
                <a:cs typeface="Arial" charset="0"/>
              </a:rPr>
              <a:pPr/>
              <a:t>12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3EA6B8-1FC0-4F4C-BB70-77D6F157293A}" type="slidenum">
              <a:rPr lang="ru-RU" smtClean="0">
                <a:latin typeface="Arial" charset="0"/>
                <a:cs typeface="Arial" charset="0"/>
              </a:rPr>
              <a:pPr/>
              <a:t>13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F763A21-D5A1-41D9-8AE9-24EBAF252500}" type="slidenum">
              <a:rPr lang="ru-RU" smtClean="0">
                <a:latin typeface="Arial" charset="0"/>
                <a:cs typeface="Arial" charset="0"/>
              </a:rPr>
              <a:pPr/>
              <a:t>14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695CFA-FF47-4A13-A129-C6025F029115}" type="slidenum">
              <a:rPr lang="ru-RU" smtClean="0">
                <a:latin typeface="Arial" charset="0"/>
                <a:cs typeface="Arial" charset="0"/>
              </a:rPr>
              <a:pPr/>
              <a:t>15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3D3660F-20A8-4D70-A14E-756E48DAED9F}" type="slidenum">
              <a:rPr lang="ru-RU" smtClean="0">
                <a:latin typeface="Arial" charset="0"/>
                <a:cs typeface="Arial" charset="0"/>
              </a:rPr>
              <a:pPr/>
              <a:t>16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EB4A699-B818-417D-98F0-F3F78F35660F}" type="slidenum">
              <a:rPr lang="ru-RU" smtClean="0">
                <a:latin typeface="Arial" charset="0"/>
                <a:cs typeface="Arial" charset="0"/>
              </a:rPr>
              <a:pPr/>
              <a:t>17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5C3E5A3-3DB7-41AF-8552-37D84A2C1C95}" type="slidenum">
              <a:rPr lang="ru-RU" smtClean="0">
                <a:latin typeface="Arial" charset="0"/>
                <a:cs typeface="Arial" charset="0"/>
              </a:rPr>
              <a:pPr/>
              <a:t>18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959B63-CA15-4DD3-9F20-3A1D0625C3F0}" type="slidenum">
              <a:rPr lang="ru-RU" smtClean="0">
                <a:latin typeface="Arial" charset="0"/>
                <a:cs typeface="Arial" charset="0"/>
              </a:rPr>
              <a:pPr/>
              <a:t>19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7B12D8-8B2C-40F0-A981-6CFC7D2D061E}" type="slidenum">
              <a:rPr lang="ru-RU" smtClean="0">
                <a:latin typeface="Arial" charset="0"/>
                <a:cs typeface="Arial" charset="0"/>
              </a:rPr>
              <a:pPr/>
              <a:t>20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2E3C5C-0C9A-4100-9C34-57D2B03C488D}" type="slidenum">
              <a:rPr lang="ru-RU" smtClean="0">
                <a:latin typeface="Arial" charset="0"/>
                <a:cs typeface="Arial" charset="0"/>
              </a:rPr>
              <a:pPr/>
              <a:t>3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807C596-3512-415C-8516-CE95613FE2D3}" type="slidenum">
              <a:rPr lang="ru-RU" smtClean="0">
                <a:latin typeface="Arial" charset="0"/>
                <a:cs typeface="Arial" charset="0"/>
              </a:rPr>
              <a:pPr/>
              <a:t>22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A20353-B9A6-44B0-8539-2E574E3725AE}" type="slidenum">
              <a:rPr lang="ru-RU" smtClean="0">
                <a:latin typeface="Arial" charset="0"/>
                <a:cs typeface="Arial" charset="0"/>
              </a:rPr>
              <a:pPr/>
              <a:t>23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C1F971-8CB2-401B-B4C6-41EF7B089D6D}" type="slidenum">
              <a:rPr lang="ru-RU" smtClean="0">
                <a:latin typeface="Arial" charset="0"/>
                <a:cs typeface="Arial" charset="0"/>
              </a:rPr>
              <a:pPr/>
              <a:t>24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DA2C97-81C7-43EF-AA71-25D580DE9C9F}" type="slidenum">
              <a:rPr lang="ru-RU" smtClean="0">
                <a:latin typeface="Arial" charset="0"/>
                <a:cs typeface="Arial" charset="0"/>
              </a:rPr>
              <a:pPr/>
              <a:t>27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1BC160-F8B8-4905-A86D-2A08092B8F85}" type="slidenum">
              <a:rPr lang="ru-RU" smtClean="0">
                <a:latin typeface="Arial" charset="0"/>
                <a:cs typeface="Arial" charset="0"/>
              </a:rPr>
              <a:pPr/>
              <a:t>30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B39D5D-4D65-4EF6-8F4E-6E1BACA513B5}" type="slidenum">
              <a:rPr lang="ru-RU" smtClean="0">
                <a:latin typeface="Arial" charset="0"/>
                <a:cs typeface="Arial" charset="0"/>
              </a:rPr>
              <a:pPr/>
              <a:t>31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9777328-C69D-42F0-B4C5-666DBF4E650E}" type="slidenum">
              <a:rPr lang="ru-RU" smtClean="0">
                <a:latin typeface="Arial" charset="0"/>
                <a:cs typeface="Arial" charset="0"/>
              </a:rPr>
              <a:pPr/>
              <a:t>32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A94C32-948C-495C-B14F-89100DF5659E}" type="slidenum">
              <a:rPr lang="ru-RU" smtClean="0">
                <a:latin typeface="Arial" charset="0"/>
                <a:cs typeface="Arial" charset="0"/>
              </a:rPr>
              <a:pPr/>
              <a:t>33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6B4801-5240-468A-841B-4800383EAE06}" type="slidenum">
              <a:rPr lang="ru-RU" smtClean="0">
                <a:latin typeface="Arial" charset="0"/>
                <a:cs typeface="Arial" charset="0"/>
              </a:rPr>
              <a:pPr/>
              <a:t>34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2F1E05-C448-475E-BE25-DBE421325BCE}" type="slidenum">
              <a:rPr lang="ru-RU" smtClean="0">
                <a:latin typeface="Arial" charset="0"/>
                <a:cs typeface="Arial" charset="0"/>
              </a:rPr>
              <a:pPr/>
              <a:t>35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FC3BA5-A4DA-4105-8055-AFBCA02B50EF}" type="slidenum">
              <a:rPr lang="ru-RU" smtClean="0">
                <a:latin typeface="Arial" charset="0"/>
                <a:cs typeface="Arial" charset="0"/>
              </a:rPr>
              <a:pPr/>
              <a:t>4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809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3B7B89-592A-4DB3-B946-2E54A776E790}" type="slidenum">
              <a:rPr lang="ru-RU" smtClean="0">
                <a:latin typeface="Arial" charset="0"/>
                <a:cs typeface="Arial" charset="0"/>
              </a:rPr>
              <a:pPr/>
              <a:t>36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819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E9B93BD-DEB7-4954-85E5-175FE6F9FC3C}" type="slidenum">
              <a:rPr lang="ru-RU" smtClean="0">
                <a:latin typeface="Arial" charset="0"/>
                <a:cs typeface="Arial" charset="0"/>
              </a:rPr>
              <a:pPr/>
              <a:t>37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8294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5960841-6019-4190-BC78-B4B9939BF8D4}" type="slidenum">
              <a:rPr lang="ru-RU" sz="1200" b="0"/>
              <a:pPr algn="r"/>
              <a:t>38</a:t>
            </a:fld>
            <a:endParaRPr lang="ru-RU" sz="1200" b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4A4693-EDA6-4E54-8744-5BE58E0B1600}" type="slidenum">
              <a:rPr lang="ru-RU" smtClean="0">
                <a:latin typeface="Arial" charset="0"/>
                <a:cs typeface="Arial" charset="0"/>
              </a:rPr>
              <a:pPr/>
              <a:t>39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849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9FFB187-E922-4763-9FA4-03536FA17EB6}" type="slidenum">
              <a:rPr lang="ru-RU" smtClean="0">
                <a:latin typeface="Arial" charset="0"/>
                <a:cs typeface="Arial" charset="0"/>
              </a:rPr>
              <a:pPr/>
              <a:t>40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8602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D4C8F91-C9E4-48C3-A636-D7BA72418785}" type="slidenum">
              <a:rPr lang="ru-RU" sz="1200" b="0"/>
              <a:pPr algn="r"/>
              <a:t>41</a:t>
            </a:fld>
            <a:endParaRPr lang="ru-RU" sz="1200" b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870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2F8117-47CF-42E0-A42B-B3C2E1901E3A}" type="slidenum">
              <a:rPr lang="ru-RU" smtClean="0">
                <a:latin typeface="Arial" charset="0"/>
                <a:cs typeface="Arial" charset="0"/>
              </a:rPr>
              <a:pPr/>
              <a:t>42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880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498E4B-83BA-48A9-9CF7-ECFF339164B5}" type="slidenum">
              <a:rPr lang="ru-RU" smtClean="0">
                <a:latin typeface="Arial" charset="0"/>
                <a:cs typeface="Arial" charset="0"/>
              </a:rPr>
              <a:pPr/>
              <a:t>43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8909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1D4A3C0-E6E2-4C28-A744-E5512A82F311}" type="slidenum">
              <a:rPr lang="ru-RU" sz="1200" b="0"/>
              <a:pPr algn="r"/>
              <a:t>44</a:t>
            </a:fld>
            <a:endParaRPr lang="ru-RU" sz="1200" b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901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D2A0933-1D42-4424-89C9-87ABB286455C}" type="slidenum">
              <a:rPr lang="ru-RU" smtClean="0">
                <a:latin typeface="Arial" charset="0"/>
                <a:cs typeface="Arial" charset="0"/>
              </a:rPr>
              <a:pPr/>
              <a:t>45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6E2BFE0-5503-42D4-9671-230E2361BEA9}" type="slidenum">
              <a:rPr lang="ru-RU" smtClean="0">
                <a:latin typeface="Arial" charset="0"/>
                <a:cs typeface="Arial" charset="0"/>
              </a:rPr>
              <a:pPr/>
              <a:t>5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94BF338-0EE2-4E90-B80B-3024225F4124}" type="slidenum">
              <a:rPr lang="ru-RU" smtClean="0">
                <a:latin typeface="Arial" charset="0"/>
                <a:cs typeface="Arial" charset="0"/>
              </a:rPr>
              <a:pPr/>
              <a:t>6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81D355-DF26-4D07-85DC-0C9CEB3934EA}" type="slidenum">
              <a:rPr lang="ru-RU" smtClean="0">
                <a:latin typeface="Arial" charset="0"/>
                <a:cs typeface="Arial" charset="0"/>
              </a:rPr>
              <a:pPr/>
              <a:t>7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72ACA0-C5D3-4ABD-8793-EFCC4AD4CA9A}" type="slidenum">
              <a:rPr lang="ru-RU" smtClean="0">
                <a:latin typeface="Arial" charset="0"/>
                <a:cs typeface="Arial" charset="0"/>
              </a:rPr>
              <a:pPr/>
              <a:t>8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DEA2DB5-030A-438C-88D2-EC071332643B}" type="slidenum">
              <a:rPr lang="ru-RU" smtClean="0">
                <a:latin typeface="Arial" charset="0"/>
                <a:cs typeface="Arial" charset="0"/>
              </a:rPr>
              <a:pPr/>
              <a:t>9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EBE7D6-DF0D-4A40-A858-778E9B0345E7}" type="slidenum">
              <a:rPr lang="ru-RU" smtClean="0">
                <a:latin typeface="Arial" charset="0"/>
                <a:cs typeface="Arial" charset="0"/>
              </a:rPr>
              <a:pPr/>
              <a:t>10</a:t>
            </a:fld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31D18-4A85-44C9-B28C-1118C035E2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3B171-5EEB-43AC-A733-A7907249F2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76CFF-DABA-476C-960E-814F30BFF8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A5C7F-1657-4B03-850F-29AA02EED4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286B3-3AEC-4B9A-8A2F-CA6850BB0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FF638-2E0C-4C19-B60E-D3CAB3389A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D81E3-148F-4356-9E58-4B75BA63F0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3DF58-7B3D-4DE5-B744-A03FE9EC29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F8283-012F-4902-9C1B-35C71369B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39053-449F-4170-937F-3D23975853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AD6F8-4A2A-4FB8-BB5A-BE79A2CB1E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170E89-6DEB-42C9-A1D1-7EE9004624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5" Type="http://schemas.openxmlformats.org/officeDocument/2006/relationships/image" Target="../media/image4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Relationship Id="rId1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97113"/>
            <a:ext cx="7772400" cy="14700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66CC"/>
                </a:solidFill>
              </a:rPr>
              <a:t>Профилактика кариеса у детей школьного возраста</a:t>
            </a:r>
          </a:p>
        </p:txBody>
      </p: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4819650"/>
            <a:ext cx="2484438" cy="287338"/>
          </a:xfrm>
          <a:prstGeom prst="rect">
            <a:avLst/>
          </a:prstGeom>
          <a:gradFill rotWithShape="1">
            <a:gsLst>
              <a:gs pos="0">
                <a:srgbClr val="85C2FF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7019925" y="4100513"/>
            <a:ext cx="2124075" cy="2873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5805488"/>
            <a:ext cx="4391025" cy="698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1A9C3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078" name="Oval 8"/>
          <p:cNvSpPr>
            <a:spLocks noChangeArrowheads="1"/>
          </p:cNvSpPr>
          <p:nvPr/>
        </p:nvSpPr>
        <p:spPr bwMode="auto">
          <a:xfrm>
            <a:off x="4356100" y="5734050"/>
            <a:ext cx="215900" cy="215900"/>
          </a:xfrm>
          <a:prstGeom prst="ellipse">
            <a:avLst/>
          </a:prstGeom>
          <a:solidFill>
            <a:srgbClr val="F1A9C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079" name="Rectangle 9"/>
          <p:cNvSpPr>
            <a:spLocks noChangeArrowheads="1"/>
          </p:cNvSpPr>
          <p:nvPr/>
        </p:nvSpPr>
        <p:spPr bwMode="auto">
          <a:xfrm>
            <a:off x="0" y="2276475"/>
            <a:ext cx="1835150" cy="71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1A9C3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080" name="Oval 10"/>
          <p:cNvSpPr>
            <a:spLocks noChangeArrowheads="1"/>
          </p:cNvSpPr>
          <p:nvPr/>
        </p:nvSpPr>
        <p:spPr bwMode="auto">
          <a:xfrm>
            <a:off x="1763713" y="2205038"/>
            <a:ext cx="215900" cy="215900"/>
          </a:xfrm>
          <a:prstGeom prst="ellipse">
            <a:avLst/>
          </a:prstGeom>
          <a:solidFill>
            <a:srgbClr val="F1A9C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081" name="Rectangle 11"/>
          <p:cNvSpPr>
            <a:spLocks noChangeArrowheads="1"/>
          </p:cNvSpPr>
          <p:nvPr/>
        </p:nvSpPr>
        <p:spPr bwMode="auto">
          <a:xfrm>
            <a:off x="-107950" y="3789363"/>
            <a:ext cx="2627313" cy="73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082" name="Oval 12"/>
          <p:cNvSpPr>
            <a:spLocks noChangeArrowheads="1"/>
          </p:cNvSpPr>
          <p:nvPr/>
        </p:nvSpPr>
        <p:spPr bwMode="auto">
          <a:xfrm>
            <a:off x="2484438" y="3716338"/>
            <a:ext cx="215900" cy="215900"/>
          </a:xfrm>
          <a:prstGeom prst="ellipse">
            <a:avLst/>
          </a:prstGeom>
          <a:solidFill>
            <a:srgbClr val="85C2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083" name="Rectangle 15"/>
          <p:cNvSpPr>
            <a:spLocks noChangeArrowheads="1"/>
          </p:cNvSpPr>
          <p:nvPr/>
        </p:nvSpPr>
        <p:spPr bwMode="auto">
          <a:xfrm>
            <a:off x="0" y="4171950"/>
            <a:ext cx="1547813" cy="287338"/>
          </a:xfrm>
          <a:prstGeom prst="rect">
            <a:avLst/>
          </a:prstGeom>
          <a:gradFill rotWithShape="1">
            <a:gsLst>
              <a:gs pos="0">
                <a:srgbClr val="0066CC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084" name="Rectangle 16"/>
          <p:cNvSpPr>
            <a:spLocks noChangeArrowheads="1"/>
          </p:cNvSpPr>
          <p:nvPr/>
        </p:nvSpPr>
        <p:spPr bwMode="auto">
          <a:xfrm>
            <a:off x="6588125" y="4748213"/>
            <a:ext cx="2555875" cy="2873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66CC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08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052888"/>
            <a:ext cx="6400800" cy="17526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66CC"/>
                </a:solidFill>
              </a:rPr>
              <a:t>Как сохранить зубы ребенка здоровыми?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274638"/>
            <a:ext cx="7200900" cy="1143000"/>
          </a:xfrm>
        </p:spPr>
        <p:txBody>
          <a:bodyPr/>
          <a:lstStyle/>
          <a:p>
            <a:pPr algn="r" eaLnBrk="1" hangingPunct="1"/>
            <a:r>
              <a:rPr lang="ru-RU" sz="2800" b="1" smtClean="0">
                <a:solidFill>
                  <a:schemeClr val="bg1"/>
                </a:solidFill>
              </a:rPr>
              <a:t>Роль питания в профилактике кариеса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2000250"/>
            <a:ext cx="7777162" cy="4065588"/>
          </a:xfrm>
        </p:spPr>
        <p:txBody>
          <a:bodyPr/>
          <a:lstStyle/>
          <a:p>
            <a:pPr marL="0" indent="0" defTabSz="982663" eaLnBrk="1" hangingPunct="1">
              <a:buFontTx/>
              <a:buNone/>
              <a:tabLst>
                <a:tab pos="355600" algn="l"/>
                <a:tab pos="1882775" algn="l"/>
              </a:tabLst>
            </a:pPr>
            <a:endParaRPr lang="ru-RU" sz="2400" smtClean="0"/>
          </a:p>
          <a:p>
            <a:pPr marL="0" indent="0" defTabSz="982663" eaLnBrk="1" hangingPunct="1">
              <a:buFontTx/>
              <a:buNone/>
              <a:tabLst>
                <a:tab pos="355600" algn="l"/>
                <a:tab pos="1882775" algn="l"/>
              </a:tabLst>
            </a:pPr>
            <a:r>
              <a:rPr lang="ru-RU" sz="2400" b="1" smtClean="0">
                <a:solidFill>
                  <a:srgbClr val="03458A"/>
                </a:solidFill>
              </a:rPr>
              <a:t>Ведущее место в профилактике кариеса у детей традиционно принадлежит </a:t>
            </a:r>
            <a:r>
              <a:rPr lang="ru-RU" sz="2400" b="1" smtClean="0">
                <a:solidFill>
                  <a:srgbClr val="0066CC"/>
                </a:solidFill>
              </a:rPr>
              <a:t>кальцию, фосфору и фтору. </a:t>
            </a:r>
          </a:p>
          <a:p>
            <a:pPr marL="0" indent="0" defTabSz="982663" eaLnBrk="1" hangingPunct="1">
              <a:buFontTx/>
              <a:buNone/>
              <a:tabLst>
                <a:tab pos="355600" algn="l"/>
                <a:tab pos="1882775" algn="l"/>
              </a:tabLst>
            </a:pPr>
            <a:r>
              <a:rPr lang="ru-RU" sz="2400" b="1" smtClean="0">
                <a:solidFill>
                  <a:srgbClr val="03458A"/>
                </a:solidFill>
              </a:rPr>
              <a:t>Лучше, если они поступают в организм из продуктов питания.  </a:t>
            </a:r>
          </a:p>
          <a:p>
            <a:pPr marL="0" indent="0" defTabSz="982663" eaLnBrk="1" hangingPunct="1">
              <a:buFontTx/>
              <a:buNone/>
              <a:tabLst>
                <a:tab pos="355600" algn="l"/>
                <a:tab pos="1882775" algn="l"/>
              </a:tabLst>
            </a:pPr>
            <a:endParaRPr lang="ru-RU" sz="2400" b="1" smtClean="0">
              <a:solidFill>
                <a:srgbClr val="03458A"/>
              </a:solidFill>
            </a:endParaRPr>
          </a:p>
        </p:txBody>
      </p:sp>
      <p:sp>
        <p:nvSpPr>
          <p:cNvPr id="12292" name="Rectangle 10"/>
          <p:cNvSpPr>
            <a:spLocks noChangeArrowheads="1"/>
          </p:cNvSpPr>
          <p:nvPr/>
        </p:nvSpPr>
        <p:spPr bwMode="auto">
          <a:xfrm flipV="1">
            <a:off x="0" y="5013325"/>
            <a:ext cx="1619250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  <p:pic>
        <p:nvPicPr>
          <p:cNvPr id="12293" name="Picture 7" descr="эю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4292600"/>
            <a:ext cx="3228975" cy="22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4" name="Group 8"/>
          <p:cNvGrpSpPr>
            <a:grpSpLocks/>
          </p:cNvGrpSpPr>
          <p:nvPr/>
        </p:nvGrpSpPr>
        <p:grpSpPr bwMode="auto">
          <a:xfrm rot="-5400000">
            <a:off x="4608513" y="4184650"/>
            <a:ext cx="1582738" cy="1366837"/>
            <a:chOff x="1021" y="2614"/>
            <a:chExt cx="997" cy="861"/>
          </a:xfrm>
        </p:grpSpPr>
        <p:sp>
          <p:nvSpPr>
            <p:cNvPr id="12295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12296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sz="3200" b="1" smtClean="0">
                <a:solidFill>
                  <a:schemeClr val="bg1"/>
                </a:solidFill>
              </a:rPr>
              <a:t>Кальций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989138"/>
            <a:ext cx="7931150" cy="4137025"/>
          </a:xfrm>
        </p:spPr>
        <p:txBody>
          <a:bodyPr/>
          <a:lstStyle/>
          <a:p>
            <a:pPr marL="0" indent="0" eaLnBrk="1" hangingPunct="1">
              <a:buClr>
                <a:srgbClr val="CC3300"/>
              </a:buClr>
              <a:buFont typeface="Wingdings" pitchFamily="2" charset="2"/>
              <a:buNone/>
            </a:pPr>
            <a:endParaRPr lang="ru-RU" b="1" smtClean="0">
              <a:solidFill>
                <a:srgbClr val="000066"/>
              </a:solidFill>
            </a:endParaRPr>
          </a:p>
          <a:p>
            <a:pPr marL="0" indent="0" eaLnBrk="1" hangingPunct="1">
              <a:buClr>
                <a:srgbClr val="CC3300"/>
              </a:buClr>
              <a:buFont typeface="Wingdings" pitchFamily="2" charset="2"/>
              <a:buNone/>
            </a:pPr>
            <a:r>
              <a:rPr lang="ru-RU" sz="2400" b="1" smtClean="0">
                <a:solidFill>
                  <a:srgbClr val="00458A"/>
                </a:solidFill>
              </a:rPr>
              <a:t>Присутствует в разных продуктах (капустные овощи, листовая зелень, орехи, соевые продукты, какао и др.) , но его усвояемые формы содержатся преимущественно в молоке и молочных продуктах. </a:t>
            </a: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 flipV="1">
            <a:off x="0" y="2133600"/>
            <a:ext cx="1042988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  <p:grpSp>
        <p:nvGrpSpPr>
          <p:cNvPr id="13317" name="Group 11"/>
          <p:cNvGrpSpPr>
            <a:grpSpLocks/>
          </p:cNvGrpSpPr>
          <p:nvPr/>
        </p:nvGrpSpPr>
        <p:grpSpPr bwMode="auto">
          <a:xfrm>
            <a:off x="7019925" y="4221163"/>
            <a:ext cx="1582738" cy="1366837"/>
            <a:chOff x="1021" y="2614"/>
            <a:chExt cx="997" cy="861"/>
          </a:xfrm>
        </p:grpSpPr>
        <p:sp>
          <p:nvSpPr>
            <p:cNvPr id="13320" name="Rectangle 12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ru-RU" b="0"/>
            </a:p>
          </p:txBody>
        </p:sp>
        <p:sp>
          <p:nvSpPr>
            <p:cNvPr id="13321" name="Rectangle 13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ru-RU" b="0"/>
            </a:p>
          </p:txBody>
        </p:sp>
      </p:grpSp>
      <p:sp>
        <p:nvSpPr>
          <p:cNvPr id="13318" name="Rectangle 11"/>
          <p:cNvSpPr>
            <a:spLocks noChangeArrowheads="1"/>
          </p:cNvSpPr>
          <p:nvPr/>
        </p:nvSpPr>
        <p:spPr bwMode="auto">
          <a:xfrm flipV="1">
            <a:off x="0" y="4868863"/>
            <a:ext cx="1835150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  <p:pic>
        <p:nvPicPr>
          <p:cNvPr id="13319" name="Picture 12" descr="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4437063"/>
            <a:ext cx="187166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sz="3200" b="1" smtClean="0">
                <a:solidFill>
                  <a:schemeClr val="bg1"/>
                </a:solidFill>
              </a:rPr>
              <a:t>Фосфор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205038"/>
            <a:ext cx="7643812" cy="38496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Наиболее богаты </a:t>
            </a:r>
            <a:r>
              <a:rPr lang="ru-RU" sz="2400" b="1" smtClean="0">
                <a:solidFill>
                  <a:srgbClr val="0066CC"/>
                </a:solidFill>
              </a:rPr>
              <a:t>фосфором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молоко и молочные продукты,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яйца, мясо животных и рыба.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sz="2400" b="1" smtClean="0">
              <a:solidFill>
                <a:srgbClr val="00458A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sz="2400" b="1" smtClean="0">
              <a:solidFill>
                <a:srgbClr val="00458A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sz="2400" b="1" smtClean="0">
              <a:solidFill>
                <a:srgbClr val="00458A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В бобовых, хлебобулочных и крупяных продуктах </a:t>
            </a:r>
            <a:r>
              <a:rPr lang="ru-RU" sz="2400" b="1" smtClean="0">
                <a:solidFill>
                  <a:srgbClr val="0066CC"/>
                </a:solidFill>
              </a:rPr>
              <a:t>фосфор</a:t>
            </a:r>
            <a:r>
              <a:rPr lang="ru-RU" sz="2400" b="1" smtClean="0">
                <a:solidFill>
                  <a:srgbClr val="00458A"/>
                </a:solidFill>
              </a:rPr>
              <a:t> тоже находится, но в малоусвояемой форме. </a:t>
            </a: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 flipV="1">
            <a:off x="285750" y="3786188"/>
            <a:ext cx="1258888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pic>
        <p:nvPicPr>
          <p:cNvPr id="11270" name="Picture 7" descr="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3244" y="2066915"/>
            <a:ext cx="142875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2" name="Picture 10" descr="я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2276475"/>
            <a:ext cx="1428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11" descr="мяс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5963" y="3357563"/>
            <a:ext cx="14287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12" descr="р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63" y="3857625"/>
            <a:ext cx="1428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Фтор</a:t>
            </a:r>
            <a:r>
              <a:rPr lang="ru-RU" sz="3200" b="1" i="1" smtClean="0">
                <a:solidFill>
                  <a:schemeClr val="bg1"/>
                </a:solidFill>
              </a:rPr>
              <a:t> </a:t>
            </a:r>
            <a:endParaRPr lang="ru-RU" sz="3200" b="1" smtClean="0">
              <a:solidFill>
                <a:schemeClr val="bg1"/>
              </a:solidFill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type="body" sz="half" idx="1"/>
          </p:nvPr>
        </p:nvSpPr>
        <p:spPr>
          <a:xfrm>
            <a:off x="0" y="1643063"/>
            <a:ext cx="4000500" cy="4525962"/>
          </a:xfrm>
        </p:spPr>
        <p:txBody>
          <a:bodyPr/>
          <a:lstStyle/>
          <a:p>
            <a:pPr>
              <a:buFontTx/>
              <a:buNone/>
              <a:tabLst>
                <a:tab pos="804863" algn="l"/>
                <a:tab pos="2784475" algn="l"/>
              </a:tabLst>
            </a:pPr>
            <a:r>
              <a:rPr lang="ru-RU" sz="2400" smtClean="0"/>
              <a:t> </a:t>
            </a:r>
          </a:p>
          <a:p>
            <a:pPr algn="ctr">
              <a:spcBef>
                <a:spcPct val="0"/>
              </a:spcBef>
              <a:buFontTx/>
              <a:buNone/>
              <a:tabLst>
                <a:tab pos="804863" algn="l"/>
                <a:tab pos="2784475" algn="l"/>
              </a:tabLst>
            </a:pPr>
            <a:r>
              <a:rPr lang="ru-RU" sz="2400" smtClean="0"/>
              <a:t>   </a:t>
            </a:r>
            <a:r>
              <a:rPr lang="ru-RU" sz="2400" b="1" smtClean="0">
                <a:solidFill>
                  <a:srgbClr val="00458A"/>
                </a:solidFill>
              </a:rPr>
              <a:t>Основным источником</a:t>
            </a:r>
            <a:endParaRPr lang="en-US" sz="2400" b="1" smtClean="0">
              <a:solidFill>
                <a:srgbClr val="00458A"/>
              </a:solidFill>
            </a:endParaRPr>
          </a:p>
          <a:p>
            <a:pPr algn="ctr">
              <a:spcBef>
                <a:spcPct val="0"/>
              </a:spcBef>
              <a:buFontTx/>
              <a:buNone/>
              <a:tabLst>
                <a:tab pos="804863" algn="l"/>
                <a:tab pos="2784475" algn="l"/>
              </a:tabLst>
            </a:pPr>
            <a:r>
              <a:rPr lang="en-US" sz="2400" b="1" i="1" smtClean="0">
                <a:solidFill>
                  <a:srgbClr val="0066CC"/>
                </a:solidFill>
              </a:rPr>
              <a:t>   </a:t>
            </a:r>
            <a:r>
              <a:rPr lang="ru-RU" sz="2400" b="1" i="1" smtClean="0">
                <a:solidFill>
                  <a:srgbClr val="0066CC"/>
                </a:solidFill>
              </a:rPr>
              <a:t>фтора</a:t>
            </a:r>
            <a:r>
              <a:rPr lang="ru-RU" sz="2400" b="1" smtClean="0">
                <a:solidFill>
                  <a:srgbClr val="00458A"/>
                </a:solidFill>
              </a:rPr>
              <a:t> является питьевая вода </a:t>
            </a:r>
          </a:p>
          <a:p>
            <a:pPr>
              <a:buFontTx/>
              <a:buNone/>
              <a:tabLst>
                <a:tab pos="804863" algn="l"/>
                <a:tab pos="2784475" algn="l"/>
              </a:tabLst>
            </a:pPr>
            <a:r>
              <a:rPr lang="ru-RU" sz="2800" smtClean="0"/>
              <a:t>                   </a:t>
            </a:r>
          </a:p>
        </p:txBody>
      </p:sp>
      <p:sp>
        <p:nvSpPr>
          <p:cNvPr id="15364" name="Rectangle 1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57625" y="1643063"/>
            <a:ext cx="4824413" cy="4525962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/>
              <a:t>     </a:t>
            </a:r>
          </a:p>
          <a:p>
            <a:pPr>
              <a:buFontTx/>
              <a:buNone/>
            </a:pPr>
            <a:r>
              <a:rPr lang="ru-RU" sz="2400" smtClean="0">
                <a:solidFill>
                  <a:srgbClr val="00458A"/>
                </a:solidFill>
              </a:rPr>
              <a:t>    </a:t>
            </a:r>
            <a:r>
              <a:rPr lang="ru-RU" sz="2400" b="1" smtClean="0">
                <a:solidFill>
                  <a:srgbClr val="00458A"/>
                </a:solidFill>
              </a:rPr>
              <a:t>В качестве источников </a:t>
            </a:r>
            <a:r>
              <a:rPr lang="ru-RU" sz="2400" b="1" i="1" smtClean="0">
                <a:solidFill>
                  <a:srgbClr val="0066CC"/>
                </a:solidFill>
              </a:rPr>
              <a:t>фтора</a:t>
            </a:r>
            <a:r>
              <a:rPr lang="ru-RU" sz="2400" b="1" smtClean="0">
                <a:solidFill>
                  <a:srgbClr val="00458A"/>
                </a:solidFill>
              </a:rPr>
              <a:t>, кроме воды, можно рассматривать чай, рыбу, орехи, печень, баранину, телятину, овсяную крупу.</a:t>
            </a:r>
          </a:p>
        </p:txBody>
      </p:sp>
      <p:grpSp>
        <p:nvGrpSpPr>
          <p:cNvPr id="15365" name="Group 10"/>
          <p:cNvGrpSpPr>
            <a:grpSpLocks/>
          </p:cNvGrpSpPr>
          <p:nvPr/>
        </p:nvGrpSpPr>
        <p:grpSpPr bwMode="auto">
          <a:xfrm>
            <a:off x="1428750" y="3571875"/>
            <a:ext cx="1582738" cy="1366838"/>
            <a:chOff x="1021" y="2614"/>
            <a:chExt cx="997" cy="861"/>
          </a:xfrm>
        </p:grpSpPr>
        <p:sp>
          <p:nvSpPr>
            <p:cNvPr id="15373" name="Rectangle 7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15374" name="Rectangle 8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</p:grpSp>
      <p:pic>
        <p:nvPicPr>
          <p:cNvPr id="15366" name="Picture 11" descr="вод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75" y="3786188"/>
            <a:ext cx="1544638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13" descr="ч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3929066"/>
            <a:ext cx="1655762" cy="132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7" name="Picture 18" descr="ор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4286256"/>
            <a:ext cx="1428750" cy="1152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8" name="Picture 21" descr="овсес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00958" y="5357826"/>
            <a:ext cx="1428750" cy="99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9" name="Picture 22" descr="п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98" y="5572140"/>
            <a:ext cx="1238250" cy="933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300" name="Picture 23" descr="тел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4810" y="5286388"/>
            <a:ext cx="1428750" cy="114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301" name="Picture 24" descr="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58082" y="4286256"/>
            <a:ext cx="1428750" cy="1076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i="1" smtClean="0">
                <a:solidFill>
                  <a:schemeClr val="bg1"/>
                </a:solidFill>
              </a:rPr>
              <a:t>Пища, вредная для зубов </a:t>
            </a:r>
            <a:endParaRPr lang="ru-RU" sz="3200" b="1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57188" y="2060575"/>
            <a:ext cx="5857875" cy="3654425"/>
          </a:xfrm>
        </p:spPr>
        <p:txBody>
          <a:bodyPr/>
          <a:lstStyle/>
          <a:p>
            <a:pPr marL="0" indent="0">
              <a:buFontTx/>
              <a:buNone/>
              <a:tabLst>
                <a:tab pos="355600" algn="l"/>
                <a:tab pos="723900" algn="l"/>
                <a:tab pos="3411538" algn="l"/>
              </a:tabLst>
            </a:pPr>
            <a:r>
              <a:rPr lang="ru-RU" sz="2400" b="1" smtClean="0">
                <a:solidFill>
                  <a:srgbClr val="00458A"/>
                </a:solidFill>
              </a:rPr>
              <a:t>Общим компонентом в продуктах, вредных для зубов, является сахар.</a:t>
            </a:r>
          </a:p>
          <a:p>
            <a:pPr marL="0" indent="0">
              <a:buFontTx/>
              <a:buNone/>
              <a:tabLst>
                <a:tab pos="355600" algn="l"/>
                <a:tab pos="723900" algn="l"/>
                <a:tab pos="3411538" algn="l"/>
              </a:tabLst>
            </a:pPr>
            <a:endParaRPr lang="ru-RU" sz="2400" smtClean="0">
              <a:solidFill>
                <a:srgbClr val="00458A"/>
              </a:solidFill>
            </a:endParaRPr>
          </a:p>
          <a:p>
            <a:pPr marL="0" indent="0">
              <a:buFontTx/>
              <a:buNone/>
              <a:tabLst>
                <a:tab pos="355600" algn="l"/>
                <a:tab pos="723900" algn="l"/>
                <a:tab pos="3411538" algn="l"/>
              </a:tabLst>
            </a:pPr>
            <a:endParaRPr lang="en-US" sz="2400" b="1" smtClean="0">
              <a:solidFill>
                <a:srgbClr val="00458A"/>
              </a:solidFill>
            </a:endParaRPr>
          </a:p>
          <a:p>
            <a:pPr marL="0" indent="0">
              <a:buFontTx/>
              <a:buNone/>
              <a:tabLst>
                <a:tab pos="355600" algn="l"/>
                <a:tab pos="723900" algn="l"/>
                <a:tab pos="3411538" algn="l"/>
              </a:tabLst>
            </a:pPr>
            <a:r>
              <a:rPr lang="ru-RU" sz="2400" b="1" smtClean="0">
                <a:solidFill>
                  <a:srgbClr val="00458A"/>
                </a:solidFill>
              </a:rPr>
              <a:t>Бактерии используют углеводы для питания и построения матрицы зубного налета, конечным продуктом этого процесса являются органические кислоты, которые вызывают деминерализацию эмали. </a:t>
            </a:r>
          </a:p>
        </p:txBody>
      </p:sp>
      <p:grpSp>
        <p:nvGrpSpPr>
          <p:cNvPr id="16388" name="Group 8"/>
          <p:cNvGrpSpPr>
            <a:grpSpLocks/>
          </p:cNvGrpSpPr>
          <p:nvPr/>
        </p:nvGrpSpPr>
        <p:grpSpPr bwMode="auto">
          <a:xfrm>
            <a:off x="6929438" y="2786063"/>
            <a:ext cx="1582737" cy="1366837"/>
            <a:chOff x="1021" y="2614"/>
            <a:chExt cx="997" cy="861"/>
          </a:xfrm>
        </p:grpSpPr>
        <p:sp>
          <p:nvSpPr>
            <p:cNvPr id="16392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16393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</p:grpSp>
      <p:sp>
        <p:nvSpPr>
          <p:cNvPr id="16389" name="Rectangle 11"/>
          <p:cNvSpPr>
            <a:spLocks noChangeArrowheads="1"/>
          </p:cNvSpPr>
          <p:nvPr/>
        </p:nvSpPr>
        <p:spPr bwMode="auto">
          <a:xfrm flipV="1">
            <a:off x="142875" y="3357563"/>
            <a:ext cx="1258888" cy="1428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pic>
        <p:nvPicPr>
          <p:cNvPr id="16390" name="Picture 10" descr="J:\зубы\сах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75" y="3000375"/>
            <a:ext cx="1878013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11"/>
          <p:cNvSpPr>
            <a:spLocks noChangeArrowheads="1"/>
          </p:cNvSpPr>
          <p:nvPr/>
        </p:nvSpPr>
        <p:spPr bwMode="auto">
          <a:xfrm flipV="1">
            <a:off x="5072063" y="6286500"/>
            <a:ext cx="1258887" cy="1936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i="1" smtClean="0">
                <a:solidFill>
                  <a:schemeClr val="bg1"/>
                </a:solidFill>
              </a:rPr>
              <a:t>Пища, вредная для зубов</a:t>
            </a:r>
          </a:p>
        </p:txBody>
      </p:sp>
      <p:sp>
        <p:nvSpPr>
          <p:cNvPr id="17411" name="Rectangle 12"/>
          <p:cNvSpPr>
            <a:spLocks noGrp="1" noChangeArrowheads="1"/>
          </p:cNvSpPr>
          <p:nvPr>
            <p:ph type="body" idx="4294967295"/>
          </p:nvPr>
        </p:nvSpPr>
        <p:spPr>
          <a:xfrm>
            <a:off x="357188" y="1785938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/>
              <a:t>   </a:t>
            </a:r>
          </a:p>
          <a:p>
            <a:pPr>
              <a:buFontTx/>
              <a:buNone/>
            </a:pPr>
            <a:r>
              <a:rPr lang="ru-RU" sz="2400" smtClean="0"/>
              <a:t> </a:t>
            </a:r>
            <a:r>
              <a:rPr lang="ru-RU" sz="2400" b="1" smtClean="0">
                <a:solidFill>
                  <a:srgbClr val="03458A"/>
                </a:solidFill>
              </a:rPr>
              <a:t>Особенно вредны твердые </a:t>
            </a:r>
          </a:p>
          <a:p>
            <a:pP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и липкие сладости, которые</a:t>
            </a:r>
          </a:p>
          <a:p>
            <a:pP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прилипают к поверхности </a:t>
            </a:r>
          </a:p>
          <a:p>
            <a:pP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зубов на длительное время. </a:t>
            </a:r>
          </a:p>
          <a:p>
            <a:pPr>
              <a:buFontTx/>
              <a:buNone/>
            </a:pPr>
            <a:endParaRPr lang="ru-RU" sz="2400" smtClean="0">
              <a:solidFill>
                <a:srgbClr val="03458A"/>
              </a:solidFill>
            </a:endParaRPr>
          </a:p>
          <a:p>
            <a:pP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В одной бутылке лимонада, </a:t>
            </a:r>
          </a:p>
          <a:p>
            <a:pP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емкостью 300 мл, содержится </a:t>
            </a:r>
          </a:p>
          <a:p>
            <a:pP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примерно 20 кусков сахара!</a:t>
            </a:r>
          </a:p>
        </p:txBody>
      </p:sp>
      <p:sp>
        <p:nvSpPr>
          <p:cNvPr id="17412" name="Rectangle 11"/>
          <p:cNvSpPr>
            <a:spLocks noChangeArrowheads="1"/>
          </p:cNvSpPr>
          <p:nvPr/>
        </p:nvSpPr>
        <p:spPr bwMode="auto">
          <a:xfrm flipV="1">
            <a:off x="0" y="4143375"/>
            <a:ext cx="1835150" cy="1428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pic>
        <p:nvPicPr>
          <p:cNvPr id="14342" name="Picture 13" descr="166558_image_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285992"/>
            <a:ext cx="2741613" cy="1827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4" name="Picture 15" descr="нап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4429132"/>
            <a:ext cx="2144712" cy="1616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1500188"/>
            <a:ext cx="8229600" cy="4525962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endParaRPr lang="ru-RU" sz="2400" smtClean="0"/>
          </a:p>
          <a:p>
            <a:pPr marL="609600" indent="-609600">
              <a:lnSpc>
                <a:spcPct val="80000"/>
              </a:lnSpc>
              <a:buClr>
                <a:srgbClr val="00458A"/>
              </a:buClr>
            </a:pPr>
            <a:r>
              <a:rPr lang="ru-RU" sz="2400" b="1" smtClean="0">
                <a:solidFill>
                  <a:srgbClr val="00458A"/>
                </a:solidFill>
              </a:rPr>
              <a:t>Соки и кисло-сладкие газированные напитки следует пить через трубочку. </a:t>
            </a:r>
          </a:p>
          <a:p>
            <a:pPr marL="609600" indent="-609600">
              <a:lnSpc>
                <a:spcPct val="80000"/>
              </a:lnSpc>
              <a:buClr>
                <a:srgbClr val="00458A"/>
              </a:buClr>
            </a:pPr>
            <a:endParaRPr lang="ru-RU" sz="2400" b="1" smtClean="0">
              <a:solidFill>
                <a:srgbClr val="00458A"/>
              </a:solidFill>
            </a:endParaRPr>
          </a:p>
          <a:p>
            <a:pPr marL="609600" indent="-609600">
              <a:lnSpc>
                <a:spcPct val="80000"/>
              </a:lnSpc>
              <a:buClr>
                <a:srgbClr val="00458A"/>
              </a:buClr>
            </a:pPr>
            <a:r>
              <a:rPr lang="ru-RU" sz="2400" b="1" smtClean="0">
                <a:solidFill>
                  <a:srgbClr val="00458A"/>
                </a:solidFill>
              </a:rPr>
              <a:t>Употребление сладостей лучше ограничить десертом в конце трех основных приемов</a:t>
            </a:r>
            <a:r>
              <a:rPr lang="en-US" sz="2400" b="1" smtClean="0">
                <a:solidFill>
                  <a:srgbClr val="00458A"/>
                </a:solidFill>
              </a:rPr>
              <a:t> </a:t>
            </a:r>
            <a:r>
              <a:rPr lang="ru-RU" sz="2400" b="1" smtClean="0">
                <a:solidFill>
                  <a:srgbClr val="00458A"/>
                </a:solidFill>
              </a:rPr>
              <a:t>пищи, после которых возможна чистка зубов.</a:t>
            </a:r>
          </a:p>
          <a:p>
            <a:pPr marL="609600" indent="-609600">
              <a:lnSpc>
                <a:spcPct val="80000"/>
              </a:lnSpc>
              <a:buClr>
                <a:srgbClr val="00458A"/>
              </a:buClr>
            </a:pPr>
            <a:endParaRPr lang="en-US" sz="2400" b="1" smtClean="0">
              <a:solidFill>
                <a:srgbClr val="00458A"/>
              </a:solidFill>
            </a:endParaRPr>
          </a:p>
          <a:p>
            <a:pPr marL="609600" indent="-609600">
              <a:lnSpc>
                <a:spcPct val="80000"/>
              </a:lnSpc>
              <a:buClr>
                <a:srgbClr val="00458A"/>
              </a:buClr>
            </a:pPr>
            <a:r>
              <a:rPr lang="ru-RU" sz="2400" b="1" smtClean="0">
                <a:solidFill>
                  <a:srgbClr val="00458A"/>
                </a:solidFill>
              </a:rPr>
              <a:t>Если после приема сладостей чистка зубов невозможна, следует прополоскать рот чистой водой.</a:t>
            </a:r>
          </a:p>
          <a:p>
            <a:pPr marL="609600" indent="-609600">
              <a:lnSpc>
                <a:spcPct val="80000"/>
              </a:lnSpc>
              <a:buClr>
                <a:srgbClr val="00458A"/>
              </a:buClr>
            </a:pPr>
            <a:endParaRPr lang="en-US" sz="2400" b="1" smtClean="0">
              <a:solidFill>
                <a:srgbClr val="00458A"/>
              </a:solidFill>
            </a:endParaRPr>
          </a:p>
          <a:p>
            <a:pPr marL="609600" indent="-609600">
              <a:lnSpc>
                <a:spcPct val="80000"/>
              </a:lnSpc>
              <a:buClr>
                <a:srgbClr val="00458A"/>
              </a:buClr>
            </a:pPr>
            <a:r>
              <a:rPr lang="ru-RU" sz="2400" b="1" smtClean="0">
                <a:solidFill>
                  <a:srgbClr val="00458A"/>
                </a:solidFill>
              </a:rPr>
              <a:t>Не стоит есть и пить сладкое после вечерней чистки зубов перед сном.</a:t>
            </a:r>
          </a:p>
          <a:p>
            <a:pPr marL="609600" indent="-609600">
              <a:lnSpc>
                <a:spcPct val="80000"/>
              </a:lnSpc>
              <a:buClr>
                <a:srgbClr val="00458A"/>
              </a:buClr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   </a:t>
            </a: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3643313" y="571500"/>
            <a:ext cx="4679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3200">
                <a:solidFill>
                  <a:schemeClr val="bg1"/>
                </a:solidFill>
              </a:rPr>
              <a:t> Полезные советы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619250" y="476250"/>
            <a:ext cx="7078663" cy="1143000"/>
          </a:xfrm>
        </p:spPr>
        <p:txBody>
          <a:bodyPr/>
          <a:lstStyle/>
          <a:p>
            <a:pPr algn="r"/>
            <a:r>
              <a:rPr lang="ru-RU" sz="2800" b="1" smtClean="0">
                <a:solidFill>
                  <a:schemeClr val="bg1"/>
                </a:solidFill>
              </a:rPr>
              <a:t>Для профилактики кариеса зубов </a:t>
            </a:r>
            <a:br>
              <a:rPr lang="ru-RU" sz="2800" b="1" smtClean="0">
                <a:solidFill>
                  <a:schemeClr val="bg1"/>
                </a:solidFill>
              </a:rPr>
            </a:br>
            <a:r>
              <a:rPr lang="ru-RU" sz="2800" b="1" smtClean="0">
                <a:solidFill>
                  <a:schemeClr val="bg1"/>
                </a:solidFill>
              </a:rPr>
              <a:t>очень важно:</a:t>
            </a:r>
            <a:r>
              <a:rPr lang="ru-RU" sz="3200" b="1" smtClean="0">
                <a:solidFill>
                  <a:schemeClr val="bg1"/>
                </a:solidFill>
              </a:rPr>
              <a:t/>
            </a:r>
            <a:br>
              <a:rPr lang="ru-RU" sz="3200" b="1" smtClean="0">
                <a:solidFill>
                  <a:schemeClr val="bg1"/>
                </a:solidFill>
              </a:rPr>
            </a:br>
            <a:endParaRPr lang="ru-RU" sz="3200" b="1" smtClean="0">
              <a:solidFill>
                <a:schemeClr val="bg1"/>
              </a:solidFill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Low" defTabSz="873125">
              <a:buFontTx/>
              <a:buNone/>
              <a:tabLst>
                <a:tab pos="3411538" algn="l"/>
              </a:tabLst>
            </a:pPr>
            <a:endParaRPr lang="en-US" sz="2400" b="1" i="1" smtClean="0"/>
          </a:p>
          <a:p>
            <a:pPr marL="0" indent="0" algn="justLow" defTabSz="873125">
              <a:buFontTx/>
              <a:buNone/>
              <a:tabLst>
                <a:tab pos="3411538" algn="l"/>
              </a:tabLst>
            </a:pPr>
            <a:endParaRPr lang="ru-RU" sz="2400" b="1" i="1" smtClean="0"/>
          </a:p>
          <a:p>
            <a:pPr marL="0" indent="0" algn="justLow" defTabSz="873125">
              <a:buFontTx/>
              <a:buNone/>
              <a:tabLst>
                <a:tab pos="3411538" algn="l"/>
              </a:tabLst>
            </a:pPr>
            <a:r>
              <a:rPr lang="ru-RU" sz="2400" b="1" i="1" smtClean="0">
                <a:solidFill>
                  <a:srgbClr val="00458A"/>
                </a:solidFill>
              </a:rPr>
              <a:t>полноценное, </a:t>
            </a:r>
            <a:endParaRPr lang="en-US" sz="2400" b="1" i="1" smtClean="0">
              <a:solidFill>
                <a:srgbClr val="00458A"/>
              </a:solidFill>
            </a:endParaRPr>
          </a:p>
          <a:p>
            <a:pPr marL="0" indent="0" algn="justLow" defTabSz="873125">
              <a:buFontTx/>
              <a:buNone/>
              <a:tabLst>
                <a:tab pos="3411538" algn="l"/>
              </a:tabLst>
            </a:pPr>
            <a:r>
              <a:rPr lang="ru-RU" sz="2400" b="1" i="1" smtClean="0">
                <a:solidFill>
                  <a:srgbClr val="00458A"/>
                </a:solidFill>
              </a:rPr>
              <a:t>разнообразное питание, </a:t>
            </a:r>
            <a:endParaRPr lang="en-US" sz="2400" b="1" i="1" smtClean="0">
              <a:solidFill>
                <a:srgbClr val="00458A"/>
              </a:solidFill>
            </a:endParaRPr>
          </a:p>
          <a:p>
            <a:pPr marL="0" indent="0" algn="justLow" defTabSz="873125">
              <a:buFontTx/>
              <a:buNone/>
              <a:tabLst>
                <a:tab pos="3411538" algn="l"/>
              </a:tabLst>
            </a:pPr>
            <a:r>
              <a:rPr lang="ru-RU" sz="2400" b="1" i="1" smtClean="0">
                <a:solidFill>
                  <a:srgbClr val="00458A"/>
                </a:solidFill>
              </a:rPr>
              <a:t>включающее молочные </a:t>
            </a:r>
            <a:endParaRPr lang="en-US" sz="2400" b="1" i="1" smtClean="0">
              <a:solidFill>
                <a:srgbClr val="00458A"/>
              </a:solidFill>
            </a:endParaRPr>
          </a:p>
          <a:p>
            <a:pPr marL="0" indent="0" algn="justLow" defTabSz="873125">
              <a:buFontTx/>
              <a:buNone/>
              <a:tabLst>
                <a:tab pos="3411538" algn="l"/>
              </a:tabLst>
            </a:pPr>
            <a:r>
              <a:rPr lang="ru-RU" sz="2400" b="1" i="1" smtClean="0">
                <a:solidFill>
                  <a:srgbClr val="00458A"/>
                </a:solidFill>
              </a:rPr>
              <a:t>продукты и</a:t>
            </a:r>
            <a:endParaRPr lang="en-US" sz="2400" b="1" i="1" smtClean="0">
              <a:solidFill>
                <a:srgbClr val="00458A"/>
              </a:solidFill>
            </a:endParaRPr>
          </a:p>
          <a:p>
            <a:pPr marL="0" indent="0" algn="justLow" defTabSz="873125">
              <a:buFontTx/>
              <a:buNone/>
              <a:tabLst>
                <a:tab pos="3411538" algn="l"/>
              </a:tabLst>
            </a:pPr>
            <a:r>
              <a:rPr lang="ru-RU" sz="2400" b="1" i="1" smtClean="0">
                <a:solidFill>
                  <a:srgbClr val="0066CC"/>
                </a:solidFill>
              </a:rPr>
              <a:t>исключающее </a:t>
            </a:r>
            <a:endParaRPr lang="en-US" sz="2400" b="1" i="1" smtClean="0">
              <a:solidFill>
                <a:srgbClr val="0066CC"/>
              </a:solidFill>
            </a:endParaRPr>
          </a:p>
          <a:p>
            <a:pPr marL="0" indent="0" algn="justLow" defTabSz="873125">
              <a:buFontTx/>
              <a:buNone/>
              <a:tabLst>
                <a:tab pos="3411538" algn="l"/>
              </a:tabLst>
            </a:pPr>
            <a:r>
              <a:rPr lang="ru-RU" sz="2400" b="1" i="1" smtClean="0">
                <a:solidFill>
                  <a:srgbClr val="0066CC"/>
                </a:solidFill>
              </a:rPr>
              <a:t>избыток углеводистой </a:t>
            </a:r>
          </a:p>
          <a:p>
            <a:pPr marL="0" indent="0" algn="justLow" defTabSz="873125">
              <a:buFontTx/>
              <a:buNone/>
              <a:tabLst>
                <a:tab pos="3411538" algn="l"/>
              </a:tabLst>
            </a:pPr>
            <a:r>
              <a:rPr lang="ru-RU" sz="2400" b="1" i="1" smtClean="0">
                <a:solidFill>
                  <a:srgbClr val="0066CC"/>
                </a:solidFill>
              </a:rPr>
              <a:t>пищи.</a:t>
            </a:r>
          </a:p>
        </p:txBody>
      </p:sp>
      <p:sp>
        <p:nvSpPr>
          <p:cNvPr id="19460" name="Rectangle 11"/>
          <p:cNvSpPr>
            <a:spLocks noChangeArrowheads="1"/>
          </p:cNvSpPr>
          <p:nvPr/>
        </p:nvSpPr>
        <p:spPr bwMode="auto">
          <a:xfrm flipV="1">
            <a:off x="0" y="5643563"/>
            <a:ext cx="1476375" cy="2143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pic>
        <p:nvPicPr>
          <p:cNvPr id="16389" name="Picture 12" descr="dcs_862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714620"/>
            <a:ext cx="3811588" cy="2859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Родителям необходимо </a:t>
            </a:r>
            <a:r>
              <a:rPr lang="en-US" sz="3200" b="1" smtClean="0">
                <a:solidFill>
                  <a:schemeClr val="bg1"/>
                </a:solidFill>
              </a:rPr>
              <a:t/>
            </a:r>
            <a:br>
              <a:rPr lang="en-US" sz="3200" b="1" smtClean="0">
                <a:solidFill>
                  <a:schemeClr val="bg1"/>
                </a:solidFill>
              </a:rPr>
            </a:br>
            <a:r>
              <a:rPr lang="ru-RU" sz="3200" b="1" smtClean="0">
                <a:solidFill>
                  <a:schemeClr val="bg1"/>
                </a:solidFill>
              </a:rPr>
              <a:t>помнить!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755650" y="2060575"/>
            <a:ext cx="8229600" cy="4525963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ru-RU" sz="2400" b="1" i="1" smtClean="0">
                <a:solidFill>
                  <a:srgbClr val="00458A"/>
                </a:solidFill>
              </a:rPr>
              <a:t>С психологической точки зрения важно корректировать режим питания не с негативных позиций («Не ешь конфеты перед сном!»), а с позитивных </a:t>
            </a:r>
            <a:r>
              <a:rPr lang="ru-RU" sz="2400" b="1" smtClean="0">
                <a:solidFill>
                  <a:srgbClr val="0066CC"/>
                </a:solidFill>
              </a:rPr>
              <a:t>(«Съешь конфету на десерт после ужина и сразу почисти зубы»).</a:t>
            </a:r>
            <a:r>
              <a:rPr lang="ru-RU" sz="2400" smtClean="0">
                <a:solidFill>
                  <a:srgbClr val="00458A"/>
                </a:solidFill>
              </a:rPr>
              <a:t> </a:t>
            </a:r>
          </a:p>
        </p:txBody>
      </p:sp>
      <p:pic>
        <p:nvPicPr>
          <p:cNvPr id="20484" name="Picture 10" descr="59334997_30fc78d0b0d03b0fca5a1adeb66bcb7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4286250"/>
            <a:ext cx="2551112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3" descr="J:\зубы\kid-teenager-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88" y="4214813"/>
            <a:ext cx="30003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6" name="Group 8"/>
          <p:cNvGrpSpPr>
            <a:grpSpLocks/>
          </p:cNvGrpSpPr>
          <p:nvPr/>
        </p:nvGrpSpPr>
        <p:grpSpPr bwMode="auto">
          <a:xfrm rot="-5400000">
            <a:off x="892175" y="4179888"/>
            <a:ext cx="1582737" cy="1366838"/>
            <a:chOff x="1021" y="2614"/>
            <a:chExt cx="997" cy="861"/>
          </a:xfrm>
        </p:grpSpPr>
        <p:sp>
          <p:nvSpPr>
            <p:cNvPr id="20490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20491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ru-RU" b="0"/>
            </a:p>
          </p:txBody>
        </p:sp>
      </p:grpSp>
      <p:grpSp>
        <p:nvGrpSpPr>
          <p:cNvPr id="20487" name="Group 8"/>
          <p:cNvGrpSpPr>
            <a:grpSpLocks/>
          </p:cNvGrpSpPr>
          <p:nvPr/>
        </p:nvGrpSpPr>
        <p:grpSpPr bwMode="auto">
          <a:xfrm rot="5400000">
            <a:off x="7250113" y="4965700"/>
            <a:ext cx="1582738" cy="1366837"/>
            <a:chOff x="1021" y="2614"/>
            <a:chExt cx="997" cy="861"/>
          </a:xfrm>
        </p:grpSpPr>
        <p:sp>
          <p:nvSpPr>
            <p:cNvPr id="20488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20489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ru-RU" b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692275" y="274638"/>
            <a:ext cx="7272338" cy="1143000"/>
          </a:xfrm>
        </p:spPr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Как предотвратить</a:t>
            </a:r>
            <a:r>
              <a:rPr lang="en-US" sz="3200" b="1" smtClean="0">
                <a:solidFill>
                  <a:schemeClr val="bg1"/>
                </a:solidFill>
              </a:rPr>
              <a:t/>
            </a:r>
            <a:br>
              <a:rPr lang="en-US" sz="3200" b="1" smtClean="0">
                <a:solidFill>
                  <a:schemeClr val="bg1"/>
                </a:solidFill>
              </a:rPr>
            </a:br>
            <a:r>
              <a:rPr lang="ru-RU" sz="3200" b="1" smtClean="0">
                <a:solidFill>
                  <a:schemeClr val="bg1"/>
                </a:solidFill>
              </a:rPr>
              <a:t> развитие кариеса?</a:t>
            </a:r>
            <a:r>
              <a:rPr lang="ru-RU" smtClean="0"/>
              <a:t> 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1042988" y="1916113"/>
            <a:ext cx="7632700" cy="4525962"/>
          </a:xfrm>
        </p:spPr>
        <p:txBody>
          <a:bodyPr/>
          <a:lstStyle/>
          <a:p>
            <a:pPr marL="0" indent="0">
              <a:buFontTx/>
              <a:buNone/>
            </a:pPr>
            <a:endParaRPr lang="ru-RU" sz="2800" b="1" smtClean="0">
              <a:solidFill>
                <a:srgbClr val="00458A"/>
              </a:solidFill>
            </a:endParaRPr>
          </a:p>
          <a:p>
            <a:pPr marL="0" indent="0">
              <a:buFontTx/>
              <a:buNone/>
            </a:pPr>
            <a:endParaRPr lang="ru-RU" sz="2800" b="1" smtClean="0">
              <a:solidFill>
                <a:srgbClr val="00458A"/>
              </a:solidFill>
            </a:endParaRPr>
          </a:p>
          <a:p>
            <a:pPr marL="0" indent="0">
              <a:buFontTx/>
              <a:buNone/>
            </a:pPr>
            <a:r>
              <a:rPr lang="ru-RU" sz="2800" b="1" smtClean="0">
                <a:solidFill>
                  <a:srgbClr val="00458A"/>
                </a:solidFill>
              </a:rPr>
              <a:t>Главным компонентом профилактики </a:t>
            </a:r>
            <a:r>
              <a:rPr lang="en-US" sz="2800" b="1" smtClean="0">
                <a:solidFill>
                  <a:srgbClr val="00458A"/>
                </a:solidFill>
              </a:rPr>
              <a:t>                                             </a:t>
            </a:r>
            <a:r>
              <a:rPr lang="ru-RU" sz="2800" b="1" smtClean="0">
                <a:solidFill>
                  <a:srgbClr val="00458A"/>
                </a:solidFill>
              </a:rPr>
              <a:t>стоматологических заболеваний </a:t>
            </a:r>
            <a:r>
              <a:rPr lang="en-US" sz="2800" b="1" smtClean="0">
                <a:solidFill>
                  <a:srgbClr val="00458A"/>
                </a:solidFill>
              </a:rPr>
              <a:t/>
            </a:r>
            <a:br>
              <a:rPr lang="en-US" sz="2800" b="1" smtClean="0">
                <a:solidFill>
                  <a:srgbClr val="00458A"/>
                </a:solidFill>
              </a:rPr>
            </a:br>
            <a:r>
              <a:rPr lang="ru-RU" sz="2800" b="1" smtClean="0">
                <a:solidFill>
                  <a:srgbClr val="00458A"/>
                </a:solidFill>
              </a:rPr>
              <a:t>является гигиена полости рта.</a:t>
            </a:r>
            <a:r>
              <a:rPr lang="ru-RU" sz="2800" smtClean="0">
                <a:solidFill>
                  <a:srgbClr val="00458A"/>
                </a:solidFill>
              </a:rPr>
              <a:t/>
            </a:r>
            <a:br>
              <a:rPr lang="ru-RU" sz="2800" smtClean="0">
                <a:solidFill>
                  <a:srgbClr val="00458A"/>
                </a:solidFill>
              </a:rPr>
            </a:br>
            <a:endParaRPr lang="ru-RU" sz="2800" b="1" smtClean="0">
              <a:solidFill>
                <a:srgbClr val="00458A"/>
              </a:solidFill>
            </a:endParaRPr>
          </a:p>
          <a:p>
            <a:pPr marL="0" indent="0">
              <a:buFontTx/>
              <a:buNone/>
            </a:pPr>
            <a:endParaRPr lang="ru-RU" sz="2800" b="1" smtClean="0">
              <a:solidFill>
                <a:srgbClr val="03458A"/>
              </a:solidFill>
            </a:endParaRPr>
          </a:p>
        </p:txBody>
      </p:sp>
      <p:sp>
        <p:nvSpPr>
          <p:cNvPr id="21508" name="Rectangle 9"/>
          <p:cNvSpPr>
            <a:spLocks noChangeArrowheads="1"/>
          </p:cNvSpPr>
          <p:nvPr/>
        </p:nvSpPr>
        <p:spPr bwMode="auto">
          <a:xfrm>
            <a:off x="0" y="2276475"/>
            <a:ext cx="1835150" cy="71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1A9C3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21509" name="Oval 10"/>
          <p:cNvSpPr>
            <a:spLocks noChangeArrowheads="1"/>
          </p:cNvSpPr>
          <p:nvPr/>
        </p:nvSpPr>
        <p:spPr bwMode="auto">
          <a:xfrm>
            <a:off x="1763713" y="2205038"/>
            <a:ext cx="215900" cy="215900"/>
          </a:xfrm>
          <a:prstGeom prst="ellipse">
            <a:avLst/>
          </a:prstGeom>
          <a:solidFill>
            <a:srgbClr val="F1A9C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21510" name="Rectangle 11"/>
          <p:cNvSpPr>
            <a:spLocks noChangeArrowheads="1"/>
          </p:cNvSpPr>
          <p:nvPr/>
        </p:nvSpPr>
        <p:spPr bwMode="auto">
          <a:xfrm>
            <a:off x="5214938" y="5929313"/>
            <a:ext cx="2627312" cy="73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21511" name="Oval 12"/>
          <p:cNvSpPr>
            <a:spLocks noChangeArrowheads="1"/>
          </p:cNvSpPr>
          <p:nvPr/>
        </p:nvSpPr>
        <p:spPr bwMode="auto">
          <a:xfrm>
            <a:off x="7786688" y="5857875"/>
            <a:ext cx="215900" cy="215900"/>
          </a:xfrm>
          <a:prstGeom prst="ellipse">
            <a:avLst/>
          </a:prstGeom>
          <a:solidFill>
            <a:srgbClr val="85C2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r"/>
            <a:r>
              <a:rPr lang="ru-RU" sz="2800" b="1" smtClean="0">
                <a:solidFill>
                  <a:schemeClr val="bg1"/>
                </a:solidFill>
              </a:rPr>
              <a:t>Сколько зубов должно </a:t>
            </a:r>
            <a:br>
              <a:rPr lang="ru-RU" sz="2800" b="1" smtClean="0">
                <a:solidFill>
                  <a:schemeClr val="bg1"/>
                </a:solidFill>
              </a:rPr>
            </a:br>
            <a:r>
              <a:rPr lang="ru-RU" sz="2800" b="1" smtClean="0">
                <a:solidFill>
                  <a:schemeClr val="bg1"/>
                </a:solidFill>
              </a:rPr>
              <a:t>быть у человека?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1714500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smtClean="0"/>
              <a:t>   </a:t>
            </a:r>
          </a:p>
          <a:p>
            <a:pPr eaLnBrk="1" hangingPunct="1">
              <a:buFontTx/>
              <a:buNone/>
            </a:pPr>
            <a:r>
              <a:rPr lang="ru-RU" sz="2400" b="1" smtClean="0"/>
              <a:t>    </a:t>
            </a:r>
            <a:r>
              <a:rPr lang="ru-RU" sz="2400" b="1" smtClean="0">
                <a:solidFill>
                  <a:srgbClr val="00458A"/>
                </a:solidFill>
              </a:rPr>
              <a:t>Молочных, или временных, – 20  Постоянных – 32.</a:t>
            </a:r>
          </a:p>
          <a:p>
            <a:pPr eaLnBrk="1" hangingPunct="1"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   </a:t>
            </a:r>
          </a:p>
          <a:p>
            <a:pPr eaLnBrk="1" hangingPunct="1"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   Большинство зубов закладываются  еще во время </a:t>
            </a:r>
          </a:p>
          <a:p>
            <a:pPr eaLnBrk="1" hangingPunct="1"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   внутриутробной жизни!  </a:t>
            </a:r>
          </a:p>
          <a:p>
            <a:pPr eaLnBrk="1" hangingPunct="1"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                </a:t>
            </a:r>
          </a:p>
        </p:txBody>
      </p:sp>
      <p:pic>
        <p:nvPicPr>
          <p:cNvPr id="4107" name="Picture 11" descr="J:\зубы\тп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500306"/>
            <a:ext cx="2935224" cy="293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marL="1254125" indent="-1254125" algn="r"/>
            <a:r>
              <a:rPr lang="en-US" sz="2400" b="1" smtClean="0"/>
              <a:t>             </a:t>
            </a:r>
            <a:br>
              <a:rPr lang="en-US" sz="2400" b="1" smtClean="0"/>
            </a:br>
            <a:r>
              <a:rPr lang="ru-RU" sz="2400" smtClean="0"/>
              <a:t> </a:t>
            </a:r>
            <a:r>
              <a:rPr lang="ru-RU" sz="3200" b="1" smtClean="0">
                <a:solidFill>
                  <a:schemeClr val="bg1"/>
                </a:solidFill>
              </a:rPr>
              <a:t>Личная гигиена </a:t>
            </a:r>
            <a:r>
              <a:rPr lang="en-US" sz="3200" b="1" smtClean="0">
                <a:solidFill>
                  <a:schemeClr val="bg1"/>
                </a:solidFill>
              </a:rPr>
              <a:t/>
            </a:r>
            <a:br>
              <a:rPr lang="en-US" sz="3200" b="1" smtClean="0">
                <a:solidFill>
                  <a:schemeClr val="bg1"/>
                </a:solidFill>
              </a:rPr>
            </a:br>
            <a:r>
              <a:rPr lang="ru-RU" sz="3200" b="1" smtClean="0">
                <a:solidFill>
                  <a:schemeClr val="bg1"/>
                </a:solidFill>
              </a:rPr>
              <a:t>полости рта 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  <a:p>
            <a:pPr>
              <a:buFontTx/>
              <a:buNone/>
            </a:pPr>
            <a:r>
              <a:rPr lang="ru-RU" sz="2400" smtClean="0"/>
              <a:t>    </a:t>
            </a:r>
          </a:p>
        </p:txBody>
      </p:sp>
      <p:grpSp>
        <p:nvGrpSpPr>
          <p:cNvPr id="22532" name="Group 8"/>
          <p:cNvGrpSpPr>
            <a:grpSpLocks/>
          </p:cNvGrpSpPr>
          <p:nvPr/>
        </p:nvGrpSpPr>
        <p:grpSpPr bwMode="auto">
          <a:xfrm>
            <a:off x="6516688" y="4221163"/>
            <a:ext cx="1582737" cy="1366837"/>
            <a:chOff x="1021" y="2614"/>
            <a:chExt cx="997" cy="861"/>
          </a:xfrm>
        </p:grpSpPr>
        <p:sp>
          <p:nvSpPr>
            <p:cNvPr id="22536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22537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</p:grpSp>
      <p:sp>
        <p:nvSpPr>
          <p:cNvPr id="22533" name="Rectangle 11"/>
          <p:cNvSpPr>
            <a:spLocks noChangeArrowheads="1"/>
          </p:cNvSpPr>
          <p:nvPr/>
        </p:nvSpPr>
        <p:spPr bwMode="auto">
          <a:xfrm flipV="1">
            <a:off x="214313" y="3714750"/>
            <a:ext cx="827087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pic>
        <p:nvPicPr>
          <p:cNvPr id="22534" name="Picture 19" descr="J:\зубы\0007-009-Malchik-chistit-zub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2950" y="2428875"/>
            <a:ext cx="45910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Содержимое 25"/>
          <p:cNvSpPr>
            <a:spLocks noGrp="1"/>
          </p:cNvSpPr>
          <p:nvPr>
            <p:ph sz="half" idx="2"/>
          </p:nvPr>
        </p:nvSpPr>
        <p:spPr>
          <a:xfrm>
            <a:off x="357188" y="1714500"/>
            <a:ext cx="5143500" cy="452596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ru-RU" sz="2000" dirty="0" smtClean="0"/>
              <a:t>     </a:t>
            </a:r>
          </a:p>
          <a:p>
            <a:pPr>
              <a:buFontTx/>
              <a:buNone/>
              <a:defRPr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458A"/>
                </a:solidFill>
              </a:rPr>
              <a:t>Является наиболее простым и доступным методом предупреждения заболеваний зубов и полости рта и оздоровления организма в целом</a:t>
            </a:r>
            <a:r>
              <a:rPr lang="en-US" sz="2000" b="1" dirty="0" smtClean="0">
                <a:solidFill>
                  <a:srgbClr val="00458A"/>
                </a:solidFill>
              </a:rPr>
              <a:t>.</a:t>
            </a:r>
          </a:p>
          <a:p>
            <a:pPr>
              <a:buFontTx/>
              <a:buNone/>
              <a:defRPr/>
            </a:pPr>
            <a:endParaRPr lang="ru-RU" sz="2000" dirty="0" smtClean="0"/>
          </a:p>
          <a:p>
            <a:pPr marL="428625" indent="-771525">
              <a:spcBef>
                <a:spcPts val="0"/>
              </a:spcBef>
              <a:buFontTx/>
              <a:buNone/>
              <a:defRPr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458A"/>
                </a:solidFill>
              </a:rPr>
              <a:t>Прививать навыки по уходу за</a:t>
            </a:r>
            <a:endParaRPr lang="en-US" sz="2000" b="1" dirty="0" smtClean="0">
              <a:solidFill>
                <a:srgbClr val="00458A"/>
              </a:solidFill>
            </a:endParaRPr>
          </a:p>
          <a:p>
            <a:pPr marL="428625" indent="-771525">
              <a:spcBef>
                <a:spcPts val="0"/>
              </a:spcBef>
              <a:buFontTx/>
              <a:buNone/>
              <a:defRPr/>
            </a:pPr>
            <a:r>
              <a:rPr lang="en-US" sz="2000" b="1" dirty="0" smtClean="0">
                <a:solidFill>
                  <a:srgbClr val="00458A"/>
                </a:solidFill>
              </a:rPr>
              <a:t>     </a:t>
            </a:r>
            <a:r>
              <a:rPr lang="ru-RU" sz="2000" b="1" dirty="0" smtClean="0">
                <a:solidFill>
                  <a:srgbClr val="00458A"/>
                </a:solidFill>
              </a:rPr>
              <a:t>полостью</a:t>
            </a:r>
            <a:r>
              <a:rPr lang="en-US" sz="2000" b="1" dirty="0" smtClean="0">
                <a:solidFill>
                  <a:srgbClr val="00458A"/>
                </a:solidFill>
              </a:rPr>
              <a:t> </a:t>
            </a:r>
            <a:r>
              <a:rPr lang="ru-RU" sz="2000" b="1" dirty="0" smtClean="0">
                <a:solidFill>
                  <a:srgbClr val="00458A"/>
                </a:solidFill>
              </a:rPr>
              <a:t>рта нужно с детства. </a:t>
            </a:r>
          </a:p>
          <a:p>
            <a:pPr marL="428625" indent="-771525">
              <a:spcBef>
                <a:spcPts val="0"/>
              </a:spcBef>
              <a:buFontTx/>
              <a:buNone/>
              <a:defRPr/>
            </a:pPr>
            <a:r>
              <a:rPr lang="ru-RU" sz="2000" b="1" dirty="0" smtClean="0">
                <a:solidFill>
                  <a:srgbClr val="00458A"/>
                </a:solidFill>
              </a:rPr>
              <a:t>     В семье у каждого человека</a:t>
            </a:r>
            <a:endParaRPr lang="en-US" sz="2000" b="1" dirty="0" smtClean="0">
              <a:solidFill>
                <a:srgbClr val="00458A"/>
              </a:solidFill>
            </a:endParaRPr>
          </a:p>
          <a:p>
            <a:pPr marL="428625" indent="-771525">
              <a:spcBef>
                <a:spcPts val="0"/>
              </a:spcBef>
              <a:buFontTx/>
              <a:buNone/>
              <a:defRPr/>
            </a:pPr>
            <a:r>
              <a:rPr lang="en-US" sz="2000" b="1" dirty="0" smtClean="0">
                <a:solidFill>
                  <a:srgbClr val="00458A"/>
                </a:solidFill>
              </a:rPr>
              <a:t>    </a:t>
            </a:r>
            <a:r>
              <a:rPr lang="ru-RU" sz="2000" b="1" dirty="0" smtClean="0">
                <a:solidFill>
                  <a:srgbClr val="00458A"/>
                </a:solidFill>
              </a:rPr>
              <a:t> должна  быть отдельная </a:t>
            </a:r>
            <a:endParaRPr lang="en-US" sz="2000" b="1" dirty="0" smtClean="0">
              <a:solidFill>
                <a:srgbClr val="00458A"/>
              </a:solidFill>
            </a:endParaRPr>
          </a:p>
          <a:p>
            <a:pPr marL="428625" indent="-771525">
              <a:spcBef>
                <a:spcPts val="0"/>
              </a:spcBef>
              <a:buFontTx/>
              <a:buNone/>
              <a:defRPr/>
            </a:pPr>
            <a:r>
              <a:rPr lang="en-US" sz="2000" b="1" dirty="0" smtClean="0">
                <a:solidFill>
                  <a:srgbClr val="00458A"/>
                </a:solidFill>
              </a:rPr>
              <a:t>     </a:t>
            </a:r>
            <a:r>
              <a:rPr lang="ru-RU" sz="2000" b="1" dirty="0" smtClean="0">
                <a:solidFill>
                  <a:srgbClr val="00458A"/>
                </a:solidFill>
              </a:rPr>
              <a:t>зубная щетка.</a:t>
            </a:r>
            <a:r>
              <a:rPr lang="ru-RU" sz="2000" dirty="0" smtClean="0">
                <a:solidFill>
                  <a:srgbClr val="00458A"/>
                </a:solidFill>
              </a:rPr>
              <a:t> </a:t>
            </a:r>
          </a:p>
          <a:p>
            <a:pPr>
              <a:defRPr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b="1" i="1" smtClean="0">
                <a:solidFill>
                  <a:srgbClr val="03458A"/>
                </a:solidFill>
              </a:rPr>
              <a:t>Предметы и средства гигиены </a:t>
            </a:r>
            <a:br>
              <a:rPr lang="ru-RU" sz="2800" b="1" i="1" smtClean="0">
                <a:solidFill>
                  <a:srgbClr val="03458A"/>
                </a:solidFill>
              </a:rPr>
            </a:br>
            <a:r>
              <a:rPr lang="ru-RU" sz="2800" b="1" i="1" smtClean="0">
                <a:solidFill>
                  <a:srgbClr val="03458A"/>
                </a:solidFill>
              </a:rPr>
              <a:t>полости рта.</a:t>
            </a:r>
            <a:r>
              <a:rPr lang="ru-RU" sz="2800" b="1" smtClean="0">
                <a:solidFill>
                  <a:srgbClr val="03458A"/>
                </a:solidFill>
              </a:rPr>
              <a:t/>
            </a:r>
            <a:br>
              <a:rPr lang="ru-RU" sz="2800" b="1" smtClean="0">
                <a:solidFill>
                  <a:srgbClr val="03458A"/>
                </a:solidFill>
              </a:rPr>
            </a:br>
            <a:endParaRPr lang="ru-RU" sz="2800" b="1" smtClean="0">
              <a:solidFill>
                <a:srgbClr val="03458A"/>
              </a:solidFill>
            </a:endParaRPr>
          </a:p>
        </p:txBody>
      </p:sp>
      <p:sp>
        <p:nvSpPr>
          <p:cNvPr id="2355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0066CC"/>
                </a:solidFill>
              </a:rPr>
              <a:t>Подбираются индивидуально в зависимости от возраста ребенка, состояния зубов и пародонта!</a:t>
            </a:r>
            <a:r>
              <a:rPr lang="ru-RU" b="1" smtClean="0">
                <a:solidFill>
                  <a:srgbClr val="0066CC"/>
                </a:solidFill>
              </a:rPr>
              <a:t> </a:t>
            </a:r>
          </a:p>
        </p:txBody>
      </p:sp>
      <p:sp>
        <p:nvSpPr>
          <p:cNvPr id="23556" name="Rectangle 9"/>
          <p:cNvSpPr>
            <a:spLocks noChangeArrowheads="1"/>
          </p:cNvSpPr>
          <p:nvPr/>
        </p:nvSpPr>
        <p:spPr bwMode="auto">
          <a:xfrm>
            <a:off x="0" y="3429000"/>
            <a:ext cx="1835150" cy="71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1A9C3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23557" name="Oval 10"/>
          <p:cNvSpPr>
            <a:spLocks noChangeArrowheads="1"/>
          </p:cNvSpPr>
          <p:nvPr/>
        </p:nvSpPr>
        <p:spPr bwMode="auto">
          <a:xfrm>
            <a:off x="1763713" y="3357563"/>
            <a:ext cx="215900" cy="215900"/>
          </a:xfrm>
          <a:prstGeom prst="ellipse">
            <a:avLst/>
          </a:prstGeom>
          <a:solidFill>
            <a:srgbClr val="F1A9C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23558" name="Rectangle 11"/>
          <p:cNvSpPr>
            <a:spLocks noChangeArrowheads="1"/>
          </p:cNvSpPr>
          <p:nvPr/>
        </p:nvSpPr>
        <p:spPr bwMode="auto">
          <a:xfrm>
            <a:off x="5214938" y="5929313"/>
            <a:ext cx="2627312" cy="73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23559" name="Oval 12"/>
          <p:cNvSpPr>
            <a:spLocks noChangeArrowheads="1"/>
          </p:cNvSpPr>
          <p:nvPr/>
        </p:nvSpPr>
        <p:spPr bwMode="auto">
          <a:xfrm>
            <a:off x="7786688" y="5857875"/>
            <a:ext cx="215900" cy="215900"/>
          </a:xfrm>
          <a:prstGeom prst="ellipse">
            <a:avLst/>
          </a:prstGeom>
          <a:solidFill>
            <a:srgbClr val="85C2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2800" b="1" i="1" smtClean="0"/>
              <a:t/>
            </a:r>
            <a:br>
              <a:rPr lang="ru-RU" sz="2800" b="1" i="1" smtClean="0"/>
            </a:br>
            <a:r>
              <a:rPr lang="ru-RU" sz="3200" b="1" smtClean="0">
                <a:solidFill>
                  <a:schemeClr val="bg1"/>
                </a:solidFill>
              </a:rPr>
              <a:t>Зубные щетки</a:t>
            </a:r>
            <a:br>
              <a:rPr lang="ru-RU" sz="3200" b="1" smtClean="0">
                <a:solidFill>
                  <a:schemeClr val="bg1"/>
                </a:solidFill>
              </a:rPr>
            </a:br>
            <a:endParaRPr lang="ru-RU" sz="3200" b="1" smtClean="0">
              <a:solidFill>
                <a:schemeClr val="bg1"/>
              </a:solidFill>
            </a:endParaRPr>
          </a:p>
        </p:txBody>
      </p:sp>
      <p:sp>
        <p:nvSpPr>
          <p:cNvPr id="24579" name="Содержимое 11"/>
          <p:cNvSpPr>
            <a:spLocks noGrp="1"/>
          </p:cNvSpPr>
          <p:nvPr>
            <p:ph sz="half" idx="1"/>
          </p:nvPr>
        </p:nvSpPr>
        <p:spPr>
          <a:xfrm>
            <a:off x="428625" y="1857375"/>
            <a:ext cx="8329613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>
                <a:solidFill>
                  <a:srgbClr val="00458A"/>
                </a:solidFill>
              </a:rPr>
              <a:t> </a:t>
            </a:r>
            <a:r>
              <a:rPr lang="ru-RU" sz="2400" b="1" i="1" smtClean="0">
                <a:solidFill>
                  <a:srgbClr val="00458A"/>
                </a:solidFill>
              </a:rPr>
              <a:t>Это основной инструмент для удаления отложений с</a:t>
            </a:r>
            <a:r>
              <a:rPr lang="en-US" sz="2400" b="1" i="1" smtClean="0">
                <a:solidFill>
                  <a:srgbClr val="00458A"/>
                </a:solidFill>
              </a:rPr>
              <a:t> </a:t>
            </a:r>
            <a:r>
              <a:rPr lang="ru-RU" sz="2400" b="1" i="1" smtClean="0">
                <a:solidFill>
                  <a:srgbClr val="00458A"/>
                </a:solidFill>
              </a:rPr>
              <a:t>поверхностей зубов и десен</a:t>
            </a:r>
            <a:r>
              <a:rPr lang="ru-RU" sz="2400" b="1" smtClean="0">
                <a:solidFill>
                  <a:srgbClr val="00458A"/>
                </a:solidFill>
              </a:rPr>
              <a:t>.</a:t>
            </a:r>
            <a:r>
              <a:rPr lang="ru-RU" sz="2400" b="1" u="sng" smtClean="0">
                <a:solidFill>
                  <a:srgbClr val="00458A"/>
                </a:solidFill>
              </a:rPr>
              <a:t> </a:t>
            </a:r>
          </a:p>
          <a:p>
            <a:pPr>
              <a:buFontTx/>
              <a:buNone/>
            </a:pPr>
            <a:endParaRPr lang="ru-RU" sz="2400" smtClean="0">
              <a:solidFill>
                <a:srgbClr val="00458A"/>
              </a:solidFill>
            </a:endParaRPr>
          </a:p>
          <a:p>
            <a:pPr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Зубные щетки отличаются:</a:t>
            </a:r>
          </a:p>
          <a:p>
            <a:pPr>
              <a:buClr>
                <a:srgbClr val="00458A"/>
              </a:buClr>
            </a:pPr>
            <a:r>
              <a:rPr lang="ru-RU" sz="2400" b="1" smtClean="0">
                <a:solidFill>
                  <a:srgbClr val="00458A"/>
                </a:solidFill>
              </a:rPr>
              <a:t>размером головки</a:t>
            </a:r>
          </a:p>
          <a:p>
            <a:pPr>
              <a:buClr>
                <a:srgbClr val="00458A"/>
              </a:buClr>
            </a:pPr>
            <a:r>
              <a:rPr lang="ru-RU" sz="2400" b="1" smtClean="0">
                <a:solidFill>
                  <a:srgbClr val="00458A"/>
                </a:solidFill>
              </a:rPr>
              <a:t>свойствами волокон</a:t>
            </a:r>
          </a:p>
          <a:p>
            <a:pPr>
              <a:buClr>
                <a:srgbClr val="00458A"/>
              </a:buClr>
            </a:pPr>
            <a:r>
              <a:rPr lang="ru-RU" sz="2400" b="1" smtClean="0">
                <a:solidFill>
                  <a:srgbClr val="00458A"/>
                </a:solidFill>
              </a:rPr>
              <a:t>формой щеточного поля головки и</a:t>
            </a:r>
          </a:p>
          <a:p>
            <a:pPr>
              <a:buClr>
                <a:srgbClr val="00458A"/>
              </a:buClr>
            </a:pPr>
            <a:r>
              <a:rPr lang="ru-RU" sz="2400" b="1" smtClean="0">
                <a:solidFill>
                  <a:srgbClr val="00458A"/>
                </a:solidFill>
              </a:rPr>
              <a:t>расположением пучков</a:t>
            </a:r>
          </a:p>
          <a:p>
            <a:pPr>
              <a:buClr>
                <a:srgbClr val="00458A"/>
              </a:buClr>
            </a:pPr>
            <a:r>
              <a:rPr lang="ru-RU" sz="2400" b="1" smtClean="0">
                <a:solidFill>
                  <a:srgbClr val="00458A"/>
                </a:solidFill>
              </a:rPr>
              <a:t>жесткостью</a:t>
            </a:r>
          </a:p>
          <a:p>
            <a:pPr>
              <a:buClr>
                <a:srgbClr val="00458A"/>
              </a:buClr>
            </a:pPr>
            <a:r>
              <a:rPr lang="ru-RU" sz="2400" b="1" smtClean="0">
                <a:solidFill>
                  <a:srgbClr val="00458A"/>
                </a:solidFill>
              </a:rPr>
              <a:t>дизайном ручки.</a:t>
            </a:r>
          </a:p>
          <a:p>
            <a:pPr>
              <a:buFontTx/>
              <a:buNone/>
            </a:pPr>
            <a:endParaRPr lang="ru-RU" sz="2400" smtClean="0"/>
          </a:p>
          <a:p>
            <a:endParaRPr lang="ru-RU" smtClean="0"/>
          </a:p>
        </p:txBody>
      </p:sp>
      <p:pic>
        <p:nvPicPr>
          <p:cNvPr id="24580" name="Picture 11" descr="J:\зубы\toothbrushes-080508-lg-381709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929313" y="2928938"/>
            <a:ext cx="2828925" cy="3752850"/>
          </a:xfrm>
          <a:noFill/>
        </p:spPr>
      </p:pic>
      <p:sp>
        <p:nvSpPr>
          <p:cNvPr id="24581" name="Rectangle 11"/>
          <p:cNvSpPr>
            <a:spLocks noChangeArrowheads="1"/>
          </p:cNvSpPr>
          <p:nvPr/>
        </p:nvSpPr>
        <p:spPr bwMode="auto">
          <a:xfrm flipV="1">
            <a:off x="214313" y="2857500"/>
            <a:ext cx="827087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2400" b="1" smtClean="0">
                <a:solidFill>
                  <a:schemeClr val="bg1"/>
                </a:solidFill>
              </a:rPr>
              <a:t/>
            </a:r>
            <a:br>
              <a:rPr lang="ru-RU" sz="2400" b="1" smtClean="0">
                <a:solidFill>
                  <a:schemeClr val="bg1"/>
                </a:solidFill>
              </a:rPr>
            </a:br>
            <a:r>
              <a:rPr lang="ru-RU" sz="2400" b="1" i="1" smtClean="0">
                <a:solidFill>
                  <a:schemeClr val="bg1"/>
                </a:solidFill>
              </a:rPr>
              <a:t>  </a:t>
            </a:r>
            <a:br>
              <a:rPr lang="ru-RU" sz="2400" b="1" i="1" smtClean="0">
                <a:solidFill>
                  <a:schemeClr val="bg1"/>
                </a:solidFill>
              </a:rPr>
            </a:br>
            <a:r>
              <a:rPr lang="ru-RU" sz="3200" b="1" smtClean="0">
                <a:solidFill>
                  <a:schemeClr val="bg1"/>
                </a:solidFill>
              </a:rPr>
              <a:t>Зубные щетки</a:t>
            </a:r>
            <a:br>
              <a:rPr lang="ru-RU" sz="3200" b="1" smtClean="0">
                <a:solidFill>
                  <a:schemeClr val="bg1"/>
                </a:solidFill>
              </a:rPr>
            </a:br>
            <a:r>
              <a:rPr lang="ru-RU" sz="2400" b="1" i="1" smtClean="0">
                <a:solidFill>
                  <a:schemeClr val="bg1"/>
                </a:solidFill>
              </a:rPr>
              <a:t> </a:t>
            </a:r>
            <a:r>
              <a:rPr lang="ru-RU" sz="2400" smtClean="0">
                <a:solidFill>
                  <a:schemeClr val="bg1"/>
                </a:solidFill>
              </a:rPr>
              <a:t/>
            </a:r>
            <a:br>
              <a:rPr lang="ru-RU" sz="2400" smtClean="0">
                <a:solidFill>
                  <a:schemeClr val="bg1"/>
                </a:solidFill>
              </a:rPr>
            </a:br>
            <a:endParaRPr lang="ru-RU" sz="2400" b="1" smtClean="0">
              <a:solidFill>
                <a:schemeClr val="bg1"/>
              </a:solidFill>
            </a:endParaRPr>
          </a:p>
        </p:txBody>
      </p:sp>
      <p:sp>
        <p:nvSpPr>
          <p:cNvPr id="25603" name="Содержимое 3"/>
          <p:cNvSpPr>
            <a:spLocks noGrp="1"/>
          </p:cNvSpPr>
          <p:nvPr>
            <p:ph sz="half" idx="1"/>
          </p:nvPr>
        </p:nvSpPr>
        <p:spPr>
          <a:xfrm>
            <a:off x="179388" y="1773238"/>
            <a:ext cx="7672387" cy="4525962"/>
          </a:xfrm>
        </p:spPr>
        <p:txBody>
          <a:bodyPr/>
          <a:lstStyle/>
          <a:p>
            <a:pPr>
              <a:buFontTx/>
              <a:buNone/>
            </a:pPr>
            <a:r>
              <a:rPr lang="ru-RU" sz="2000" smtClean="0"/>
              <a:t>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smtClean="0"/>
              <a:t>     </a:t>
            </a:r>
            <a:r>
              <a:rPr lang="ru-RU" sz="2000" b="1" smtClean="0">
                <a:solidFill>
                  <a:srgbClr val="00458A"/>
                </a:solidFill>
              </a:rPr>
              <a:t>В настоящее время детям рекомендуется использовать щетки с маленькой головкой, которыми можно легко манипулировать в полости рта и очищать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  труднодоступные поверхности зубов. </a:t>
            </a:r>
          </a:p>
          <a:p>
            <a:pPr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  Размер головки детской зубной щетки должен быть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 18–25 мм с мягкими или средней жесткости щетинками.</a:t>
            </a:r>
          </a:p>
          <a:p>
            <a:pPr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 </a:t>
            </a:r>
          </a:p>
          <a:p>
            <a:pPr>
              <a:lnSpc>
                <a:spcPct val="85000"/>
              </a:lnSpc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 </a:t>
            </a:r>
            <a:r>
              <a:rPr lang="en-US" sz="2000" b="1" smtClean="0">
                <a:solidFill>
                  <a:srgbClr val="00458A"/>
                </a:solidFill>
              </a:rPr>
              <a:t> </a:t>
            </a:r>
            <a:r>
              <a:rPr lang="ru-RU" sz="2000" b="1" smtClean="0">
                <a:solidFill>
                  <a:srgbClr val="00458A"/>
                </a:solidFill>
              </a:rPr>
              <a:t>Форма ручки может быть любой, главное, чтобы ее удобно было держать в руке и длина ее должна быть достаточной,   чтобы обеспечить максимальное удобство при чистке зубов.</a:t>
            </a:r>
          </a:p>
          <a:p>
            <a:endParaRPr lang="ru-RU" sz="2000" b="1" smtClean="0"/>
          </a:p>
        </p:txBody>
      </p:sp>
      <p:pic>
        <p:nvPicPr>
          <p:cNvPr id="25604" name="Picture 9" descr="146936_en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2420938"/>
            <a:ext cx="11144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Rectangle 11"/>
          <p:cNvSpPr>
            <a:spLocks noChangeArrowheads="1"/>
          </p:cNvSpPr>
          <p:nvPr/>
        </p:nvSpPr>
        <p:spPr bwMode="auto">
          <a:xfrm flipV="1">
            <a:off x="357188" y="3429000"/>
            <a:ext cx="969962" cy="2143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  <p:sp>
        <p:nvSpPr>
          <p:cNvPr id="25606" name="Rectangle 11"/>
          <p:cNvSpPr>
            <a:spLocks noChangeArrowheads="1"/>
          </p:cNvSpPr>
          <p:nvPr/>
        </p:nvSpPr>
        <p:spPr bwMode="auto">
          <a:xfrm flipV="1">
            <a:off x="7019925" y="6237288"/>
            <a:ext cx="827088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  <p:sp>
        <p:nvSpPr>
          <p:cNvPr id="25607" name="Rectangle 11"/>
          <p:cNvSpPr>
            <a:spLocks noChangeArrowheads="1"/>
          </p:cNvSpPr>
          <p:nvPr/>
        </p:nvSpPr>
        <p:spPr bwMode="auto">
          <a:xfrm flipV="1">
            <a:off x="428625" y="4429125"/>
            <a:ext cx="827088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38200" indent="-838200" algn="r"/>
            <a:r>
              <a:rPr lang="ru-RU" sz="3200" b="1" smtClean="0"/>
              <a:t> </a:t>
            </a:r>
            <a:r>
              <a:rPr lang="ru-RU" sz="3200" b="1" smtClean="0">
                <a:solidFill>
                  <a:schemeClr val="bg1"/>
                </a:solidFill>
              </a:rPr>
              <a:t>Зубные пасты </a:t>
            </a:r>
          </a:p>
        </p:txBody>
      </p:sp>
      <p:sp>
        <p:nvSpPr>
          <p:cNvPr id="26627" name="Содержимое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 b="1" smtClean="0"/>
          </a:p>
          <a:p>
            <a:pPr>
              <a:buFontTx/>
              <a:buNone/>
            </a:pPr>
            <a:r>
              <a:rPr lang="ru-RU" sz="2400" smtClean="0"/>
              <a:t>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/>
              <a:t>   </a:t>
            </a:r>
            <a:endParaRPr lang="en-US" sz="2400" smtClean="0"/>
          </a:p>
          <a:p>
            <a:pPr>
              <a:spcBef>
                <a:spcPct val="0"/>
              </a:spcBef>
              <a:buFontTx/>
              <a:buNone/>
            </a:pPr>
            <a:r>
              <a:rPr lang="en-US" sz="2400" smtClean="0"/>
              <a:t>	</a:t>
            </a:r>
            <a:r>
              <a:rPr lang="ru-RU" sz="2400" smtClean="0"/>
              <a:t> </a:t>
            </a:r>
            <a:r>
              <a:rPr lang="ru-RU" sz="2400" b="1" smtClean="0">
                <a:solidFill>
                  <a:srgbClr val="00458A"/>
                </a:solidFill>
              </a:rPr>
              <a:t>Должны хорошо удалять мягкий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   зубной налет, остатки пищи;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   быть приятными на вкус, обладать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   выраженным дезодорирующим и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 </a:t>
            </a:r>
            <a:r>
              <a:rPr lang="en-US" sz="2400" b="1" smtClean="0">
                <a:solidFill>
                  <a:srgbClr val="00458A"/>
                </a:solidFill>
              </a:rPr>
              <a:t>  </a:t>
            </a:r>
            <a:r>
              <a:rPr lang="ru-RU" sz="2400" b="1" smtClean="0">
                <a:solidFill>
                  <a:srgbClr val="00458A"/>
                </a:solidFill>
              </a:rPr>
              <a:t>освежающим действием и</a:t>
            </a:r>
            <a:endParaRPr lang="en-US" sz="2400" b="1" smtClean="0">
              <a:solidFill>
                <a:srgbClr val="00458A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</a:t>
            </a:r>
            <a:r>
              <a:rPr lang="en-US" sz="2400" b="1" smtClean="0">
                <a:solidFill>
                  <a:srgbClr val="00458A"/>
                </a:solidFill>
              </a:rPr>
              <a:t>   </a:t>
            </a:r>
            <a:r>
              <a:rPr lang="ru-RU" sz="2400" b="1" smtClean="0">
                <a:solidFill>
                  <a:srgbClr val="00458A"/>
                </a:solidFill>
              </a:rPr>
              <a:t>не давать  побочных эффектов: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  </a:t>
            </a:r>
            <a:r>
              <a:rPr lang="en-US" sz="2400" b="1" smtClean="0">
                <a:solidFill>
                  <a:srgbClr val="00458A"/>
                </a:solidFill>
              </a:rPr>
              <a:t> </a:t>
            </a:r>
            <a:r>
              <a:rPr lang="ru-RU" sz="2400" b="1" smtClean="0">
                <a:solidFill>
                  <a:srgbClr val="00458A"/>
                </a:solidFill>
              </a:rPr>
              <a:t>местнораздражающего и аллергизирующего.</a:t>
            </a:r>
            <a:r>
              <a:rPr lang="ru-RU" smtClean="0">
                <a:solidFill>
                  <a:srgbClr val="00458A"/>
                </a:solidFill>
              </a:rPr>
              <a:t> </a:t>
            </a:r>
          </a:p>
        </p:txBody>
      </p:sp>
      <p:pic>
        <p:nvPicPr>
          <p:cNvPr id="26628" name="Picture 6" descr="ж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50" y="2786063"/>
            <a:ext cx="19431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Rectangle 11"/>
          <p:cNvSpPr>
            <a:spLocks noChangeArrowheads="1"/>
          </p:cNvSpPr>
          <p:nvPr/>
        </p:nvSpPr>
        <p:spPr bwMode="auto">
          <a:xfrm flipV="1">
            <a:off x="4857750" y="5786438"/>
            <a:ext cx="1835150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  <p:grpSp>
        <p:nvGrpSpPr>
          <p:cNvPr id="26630" name="Group 8"/>
          <p:cNvGrpSpPr>
            <a:grpSpLocks/>
          </p:cNvGrpSpPr>
          <p:nvPr/>
        </p:nvGrpSpPr>
        <p:grpSpPr bwMode="auto">
          <a:xfrm rot="-5400000">
            <a:off x="6264275" y="2889250"/>
            <a:ext cx="1582738" cy="1366838"/>
            <a:chOff x="1021" y="2614"/>
            <a:chExt cx="997" cy="861"/>
          </a:xfrm>
        </p:grpSpPr>
        <p:sp>
          <p:nvSpPr>
            <p:cNvPr id="26632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26633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</p:grpSp>
      <p:sp>
        <p:nvSpPr>
          <p:cNvPr id="26631" name="Rectangle 11"/>
          <p:cNvSpPr>
            <a:spLocks noChangeArrowheads="1"/>
          </p:cNvSpPr>
          <p:nvPr/>
        </p:nvSpPr>
        <p:spPr bwMode="auto">
          <a:xfrm flipV="1">
            <a:off x="0" y="2357438"/>
            <a:ext cx="1835150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>
          <a:xfrm>
            <a:off x="2484438" y="260350"/>
            <a:ext cx="6480175" cy="1143000"/>
          </a:xfrm>
        </p:spPr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Зубные пасты</a:t>
            </a:r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  <a:p>
            <a:pP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Зубные пасты условно делятся на: </a:t>
            </a:r>
          </a:p>
          <a:p>
            <a:pPr>
              <a:buFontTx/>
              <a:buNone/>
            </a:pPr>
            <a:r>
              <a:rPr lang="ru-RU" sz="2400" b="1" smtClean="0">
                <a:solidFill>
                  <a:srgbClr val="0066CC"/>
                </a:solidFill>
              </a:rPr>
              <a:t>гигиенические</a:t>
            </a:r>
            <a:r>
              <a:rPr lang="ru-RU" sz="2400" b="1" smtClean="0">
                <a:solidFill>
                  <a:srgbClr val="03458A"/>
                </a:solidFill>
              </a:rPr>
              <a:t> – предназначены для очищения и</a:t>
            </a:r>
            <a:endParaRPr lang="en-US" sz="2400" b="1" smtClean="0">
              <a:solidFill>
                <a:srgbClr val="03458A"/>
              </a:solidFill>
            </a:endParaRPr>
          </a:p>
          <a:p>
            <a:pP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освежения полости рта и не содержат выраженных</a:t>
            </a:r>
            <a:endParaRPr lang="en-US" sz="2400" b="1" smtClean="0">
              <a:solidFill>
                <a:srgbClr val="03458A"/>
              </a:solidFill>
            </a:endParaRPr>
          </a:p>
          <a:p>
            <a:pP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лечебных и профилактических добавок, </a:t>
            </a:r>
          </a:p>
          <a:p>
            <a:pPr>
              <a:buFontTx/>
              <a:buNone/>
            </a:pPr>
            <a:r>
              <a:rPr lang="ru-RU" sz="2400" smtClean="0">
                <a:solidFill>
                  <a:srgbClr val="03458A"/>
                </a:solidFill>
              </a:rPr>
              <a:t>   </a:t>
            </a:r>
          </a:p>
          <a:p>
            <a:pPr>
              <a:buFontTx/>
              <a:buNone/>
            </a:pPr>
            <a:r>
              <a:rPr lang="ru-RU" sz="2400" b="1" smtClean="0">
                <a:solidFill>
                  <a:srgbClr val="0066CC"/>
                </a:solidFill>
              </a:rPr>
              <a:t>лечебно-профилактические</a:t>
            </a:r>
            <a:r>
              <a:rPr lang="ru-RU" sz="2400" smtClean="0">
                <a:solidFill>
                  <a:srgbClr val="0066CC"/>
                </a:solidFill>
              </a:rPr>
              <a:t> </a:t>
            </a:r>
            <a:r>
              <a:rPr lang="ru-RU" sz="2400" smtClean="0">
                <a:solidFill>
                  <a:srgbClr val="03458A"/>
                </a:solidFill>
              </a:rPr>
              <a:t>– </a:t>
            </a:r>
            <a:r>
              <a:rPr lang="ru-RU" sz="2400" b="1" smtClean="0">
                <a:solidFill>
                  <a:srgbClr val="03458A"/>
                </a:solidFill>
              </a:rPr>
              <a:t>зубные пасты кроме </a:t>
            </a:r>
            <a:endParaRPr lang="en-US" sz="2400" b="1" smtClean="0">
              <a:solidFill>
                <a:srgbClr val="03458A"/>
              </a:solidFill>
            </a:endParaRPr>
          </a:p>
          <a:p>
            <a:pP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известных компонентов включают активные </a:t>
            </a:r>
            <a:endParaRPr lang="en-US" sz="2400" b="1" smtClean="0">
              <a:solidFill>
                <a:srgbClr val="03458A"/>
              </a:solidFill>
            </a:endParaRPr>
          </a:p>
          <a:p>
            <a:pP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добавки, обладающие лечебными и </a:t>
            </a:r>
            <a:endParaRPr lang="en-US" sz="2400" b="1" smtClean="0">
              <a:solidFill>
                <a:srgbClr val="03458A"/>
              </a:solidFill>
            </a:endParaRPr>
          </a:p>
          <a:p>
            <a:pP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профилактическими свойствами. </a:t>
            </a:r>
          </a:p>
        </p:txBody>
      </p:sp>
      <p:sp>
        <p:nvSpPr>
          <p:cNvPr id="27652" name="Rectangle 11"/>
          <p:cNvSpPr>
            <a:spLocks noChangeArrowheads="1"/>
          </p:cNvSpPr>
          <p:nvPr/>
        </p:nvSpPr>
        <p:spPr bwMode="auto">
          <a:xfrm flipV="1">
            <a:off x="214313" y="4000500"/>
            <a:ext cx="1000125" cy="2143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  <p:sp>
        <p:nvSpPr>
          <p:cNvPr id="27653" name="Rectangle 11"/>
          <p:cNvSpPr>
            <a:spLocks noChangeArrowheads="1"/>
          </p:cNvSpPr>
          <p:nvPr/>
        </p:nvSpPr>
        <p:spPr bwMode="auto">
          <a:xfrm flipV="1">
            <a:off x="6516688" y="5805488"/>
            <a:ext cx="1835150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Зубные пасты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214313" y="1700213"/>
            <a:ext cx="4432301" cy="4525962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600" smtClean="0"/>
              <a:t>         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ru-RU" sz="160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600" smtClean="0"/>
              <a:t>  </a:t>
            </a:r>
            <a:r>
              <a:rPr lang="en-US" sz="1600" smtClean="0"/>
              <a:t>    	</a:t>
            </a:r>
            <a:r>
              <a:rPr lang="ru-RU" sz="2400" b="1" smtClean="0">
                <a:solidFill>
                  <a:srgbClr val="00458A"/>
                </a:solidFill>
              </a:rPr>
              <a:t>Количество зубной пасты </a:t>
            </a:r>
            <a:r>
              <a:rPr lang="ru-RU" sz="2400" b="1" smtClean="0">
                <a:solidFill>
                  <a:srgbClr val="0066CC"/>
                </a:solidFill>
              </a:rPr>
              <a:t>размером с горошину </a:t>
            </a:r>
            <a:r>
              <a:rPr lang="ru-RU" sz="2400" b="1" smtClean="0">
                <a:solidFill>
                  <a:srgbClr val="00458A"/>
                </a:solidFill>
              </a:rPr>
              <a:t>достаточно для разовой чистки зубов. </a:t>
            </a:r>
          </a:p>
          <a:p>
            <a:pPr marL="609600" indent="-609600" algn="justLow">
              <a:lnSpc>
                <a:spcPct val="80000"/>
              </a:lnSpc>
              <a:buFontTx/>
              <a:buNone/>
            </a:pPr>
            <a:r>
              <a:rPr lang="en-US" sz="2400" smtClean="0">
                <a:solidFill>
                  <a:srgbClr val="00458A"/>
                </a:solidFill>
              </a:rPr>
              <a:t>      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2400" b="1" smtClean="0">
                <a:solidFill>
                  <a:srgbClr val="00458A"/>
                </a:solidFill>
              </a:rPr>
              <a:t>       </a:t>
            </a:r>
            <a:r>
              <a:rPr lang="ru-RU" sz="2400" b="1" smtClean="0">
                <a:solidFill>
                  <a:srgbClr val="00458A"/>
                </a:solidFill>
              </a:rPr>
              <a:t>Необходимо, чтобы  ребенок запомнил,  что зубную пасту лучше не глотать, особенно если она содержит соединения фтора.</a:t>
            </a:r>
          </a:p>
          <a:p>
            <a:pPr marL="609600" indent="-609600">
              <a:lnSpc>
                <a:spcPct val="80000"/>
              </a:lnSpc>
            </a:pPr>
            <a:endParaRPr lang="ru-RU" sz="2400" b="1" smtClean="0">
              <a:solidFill>
                <a:srgbClr val="00458A"/>
              </a:solidFill>
            </a:endParaRPr>
          </a:p>
        </p:txBody>
      </p:sp>
      <p:pic>
        <p:nvPicPr>
          <p:cNvPr id="28676" name="Picture 6" descr="1289555493_1289548962_1138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643188"/>
            <a:ext cx="4275138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7" name="Group 8"/>
          <p:cNvGrpSpPr>
            <a:grpSpLocks/>
          </p:cNvGrpSpPr>
          <p:nvPr/>
        </p:nvGrpSpPr>
        <p:grpSpPr bwMode="auto">
          <a:xfrm rot="-5400000">
            <a:off x="4248150" y="2528888"/>
            <a:ext cx="1582737" cy="1366838"/>
            <a:chOff x="1021" y="2614"/>
            <a:chExt cx="997" cy="861"/>
          </a:xfrm>
        </p:grpSpPr>
        <p:sp>
          <p:nvSpPr>
            <p:cNvPr id="28679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28680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ru-RU" b="0"/>
            </a:p>
          </p:txBody>
        </p:sp>
      </p:grpSp>
      <p:sp>
        <p:nvSpPr>
          <p:cNvPr id="28678" name="Rectangle 11"/>
          <p:cNvSpPr>
            <a:spLocks noChangeArrowheads="1"/>
          </p:cNvSpPr>
          <p:nvPr/>
        </p:nvSpPr>
        <p:spPr bwMode="auto">
          <a:xfrm flipV="1">
            <a:off x="0" y="3786188"/>
            <a:ext cx="1835150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Зубные пасты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b="1" i="1" smtClean="0"/>
              <a:t> </a:t>
            </a:r>
          </a:p>
          <a:p>
            <a:pPr>
              <a:buFontTx/>
              <a:buNone/>
            </a:pPr>
            <a:r>
              <a:rPr lang="ru-RU" b="1" i="1" smtClean="0"/>
              <a:t>	</a:t>
            </a:r>
            <a:r>
              <a:rPr lang="ru-RU" sz="2800" b="1" i="1" smtClean="0">
                <a:solidFill>
                  <a:srgbClr val="03458A"/>
                </a:solidFill>
              </a:rPr>
              <a:t>Какую конкретно пасту выбрать для Вас</a:t>
            </a:r>
            <a:endParaRPr lang="en-US" sz="2800" b="1" i="1" smtClean="0">
              <a:solidFill>
                <a:srgbClr val="03458A"/>
              </a:solidFill>
            </a:endParaRPr>
          </a:p>
          <a:p>
            <a:pPr>
              <a:buFontTx/>
              <a:buNone/>
            </a:pPr>
            <a:r>
              <a:rPr lang="en-US" sz="2800" b="1" i="1" smtClean="0">
                <a:solidFill>
                  <a:srgbClr val="03458A"/>
                </a:solidFill>
              </a:rPr>
              <a:t>  </a:t>
            </a:r>
            <a:r>
              <a:rPr lang="ru-RU" sz="2800" b="1" i="1" smtClean="0">
                <a:solidFill>
                  <a:srgbClr val="03458A"/>
                </a:solidFill>
              </a:rPr>
              <a:t> и Вашего ребенка – подскажет </a:t>
            </a:r>
          </a:p>
          <a:p>
            <a:pPr>
              <a:buFontTx/>
              <a:buNone/>
            </a:pPr>
            <a:r>
              <a:rPr lang="ru-RU" sz="2800" b="1" i="1" smtClean="0">
                <a:solidFill>
                  <a:srgbClr val="03458A"/>
                </a:solidFill>
              </a:rPr>
              <a:t>   врач-стоматолог</a:t>
            </a:r>
            <a:r>
              <a:rPr lang="ru-RU" sz="2400" b="1" i="1" smtClean="0">
                <a:solidFill>
                  <a:srgbClr val="03458A"/>
                </a:solidFill>
              </a:rPr>
              <a:t>.</a:t>
            </a:r>
            <a:r>
              <a:rPr lang="ru-RU" sz="2400" b="1" smtClean="0">
                <a:solidFill>
                  <a:srgbClr val="03458A"/>
                </a:solidFill>
              </a:rPr>
              <a:t> </a:t>
            </a:r>
          </a:p>
        </p:txBody>
      </p:sp>
      <p:pic>
        <p:nvPicPr>
          <p:cNvPr id="29700" name="Picture 5" descr="п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63" y="3714750"/>
            <a:ext cx="10287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6" descr="п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4075" y="5667375"/>
            <a:ext cx="14287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7" descr="4707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3357563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8" descr="п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27988" y="5013325"/>
            <a:ext cx="8763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10" descr="х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77050" y="5229225"/>
            <a:ext cx="137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11" descr="дб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00438" y="3929063"/>
            <a:ext cx="1381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12" descr="жд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35600" y="5013325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Picture 13" descr="ип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35375" y="5516563"/>
            <a:ext cx="14001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8" name="Picture 14" descr="ми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948488" y="3357563"/>
            <a:ext cx="14287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9" name="Picture 16" descr="ва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11188" y="5013325"/>
            <a:ext cx="12477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0" name="Picture 17" descr="в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124825" y="3644900"/>
            <a:ext cx="10191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1" name="Picture 18" descr="ф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484438" y="4581525"/>
            <a:ext cx="142875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2" name="Picture 19" descr="е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28625" y="3786188"/>
            <a:ext cx="137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Зубные нити (флоссы)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229600" cy="4525963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ru-RU" sz="2400" b="1" smtClean="0"/>
              <a:t>     </a:t>
            </a:r>
          </a:p>
          <a:p>
            <a:pPr marL="609600" indent="-609600"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       </a:t>
            </a:r>
            <a:r>
              <a:rPr lang="ru-RU" sz="2400" b="1" smtClean="0">
                <a:solidFill>
                  <a:srgbClr val="0066CC"/>
                </a:solidFill>
              </a:rPr>
              <a:t>Флоссы</a:t>
            </a:r>
            <a:r>
              <a:rPr lang="ru-RU" sz="2400" b="1" smtClean="0">
                <a:solidFill>
                  <a:srgbClr val="03458A"/>
                </a:solidFill>
              </a:rPr>
              <a:t> предназначены для тщательного удаления зубного налета и остатков пищи с труднодоступных для щетки поверхностей зубов.</a:t>
            </a:r>
          </a:p>
          <a:p>
            <a:pPr marL="609600" indent="-609600">
              <a:buFontTx/>
              <a:buNone/>
            </a:pPr>
            <a:r>
              <a:rPr lang="ru-RU" sz="2000" b="1" smtClean="0"/>
              <a:t>        </a:t>
            </a:r>
            <a:r>
              <a:rPr lang="ru-RU" sz="2400" b="1" smtClean="0">
                <a:solidFill>
                  <a:srgbClr val="0066CC"/>
                </a:solidFill>
              </a:rPr>
              <a:t>Флоссы</a:t>
            </a:r>
            <a:r>
              <a:rPr lang="ru-RU" sz="2000" b="1" smtClean="0">
                <a:solidFill>
                  <a:srgbClr val="03458A"/>
                </a:solidFill>
              </a:rPr>
              <a:t> </a:t>
            </a:r>
            <a:r>
              <a:rPr lang="ru-RU" sz="2400" b="1" smtClean="0">
                <a:solidFill>
                  <a:srgbClr val="03458A"/>
                </a:solidFill>
              </a:rPr>
              <a:t>изготавливают из специального синтетического волокна. Они могут быть вощеными и невощеными, круглыми и плоскими, пропитанными фторидом натрия или ментоловой </a:t>
            </a:r>
            <a:r>
              <a:rPr lang="ru-RU" sz="2400" smtClean="0">
                <a:solidFill>
                  <a:srgbClr val="03458A"/>
                </a:solidFill>
              </a:rPr>
              <a:t>пропиткой</a:t>
            </a:r>
            <a:r>
              <a:rPr lang="ru-RU" sz="2400" b="1" smtClean="0">
                <a:solidFill>
                  <a:srgbClr val="03458A"/>
                </a:solidFill>
              </a:rPr>
              <a:t>.</a:t>
            </a:r>
          </a:p>
          <a:p>
            <a:pPr marL="609600" indent="-609600">
              <a:buFontTx/>
              <a:buNone/>
            </a:pPr>
            <a:endParaRPr lang="ru-RU" sz="2400" b="1" smtClean="0">
              <a:solidFill>
                <a:srgbClr val="03458A"/>
              </a:solidFill>
            </a:endParaRPr>
          </a:p>
        </p:txBody>
      </p:sp>
      <p:pic>
        <p:nvPicPr>
          <p:cNvPr id="30724" name="Picture 7" descr="ф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75" y="5467350"/>
            <a:ext cx="9715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8" descr="ф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5229225"/>
            <a:ext cx="13144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9" descr="ф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6688" y="5300663"/>
            <a:ext cx="94297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10" descr="ф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229225"/>
            <a:ext cx="1057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11" descr="ф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38" y="5572125"/>
            <a:ext cx="14287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12" descr="ф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43313" y="521493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Зубные нити (флоссы)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Low">
              <a:buClr>
                <a:srgbClr val="E0447B"/>
              </a:buClr>
              <a:buFont typeface="Wingdings" pitchFamily="2" charset="2"/>
              <a:buNone/>
            </a:pPr>
            <a:endParaRPr lang="ru-RU" sz="2800" b="1" smtClean="0"/>
          </a:p>
          <a:p>
            <a:pPr algn="justLow">
              <a:buClr>
                <a:srgbClr val="E0447B"/>
              </a:buClr>
              <a:buFont typeface="Wingdings" pitchFamily="2" charset="2"/>
              <a:buNone/>
            </a:pPr>
            <a:r>
              <a:rPr lang="ru-RU" sz="2800" b="1" smtClean="0"/>
              <a:t>   </a:t>
            </a:r>
            <a:r>
              <a:rPr lang="ru-RU" sz="2400" b="1" smtClean="0">
                <a:solidFill>
                  <a:srgbClr val="03458A"/>
                </a:solidFill>
              </a:rPr>
              <a:t>Флоссинг – обязательная процедура для чистки контактных</a:t>
            </a:r>
            <a:r>
              <a:rPr lang="ru-RU" sz="2400" b="1" smtClean="0">
                <a:solidFill>
                  <a:schemeClr val="bg1"/>
                </a:solidFill>
              </a:rPr>
              <a:t> </a:t>
            </a:r>
            <a:r>
              <a:rPr lang="ru-RU" sz="2400" b="1" smtClean="0">
                <a:solidFill>
                  <a:srgbClr val="03458A"/>
                </a:solidFill>
              </a:rPr>
              <a:t>поверхностей зубов.</a:t>
            </a:r>
          </a:p>
          <a:p>
            <a:pPr algn="justLow">
              <a:buClr>
                <a:srgbClr val="E0447B"/>
              </a:buClr>
              <a:buFont typeface="Wingdings" pitchFamily="2" charset="2"/>
              <a:buNone/>
            </a:pPr>
            <a:r>
              <a:rPr lang="ru-RU" sz="2400" b="1" smtClean="0"/>
              <a:t>  </a:t>
            </a:r>
          </a:p>
          <a:p>
            <a:pPr algn="justLow">
              <a:buClr>
                <a:srgbClr val="E0447B"/>
              </a:buClr>
              <a:buFont typeface="Wingdings" pitchFamily="2" charset="2"/>
              <a:buNone/>
            </a:pPr>
            <a:r>
              <a:rPr lang="ru-RU" sz="2400" b="1" smtClean="0"/>
              <a:t>    </a:t>
            </a:r>
            <a:r>
              <a:rPr lang="ru-RU" sz="2400" b="1" smtClean="0">
                <a:solidFill>
                  <a:srgbClr val="03458A"/>
                </a:solidFill>
              </a:rPr>
              <a:t>Дети могут самостоятельно пользоваться флоссами, начиная с 9–10 лет. До этого возраста очищать контактные поверхности зубов у детей рекомендуется родителям.</a:t>
            </a:r>
            <a:r>
              <a:rPr lang="ru-RU" sz="2400" smtClean="0">
                <a:solidFill>
                  <a:srgbClr val="03458A"/>
                </a:solidFill>
              </a:rPr>
              <a:t> </a:t>
            </a:r>
          </a:p>
        </p:txBody>
      </p:sp>
      <p:pic>
        <p:nvPicPr>
          <p:cNvPr id="31748" name="Picture 4" descr="ч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4652963"/>
            <a:ext cx="1897062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Rectangle 11"/>
          <p:cNvSpPr>
            <a:spLocks noChangeArrowheads="1"/>
          </p:cNvSpPr>
          <p:nvPr/>
        </p:nvSpPr>
        <p:spPr bwMode="auto">
          <a:xfrm flipV="1">
            <a:off x="3492500" y="5516563"/>
            <a:ext cx="1476375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  <p:sp>
        <p:nvSpPr>
          <p:cNvPr id="31750" name="Rectangle 11"/>
          <p:cNvSpPr>
            <a:spLocks noChangeArrowheads="1"/>
          </p:cNvSpPr>
          <p:nvPr/>
        </p:nvSpPr>
        <p:spPr bwMode="auto">
          <a:xfrm flipV="1">
            <a:off x="468313" y="3141663"/>
            <a:ext cx="1476375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r"/>
            <a:r>
              <a:rPr lang="ru-RU" sz="2800" b="1" smtClean="0">
                <a:solidFill>
                  <a:schemeClr val="bg1"/>
                </a:solidFill>
              </a:rPr>
              <a:t>Сколько зубов должно </a:t>
            </a:r>
            <a:br>
              <a:rPr lang="ru-RU" sz="2800" b="1" smtClean="0">
                <a:solidFill>
                  <a:schemeClr val="bg1"/>
                </a:solidFill>
              </a:rPr>
            </a:br>
            <a:r>
              <a:rPr lang="ru-RU" sz="2800" b="1" smtClean="0">
                <a:solidFill>
                  <a:schemeClr val="bg1"/>
                </a:solidFill>
              </a:rPr>
              <a:t>быть у человека?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714500"/>
            <a:ext cx="4500563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smtClean="0"/>
              <a:t>      </a:t>
            </a:r>
          </a:p>
          <a:p>
            <a:pPr eaLnBrk="1" hangingPunct="1">
              <a:buFontTx/>
              <a:buNone/>
            </a:pPr>
            <a:r>
              <a:rPr lang="ru-RU" sz="2400" b="1" smtClean="0"/>
              <a:t>    </a:t>
            </a:r>
            <a:r>
              <a:rPr lang="ru-RU" sz="2200" b="1" smtClean="0">
                <a:solidFill>
                  <a:srgbClr val="00458A"/>
                </a:solidFill>
              </a:rPr>
              <a:t>Молочные зубы прорезываются в возрасте от шести месяцев до двух с половиной лет.</a:t>
            </a:r>
          </a:p>
          <a:p>
            <a:pPr eaLnBrk="1" hangingPunct="1">
              <a:buFontTx/>
              <a:buNone/>
            </a:pPr>
            <a:r>
              <a:rPr lang="ru-RU" sz="2200" b="1" smtClean="0">
                <a:solidFill>
                  <a:srgbClr val="00458A"/>
                </a:solidFill>
              </a:rPr>
              <a:t>    Постоянные зубы прорезываются в возрасте от шести до четырнадцати лет (исключение: зубы мудрости – они прорезываются позднее</a:t>
            </a:r>
            <a:r>
              <a:rPr lang="ru-RU" sz="2400" b="1" smtClean="0">
                <a:solidFill>
                  <a:srgbClr val="00458A"/>
                </a:solidFill>
              </a:rPr>
              <a:t>).</a:t>
            </a:r>
          </a:p>
        </p:txBody>
      </p:sp>
      <p:pic>
        <p:nvPicPr>
          <p:cNvPr id="74754" name="Picture 2" descr="J:\зубы\pedodonz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643182"/>
            <a:ext cx="4162425" cy="2874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5" name="Oval 12"/>
          <p:cNvSpPr>
            <a:spLocks noChangeArrowheads="1"/>
          </p:cNvSpPr>
          <p:nvPr/>
        </p:nvSpPr>
        <p:spPr bwMode="auto">
          <a:xfrm>
            <a:off x="6572250" y="5929313"/>
            <a:ext cx="215900" cy="215900"/>
          </a:xfrm>
          <a:prstGeom prst="ellipse">
            <a:avLst/>
          </a:prstGeom>
          <a:solidFill>
            <a:srgbClr val="85C2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5126" name="Rectangle 11"/>
          <p:cNvSpPr>
            <a:spLocks noChangeArrowheads="1"/>
          </p:cNvSpPr>
          <p:nvPr/>
        </p:nvSpPr>
        <p:spPr bwMode="auto">
          <a:xfrm>
            <a:off x="4000500" y="6000750"/>
            <a:ext cx="2627313" cy="73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defTabSz="954088"/>
            <a:r>
              <a:rPr lang="ru-RU" sz="2800" b="1" smtClean="0">
                <a:solidFill>
                  <a:schemeClr val="bg1"/>
                </a:solidFill>
              </a:rPr>
              <a:t>Способ применения зубных нитей</a:t>
            </a:r>
            <a:r>
              <a:rPr lang="ru-RU" sz="4000" smtClean="0"/>
              <a:t> </a:t>
            </a:r>
            <a:endParaRPr lang="ru-RU" sz="2400" b="1" smtClean="0">
              <a:solidFill>
                <a:schemeClr val="bg1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Low">
              <a:lnSpc>
                <a:spcPct val="80000"/>
              </a:lnSpc>
            </a:pPr>
            <a:endParaRPr lang="ru-RU" sz="2400" smtClean="0"/>
          </a:p>
          <a:p>
            <a:pPr algn="justLow">
              <a:lnSpc>
                <a:spcPct val="80000"/>
              </a:lnSpc>
              <a:buFontTx/>
              <a:buNone/>
            </a:pPr>
            <a:r>
              <a:rPr lang="ru-RU" sz="2400" smtClean="0"/>
              <a:t>	</a:t>
            </a:r>
            <a:endParaRPr lang="en-US" sz="2400" smtClean="0"/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smtClean="0"/>
              <a:t>   </a:t>
            </a:r>
            <a:r>
              <a:rPr lang="ru-RU" sz="2400" b="1" smtClean="0">
                <a:solidFill>
                  <a:srgbClr val="00458A"/>
                </a:solidFill>
              </a:rPr>
              <a:t>Нить длиной 35–40 см накручивают </a:t>
            </a:r>
            <a:endParaRPr lang="en-US" sz="2400" b="1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b="1" smtClean="0">
                <a:solidFill>
                  <a:srgbClr val="00458A"/>
                </a:solidFill>
              </a:rPr>
              <a:t>   </a:t>
            </a:r>
            <a:r>
              <a:rPr lang="ru-RU" sz="2400" b="1" smtClean="0">
                <a:solidFill>
                  <a:srgbClr val="00458A"/>
                </a:solidFill>
              </a:rPr>
              <a:t>вокруг первой фаланги </a:t>
            </a:r>
            <a:endParaRPr lang="en-US" sz="2400" b="1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b="1" smtClean="0">
                <a:solidFill>
                  <a:srgbClr val="00458A"/>
                </a:solidFill>
              </a:rPr>
              <a:t>   </a:t>
            </a:r>
            <a:r>
              <a:rPr lang="ru-RU" sz="2400" b="1" smtClean="0">
                <a:solidFill>
                  <a:srgbClr val="00458A"/>
                </a:solidFill>
              </a:rPr>
              <a:t>средних пальцев обеих рук. </a:t>
            </a: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00458A"/>
                </a:solidFill>
              </a:rPr>
              <a:t>	</a:t>
            </a:r>
            <a:endParaRPr lang="en-US" sz="2400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smtClean="0">
                <a:solidFill>
                  <a:srgbClr val="00458A"/>
                </a:solidFill>
              </a:rPr>
              <a:t>    </a:t>
            </a: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smtClean="0">
                <a:solidFill>
                  <a:srgbClr val="00458A"/>
                </a:solidFill>
              </a:rPr>
              <a:t>    </a:t>
            </a:r>
            <a:r>
              <a:rPr lang="ru-RU" sz="2400" b="1" smtClean="0">
                <a:solidFill>
                  <a:srgbClr val="00458A"/>
                </a:solidFill>
              </a:rPr>
              <a:t>Затем осторожно вводят </a:t>
            </a:r>
            <a:endParaRPr lang="en-US" sz="2400" b="1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b="1" smtClean="0">
                <a:solidFill>
                  <a:srgbClr val="00458A"/>
                </a:solidFill>
              </a:rPr>
              <a:t>    </a:t>
            </a:r>
            <a:r>
              <a:rPr lang="ru-RU" sz="2400" b="1" smtClean="0">
                <a:solidFill>
                  <a:srgbClr val="00458A"/>
                </a:solidFill>
              </a:rPr>
              <a:t>натянутую нить (с помощью</a:t>
            </a:r>
            <a:endParaRPr lang="en-US" sz="2400" b="1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 </a:t>
            </a:r>
            <a:r>
              <a:rPr lang="en-US" sz="2400" b="1" smtClean="0">
                <a:solidFill>
                  <a:srgbClr val="00458A"/>
                </a:solidFill>
              </a:rPr>
              <a:t>   </a:t>
            </a:r>
            <a:r>
              <a:rPr lang="ru-RU" sz="2400" b="1" smtClean="0">
                <a:solidFill>
                  <a:srgbClr val="00458A"/>
                </a:solidFill>
              </a:rPr>
              <a:t>указательных и больших пальцев) </a:t>
            </a:r>
            <a:endParaRPr lang="en-US" sz="2400" b="1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b="1" smtClean="0">
                <a:solidFill>
                  <a:srgbClr val="00458A"/>
                </a:solidFill>
              </a:rPr>
              <a:t>    </a:t>
            </a:r>
            <a:r>
              <a:rPr lang="ru-RU" sz="2400" b="1" smtClean="0">
                <a:solidFill>
                  <a:srgbClr val="00458A"/>
                </a:solidFill>
              </a:rPr>
              <a:t>между контактными поверхностями зубов, </a:t>
            </a:r>
            <a:endParaRPr lang="en-US" sz="2400" b="1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b="1" smtClean="0">
                <a:solidFill>
                  <a:srgbClr val="00458A"/>
                </a:solidFill>
              </a:rPr>
              <a:t>    </a:t>
            </a:r>
            <a:r>
              <a:rPr lang="ru-RU" sz="2400" b="1" smtClean="0">
                <a:solidFill>
                  <a:srgbClr val="00458A"/>
                </a:solidFill>
              </a:rPr>
              <a:t>стараясь не травмировать десневые сосочки. </a:t>
            </a: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00458A"/>
                </a:solidFill>
              </a:rPr>
              <a:t>	</a:t>
            </a:r>
          </a:p>
        </p:txBody>
      </p:sp>
      <p:pic>
        <p:nvPicPr>
          <p:cNvPr id="31750" name="Picture 10" descr="хз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25" y="4357688"/>
            <a:ext cx="1152525" cy="885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751" name="Picture 11" descr="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2428875"/>
            <a:ext cx="1327150" cy="995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2774" name="Rectangle 11"/>
          <p:cNvSpPr>
            <a:spLocks noChangeArrowheads="1"/>
          </p:cNvSpPr>
          <p:nvPr/>
        </p:nvSpPr>
        <p:spPr bwMode="auto">
          <a:xfrm flipV="1">
            <a:off x="0" y="3714750"/>
            <a:ext cx="1476375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defTabSz="954088"/>
            <a:r>
              <a:rPr lang="ru-RU" sz="2800" b="1" smtClean="0">
                <a:solidFill>
                  <a:schemeClr val="bg1"/>
                </a:solidFill>
              </a:rPr>
              <a:t>Способ применения зубных нитей</a:t>
            </a:r>
            <a:r>
              <a:rPr lang="ru-RU" sz="4000" smtClean="0"/>
              <a:t> </a:t>
            </a:r>
            <a:endParaRPr lang="ru-RU" sz="2400" b="1" smtClean="0">
              <a:solidFill>
                <a:schemeClr val="bg1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Low">
              <a:lnSpc>
                <a:spcPct val="80000"/>
              </a:lnSpc>
              <a:buFontTx/>
              <a:buNone/>
            </a:pPr>
            <a:endParaRPr lang="en-US" sz="2400" smtClean="0"/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smtClean="0"/>
              <a:t>  </a:t>
            </a: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smtClean="0"/>
              <a:t>   </a:t>
            </a:r>
            <a:r>
              <a:rPr lang="ru-RU" sz="2400" b="1" smtClean="0">
                <a:solidFill>
                  <a:srgbClr val="00458A"/>
                </a:solidFill>
              </a:rPr>
              <a:t>Потом нить выводят, </a:t>
            </a:r>
            <a:endParaRPr lang="en-US" sz="2400" b="1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b="1" smtClean="0">
                <a:solidFill>
                  <a:srgbClr val="00458A"/>
                </a:solidFill>
              </a:rPr>
              <a:t>   </a:t>
            </a:r>
            <a:r>
              <a:rPr lang="ru-RU" sz="2400" b="1" smtClean="0">
                <a:solidFill>
                  <a:srgbClr val="00458A"/>
                </a:solidFill>
              </a:rPr>
              <a:t>прижимая ее к поверхности зуба</a:t>
            </a:r>
            <a:r>
              <a:rPr lang="ru-RU" sz="2400" smtClean="0">
                <a:solidFill>
                  <a:srgbClr val="00458A"/>
                </a:solidFill>
              </a:rPr>
              <a:t>. 	</a:t>
            </a: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00458A"/>
                </a:solidFill>
              </a:rPr>
              <a:t>	</a:t>
            </a:r>
            <a:endParaRPr lang="en-US" sz="2400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smtClean="0">
                <a:solidFill>
                  <a:srgbClr val="00458A"/>
                </a:solidFill>
              </a:rPr>
              <a:t>   </a:t>
            </a: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b="1" smtClean="0">
                <a:solidFill>
                  <a:srgbClr val="00458A"/>
                </a:solidFill>
              </a:rPr>
              <a:t>   </a:t>
            </a:r>
            <a:r>
              <a:rPr lang="ru-RU" sz="2400" b="1" smtClean="0">
                <a:solidFill>
                  <a:srgbClr val="00458A"/>
                </a:solidFill>
              </a:rPr>
              <a:t>Последовательно производят </a:t>
            </a:r>
            <a:endParaRPr lang="en-US" sz="2400" b="1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b="1" smtClean="0">
                <a:solidFill>
                  <a:srgbClr val="00458A"/>
                </a:solidFill>
              </a:rPr>
              <a:t>   </a:t>
            </a:r>
            <a:r>
              <a:rPr lang="ru-RU" sz="2400" b="1" smtClean="0">
                <a:solidFill>
                  <a:srgbClr val="00458A"/>
                </a:solidFill>
              </a:rPr>
              <a:t>очищение контактных поверхностей </a:t>
            </a:r>
            <a:endParaRPr lang="en-US" sz="2400" b="1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b="1" smtClean="0">
                <a:solidFill>
                  <a:srgbClr val="00458A"/>
                </a:solidFill>
              </a:rPr>
              <a:t>   </a:t>
            </a:r>
            <a:r>
              <a:rPr lang="ru-RU" sz="2400" b="1" smtClean="0">
                <a:solidFill>
                  <a:srgbClr val="00458A"/>
                </a:solidFill>
              </a:rPr>
              <a:t>каждого зуба. </a:t>
            </a:r>
            <a:endParaRPr lang="en-US" sz="2400" b="1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b="1" smtClean="0">
                <a:solidFill>
                  <a:srgbClr val="00458A"/>
                </a:solidFill>
              </a:rPr>
              <a:t>   </a:t>
            </a:r>
            <a:r>
              <a:rPr lang="ru-RU" sz="2400" b="1" smtClean="0">
                <a:solidFill>
                  <a:srgbClr val="00458A"/>
                </a:solidFill>
              </a:rPr>
              <a:t>Каждый промежуток чистится </a:t>
            </a:r>
            <a:endParaRPr lang="en-US" sz="2400" b="1" smtClean="0">
              <a:solidFill>
                <a:srgbClr val="00458A"/>
              </a:solidFill>
            </a:endParaRP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400" b="1" smtClean="0">
                <a:solidFill>
                  <a:srgbClr val="00458A"/>
                </a:solidFill>
              </a:rPr>
              <a:t>   </a:t>
            </a:r>
            <a:r>
              <a:rPr lang="ru-RU" sz="2400" b="1" smtClean="0">
                <a:solidFill>
                  <a:srgbClr val="00458A"/>
                </a:solidFill>
              </a:rPr>
              <a:t>новым участком флосса.</a:t>
            </a:r>
          </a:p>
        </p:txBody>
      </p:sp>
      <p:pic>
        <p:nvPicPr>
          <p:cNvPr id="31748" name="Picture 8" descr="ь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75" y="2428875"/>
            <a:ext cx="1181100" cy="1000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749" name="Picture 9" descr="юэ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38" y="4143375"/>
            <a:ext cx="1304925" cy="1114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3798" name="Rectangle 11"/>
          <p:cNvSpPr>
            <a:spLocks noChangeArrowheads="1"/>
          </p:cNvSpPr>
          <p:nvPr/>
        </p:nvSpPr>
        <p:spPr bwMode="auto">
          <a:xfrm flipV="1">
            <a:off x="4500563" y="5857875"/>
            <a:ext cx="1476375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  <p:sp>
        <p:nvSpPr>
          <p:cNvPr id="33799" name="Rectangle 11"/>
          <p:cNvSpPr>
            <a:spLocks noChangeArrowheads="1"/>
          </p:cNvSpPr>
          <p:nvPr/>
        </p:nvSpPr>
        <p:spPr bwMode="auto">
          <a:xfrm flipV="1">
            <a:off x="0" y="3357563"/>
            <a:ext cx="1476375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38" y="2071688"/>
            <a:ext cx="7772400" cy="1470025"/>
          </a:xfrm>
        </p:spPr>
        <p:txBody>
          <a:bodyPr/>
          <a:lstStyle/>
          <a:p>
            <a:r>
              <a:rPr lang="ru-RU" sz="3200" b="1" smtClean="0">
                <a:solidFill>
                  <a:schemeClr val="tx1"/>
                </a:solidFill>
              </a:rPr>
              <a:t/>
            </a:r>
            <a:br>
              <a:rPr lang="ru-RU" sz="3200" b="1" smtClean="0">
                <a:solidFill>
                  <a:schemeClr val="tx1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/>
            </a:r>
            <a:br>
              <a:rPr lang="ru-RU" sz="3200" b="1" smtClean="0">
                <a:solidFill>
                  <a:schemeClr val="tx1"/>
                </a:solidFill>
              </a:rPr>
            </a:br>
            <a:r>
              <a:rPr lang="ru-RU" sz="3600" b="1" smtClean="0">
                <a:solidFill>
                  <a:srgbClr val="03458A"/>
                </a:solidFill>
              </a:rPr>
              <a:t>Чистка зубов</a:t>
            </a:r>
            <a:br>
              <a:rPr lang="ru-RU" sz="3600" b="1" smtClean="0">
                <a:solidFill>
                  <a:srgbClr val="03458A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/>
            </a:r>
            <a:br>
              <a:rPr lang="ru-RU" sz="3200" b="1" smtClean="0">
                <a:solidFill>
                  <a:schemeClr val="tx1"/>
                </a:solidFill>
              </a:rPr>
            </a:br>
            <a:endParaRPr lang="ru-RU" sz="3200" b="1" smtClean="0">
              <a:solidFill>
                <a:schemeClr val="tx1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3716338"/>
            <a:ext cx="6840537" cy="175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i="1" smtClean="0">
                <a:solidFill>
                  <a:srgbClr val="0066CC"/>
                </a:solidFill>
              </a:rPr>
              <a:t>Чистить зубы ребенок должен </a:t>
            </a:r>
          </a:p>
          <a:p>
            <a:pPr>
              <a:lnSpc>
                <a:spcPct val="90000"/>
              </a:lnSpc>
            </a:pPr>
            <a:r>
              <a:rPr lang="ru-RU" sz="2400" b="1" i="1" smtClean="0">
                <a:solidFill>
                  <a:srgbClr val="0066CC"/>
                </a:solidFill>
              </a:rPr>
              <a:t>обязательно утром, после завтрака, и</a:t>
            </a:r>
          </a:p>
          <a:p>
            <a:pPr>
              <a:lnSpc>
                <a:spcPct val="90000"/>
              </a:lnSpc>
            </a:pPr>
            <a:r>
              <a:rPr lang="ru-RU" sz="2400" b="1" i="1" smtClean="0">
                <a:solidFill>
                  <a:srgbClr val="0066CC"/>
                </a:solidFill>
              </a:rPr>
              <a:t> вечером, перед сном, в течение </a:t>
            </a:r>
          </a:p>
          <a:p>
            <a:pPr>
              <a:lnSpc>
                <a:spcPct val="90000"/>
              </a:lnSpc>
            </a:pPr>
            <a:r>
              <a:rPr lang="ru-RU" sz="2400" b="1" i="1" smtClean="0">
                <a:solidFill>
                  <a:srgbClr val="0066CC"/>
                </a:solidFill>
              </a:rPr>
              <a:t>3 минут с использованием зубной пасты.</a:t>
            </a:r>
          </a:p>
        </p:txBody>
      </p:sp>
      <p:sp>
        <p:nvSpPr>
          <p:cNvPr id="34820" name="Oval 10"/>
          <p:cNvSpPr>
            <a:spLocks noChangeArrowheads="1"/>
          </p:cNvSpPr>
          <p:nvPr/>
        </p:nvSpPr>
        <p:spPr bwMode="auto">
          <a:xfrm>
            <a:off x="1785938" y="2643188"/>
            <a:ext cx="215900" cy="215900"/>
          </a:xfrm>
          <a:prstGeom prst="ellipse">
            <a:avLst/>
          </a:prstGeom>
          <a:solidFill>
            <a:srgbClr val="F1A9C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4821" name="Rectangle 9"/>
          <p:cNvSpPr>
            <a:spLocks noChangeArrowheads="1"/>
          </p:cNvSpPr>
          <p:nvPr/>
        </p:nvSpPr>
        <p:spPr bwMode="auto">
          <a:xfrm>
            <a:off x="0" y="2714625"/>
            <a:ext cx="1835150" cy="71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1A9C3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4822" name="Rectangle 11"/>
          <p:cNvSpPr>
            <a:spLocks noChangeArrowheads="1"/>
          </p:cNvSpPr>
          <p:nvPr/>
        </p:nvSpPr>
        <p:spPr bwMode="auto">
          <a:xfrm>
            <a:off x="5214938" y="5929313"/>
            <a:ext cx="2627312" cy="73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4823" name="Oval 12"/>
          <p:cNvSpPr>
            <a:spLocks noChangeArrowheads="1"/>
          </p:cNvSpPr>
          <p:nvPr/>
        </p:nvSpPr>
        <p:spPr bwMode="auto">
          <a:xfrm>
            <a:off x="7786688" y="5857875"/>
            <a:ext cx="215900" cy="215900"/>
          </a:xfrm>
          <a:prstGeom prst="ellipse">
            <a:avLst/>
          </a:prstGeom>
          <a:solidFill>
            <a:srgbClr val="85C2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Как чистить зубы?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708525"/>
          </a:xfrm>
        </p:spPr>
        <p:txBody>
          <a:bodyPr/>
          <a:lstStyle/>
          <a:p>
            <a:pPr algn="justLow">
              <a:lnSpc>
                <a:spcPct val="80000"/>
              </a:lnSpc>
            </a:pPr>
            <a:endParaRPr lang="ru-RU" sz="2800" smtClean="0"/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00458A"/>
                </a:solidFill>
              </a:rPr>
              <a:t>   </a:t>
            </a:r>
          </a:p>
          <a:p>
            <a:pPr algn="justLow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00458A"/>
                </a:solidFill>
              </a:rPr>
              <a:t>   </a:t>
            </a:r>
            <a:r>
              <a:rPr lang="ru-RU" sz="2800" b="1" smtClean="0">
                <a:solidFill>
                  <a:srgbClr val="0066CC"/>
                </a:solidFill>
              </a:rPr>
              <a:t>Существует много способов чистки зубов. </a:t>
            </a:r>
          </a:p>
          <a:p>
            <a:pPr algn="justLow">
              <a:lnSpc>
                <a:spcPct val="80000"/>
              </a:lnSpc>
              <a:buFontTx/>
              <a:buNone/>
            </a:pPr>
            <a:endParaRPr lang="ru-RU" sz="2800" b="1" smtClean="0">
              <a:solidFill>
                <a:srgbClr val="00458A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smtClean="0">
                <a:solidFill>
                  <a:srgbClr val="00458A"/>
                </a:solidFill>
              </a:rPr>
              <a:t>   </a:t>
            </a:r>
            <a:r>
              <a:rPr lang="ru-RU" sz="2800" b="1" smtClean="0">
                <a:solidFill>
                  <a:srgbClr val="00458A"/>
                </a:solidFill>
              </a:rPr>
              <a:t>Каждый из них выбирается с учетом</a:t>
            </a:r>
            <a:r>
              <a:rPr lang="en-US" sz="2800" b="1" smtClean="0">
                <a:solidFill>
                  <a:srgbClr val="00458A"/>
                </a:solidFill>
              </a:rPr>
              <a:t> </a:t>
            </a:r>
            <a:r>
              <a:rPr lang="ru-RU" sz="2800" b="1" smtClean="0">
                <a:solidFill>
                  <a:srgbClr val="00458A"/>
                </a:solidFill>
              </a:rPr>
              <a:t>состояния зубов и пародонта и рекомендуется врачом-стоматологом.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00458A"/>
                </a:solidFill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00458A"/>
                </a:solidFill>
              </a:rPr>
              <a:t>   Как правило, людям со здоровым</a:t>
            </a:r>
            <a:r>
              <a:rPr lang="en-US" sz="2800" b="1" smtClean="0">
                <a:solidFill>
                  <a:srgbClr val="00458A"/>
                </a:solidFill>
              </a:rPr>
              <a:t> </a:t>
            </a:r>
            <a:r>
              <a:rPr lang="ru-RU" sz="2800" b="1" smtClean="0">
                <a:solidFill>
                  <a:srgbClr val="00458A"/>
                </a:solidFill>
              </a:rPr>
              <a:t>пародонтом рекомендуют чистить зубы </a:t>
            </a:r>
            <a:r>
              <a:rPr lang="ru-RU" sz="2800" b="1" smtClean="0">
                <a:solidFill>
                  <a:srgbClr val="0066CC"/>
                </a:solidFill>
              </a:rPr>
              <a:t>стандартным методом.</a:t>
            </a:r>
          </a:p>
        </p:txBody>
      </p:sp>
      <p:sp>
        <p:nvSpPr>
          <p:cNvPr id="35844" name="Rectangle 6"/>
          <p:cNvSpPr>
            <a:spLocks noChangeArrowheads="1"/>
          </p:cNvSpPr>
          <p:nvPr/>
        </p:nvSpPr>
        <p:spPr bwMode="auto">
          <a:xfrm>
            <a:off x="6429375" y="6143625"/>
            <a:ext cx="2124075" cy="2873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5845" name="Rectangle 6"/>
          <p:cNvSpPr>
            <a:spLocks noChangeArrowheads="1"/>
          </p:cNvSpPr>
          <p:nvPr/>
        </p:nvSpPr>
        <p:spPr bwMode="auto">
          <a:xfrm>
            <a:off x="6429375" y="6143625"/>
            <a:ext cx="2124075" cy="2143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35846" name="Rectangle 11"/>
          <p:cNvSpPr>
            <a:spLocks noChangeArrowheads="1"/>
          </p:cNvSpPr>
          <p:nvPr/>
        </p:nvSpPr>
        <p:spPr bwMode="auto">
          <a:xfrm flipV="1">
            <a:off x="214313" y="4500563"/>
            <a:ext cx="1476375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Алгоритм стандартного </a:t>
            </a:r>
            <a:br>
              <a:rPr lang="ru-RU" sz="3200" b="1" smtClean="0">
                <a:solidFill>
                  <a:schemeClr val="bg1"/>
                </a:solidFill>
              </a:rPr>
            </a:br>
            <a:r>
              <a:rPr lang="ru-RU" sz="3200" b="1" smtClean="0">
                <a:solidFill>
                  <a:schemeClr val="bg1"/>
                </a:solidFill>
              </a:rPr>
              <a:t>метода чистки зубов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1714500"/>
            <a:ext cx="7389812" cy="4525963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ru-RU" sz="2000" dirty="0" smtClean="0"/>
              <a:t>       </a:t>
            </a:r>
          </a:p>
          <a:p>
            <a:pPr marL="0" indent="-609600">
              <a:lnSpc>
                <a:spcPct val="80000"/>
              </a:lnSpc>
              <a:spcBef>
                <a:spcPts val="0"/>
              </a:spcBef>
              <a:buFontTx/>
              <a:buNone/>
              <a:defRPr/>
            </a:pPr>
            <a:r>
              <a:rPr lang="ru-RU" sz="2400" dirty="0" smtClean="0"/>
              <a:t>  </a:t>
            </a:r>
          </a:p>
          <a:p>
            <a:pPr marL="0" indent="-609600">
              <a:lnSpc>
                <a:spcPct val="80000"/>
              </a:lnSpc>
              <a:spcBef>
                <a:spcPts val="0"/>
              </a:spcBef>
              <a:buFontTx/>
              <a:buNone/>
              <a:defRPr/>
            </a:pPr>
            <a:r>
              <a:rPr lang="ru-RU" sz="2400" dirty="0" smtClean="0">
                <a:solidFill>
                  <a:srgbClr val="03458A"/>
                </a:solidFill>
              </a:rPr>
              <a:t>  </a:t>
            </a:r>
            <a:r>
              <a:rPr lang="ru-RU" sz="2400" b="1" dirty="0" smtClean="0">
                <a:solidFill>
                  <a:srgbClr val="03458A"/>
                </a:solidFill>
              </a:rPr>
              <a:t>Метод чистки зубов</a:t>
            </a:r>
          </a:p>
          <a:p>
            <a:pPr marL="0" indent="-609600">
              <a:lnSpc>
                <a:spcPct val="80000"/>
              </a:lnSpc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3458A"/>
                </a:solidFill>
              </a:rPr>
              <a:t>  предусматривает выполнение</a:t>
            </a:r>
          </a:p>
          <a:p>
            <a:pPr marL="0" indent="-609600">
              <a:lnSpc>
                <a:spcPct val="80000"/>
              </a:lnSpc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3458A"/>
                </a:solidFill>
              </a:rPr>
              <a:t>  движений зубной щеткой в </a:t>
            </a:r>
          </a:p>
          <a:p>
            <a:pPr marL="0" indent="-609600">
              <a:lnSpc>
                <a:spcPct val="80000"/>
              </a:lnSpc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3458A"/>
                </a:solidFill>
              </a:rPr>
              <a:t>  определенной </a:t>
            </a:r>
          </a:p>
          <a:p>
            <a:pPr marL="0" indent="-609600">
              <a:lnSpc>
                <a:spcPct val="80000"/>
              </a:lnSpc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3458A"/>
                </a:solidFill>
              </a:rPr>
              <a:t>  последовательности.</a:t>
            </a:r>
            <a:r>
              <a:rPr lang="ru-RU" sz="2400" dirty="0" smtClean="0">
                <a:solidFill>
                  <a:srgbClr val="03458A"/>
                </a:solidFill>
              </a:rPr>
              <a:t> 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endParaRPr lang="ru-RU" sz="2000" dirty="0" smtClean="0">
              <a:solidFill>
                <a:srgbClr val="00458A"/>
              </a:solidFill>
            </a:endParaRPr>
          </a:p>
          <a:p>
            <a:pPr marL="0" indent="-609600">
              <a:lnSpc>
                <a:spcPct val="80000"/>
              </a:lnSpc>
              <a:spcBef>
                <a:spcPts val="0"/>
              </a:spcBef>
              <a:buFontTx/>
              <a:buNone/>
              <a:defRPr/>
            </a:pPr>
            <a:r>
              <a:rPr lang="ru-RU" sz="2000" dirty="0" smtClean="0">
                <a:solidFill>
                  <a:srgbClr val="00458A"/>
                </a:solidFill>
              </a:rPr>
              <a:t> </a:t>
            </a:r>
            <a:r>
              <a:rPr lang="en-US" sz="2000" dirty="0" smtClean="0">
                <a:solidFill>
                  <a:srgbClr val="00458A"/>
                </a:solidFill>
              </a:rPr>
              <a:t>  </a:t>
            </a:r>
            <a:r>
              <a:rPr lang="ru-RU" sz="2400" b="1" dirty="0" smtClean="0">
                <a:solidFill>
                  <a:srgbClr val="0066CC"/>
                </a:solidFill>
              </a:rPr>
              <a:t>При нарушении </a:t>
            </a:r>
          </a:p>
          <a:p>
            <a:pPr marL="0" indent="-609600">
              <a:lnSpc>
                <a:spcPct val="80000"/>
              </a:lnSpc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066CC"/>
                </a:solidFill>
              </a:rPr>
              <a:t> </a:t>
            </a:r>
            <a:r>
              <a:rPr lang="en-US" sz="2400" b="1" dirty="0" smtClean="0">
                <a:solidFill>
                  <a:srgbClr val="0066CC"/>
                </a:solidFill>
              </a:rPr>
              <a:t> </a:t>
            </a:r>
            <a:r>
              <a:rPr lang="ru-RU" sz="2400" b="1" dirty="0" smtClean="0">
                <a:solidFill>
                  <a:srgbClr val="0066CC"/>
                </a:solidFill>
              </a:rPr>
              <a:t>последовательности </a:t>
            </a:r>
          </a:p>
          <a:p>
            <a:pPr marL="0" indent="-609600">
              <a:lnSpc>
                <a:spcPct val="80000"/>
              </a:lnSpc>
              <a:spcBef>
                <a:spcPts val="0"/>
              </a:spcBef>
              <a:buFontTx/>
              <a:buNone/>
              <a:defRPr/>
            </a:pPr>
            <a:r>
              <a:rPr lang="en-US" sz="2400" b="1" dirty="0" smtClean="0">
                <a:solidFill>
                  <a:srgbClr val="0066CC"/>
                </a:solidFill>
              </a:rPr>
              <a:t> </a:t>
            </a:r>
            <a:r>
              <a:rPr lang="ru-RU" sz="2400" b="1" dirty="0" smtClean="0">
                <a:solidFill>
                  <a:srgbClr val="0066CC"/>
                </a:solidFill>
              </a:rPr>
              <a:t> движений зубной щеткой </a:t>
            </a:r>
          </a:p>
          <a:p>
            <a:pPr marL="0" indent="-609600">
              <a:lnSpc>
                <a:spcPct val="80000"/>
              </a:lnSpc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066CC"/>
                </a:solidFill>
              </a:rPr>
              <a:t> </a:t>
            </a:r>
            <a:r>
              <a:rPr lang="en-US" sz="2400" b="1" dirty="0" smtClean="0">
                <a:solidFill>
                  <a:srgbClr val="0066CC"/>
                </a:solidFill>
              </a:rPr>
              <a:t> </a:t>
            </a:r>
            <a:r>
              <a:rPr lang="ru-RU" sz="2400" b="1" dirty="0" smtClean="0">
                <a:solidFill>
                  <a:srgbClr val="0066CC"/>
                </a:solidFill>
              </a:rPr>
              <a:t>зубной налет</a:t>
            </a:r>
            <a:r>
              <a:rPr lang="en-US" sz="2400" b="1" dirty="0" smtClean="0">
                <a:solidFill>
                  <a:srgbClr val="0066CC"/>
                </a:solidFill>
              </a:rPr>
              <a:t> </a:t>
            </a:r>
            <a:r>
              <a:rPr lang="ru-RU" sz="2400" b="1" dirty="0" smtClean="0">
                <a:solidFill>
                  <a:srgbClr val="0066CC"/>
                </a:solidFill>
              </a:rPr>
              <a:t>может </a:t>
            </a:r>
            <a:endParaRPr lang="en-US" sz="2400" b="1" dirty="0" smtClean="0">
              <a:solidFill>
                <a:srgbClr val="0066CC"/>
              </a:solidFill>
            </a:endParaRPr>
          </a:p>
          <a:p>
            <a:pPr marL="0" indent="-609600">
              <a:lnSpc>
                <a:spcPct val="80000"/>
              </a:lnSpc>
              <a:spcBef>
                <a:spcPts val="0"/>
              </a:spcBef>
              <a:buFontTx/>
              <a:buNone/>
              <a:defRPr/>
            </a:pPr>
            <a:r>
              <a:rPr lang="en-US" sz="2400" b="1" dirty="0" smtClean="0">
                <a:solidFill>
                  <a:srgbClr val="0066CC"/>
                </a:solidFill>
              </a:rPr>
              <a:t>  </a:t>
            </a:r>
            <a:r>
              <a:rPr lang="ru-RU" sz="2400" b="1" dirty="0" smtClean="0">
                <a:solidFill>
                  <a:srgbClr val="0066CC"/>
                </a:solidFill>
              </a:rPr>
              <a:t>перенестись в межзубные </a:t>
            </a:r>
          </a:p>
          <a:p>
            <a:pPr marL="0" indent="-609600">
              <a:lnSpc>
                <a:spcPct val="80000"/>
              </a:lnSpc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066CC"/>
                </a:solidFill>
              </a:rPr>
              <a:t> </a:t>
            </a:r>
            <a:r>
              <a:rPr lang="en-US" sz="2400" b="1" dirty="0" smtClean="0">
                <a:solidFill>
                  <a:srgbClr val="0066CC"/>
                </a:solidFill>
              </a:rPr>
              <a:t> </a:t>
            </a:r>
            <a:r>
              <a:rPr lang="ru-RU" sz="2400" b="1" dirty="0" smtClean="0">
                <a:solidFill>
                  <a:srgbClr val="0066CC"/>
                </a:solidFill>
              </a:rPr>
              <a:t>промежутки.</a:t>
            </a:r>
          </a:p>
        </p:txBody>
      </p:sp>
      <p:grpSp>
        <p:nvGrpSpPr>
          <p:cNvPr id="36868" name="Group 8"/>
          <p:cNvGrpSpPr>
            <a:grpSpLocks/>
          </p:cNvGrpSpPr>
          <p:nvPr/>
        </p:nvGrpSpPr>
        <p:grpSpPr bwMode="auto">
          <a:xfrm rot="-5400000">
            <a:off x="5392738" y="2251075"/>
            <a:ext cx="1582738" cy="1366837"/>
            <a:chOff x="1021" y="2614"/>
            <a:chExt cx="997" cy="861"/>
          </a:xfrm>
        </p:grpSpPr>
        <p:sp>
          <p:nvSpPr>
            <p:cNvPr id="36870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36871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ru-RU" b="0"/>
            </a:p>
          </p:txBody>
        </p:sp>
      </p:grpSp>
      <p:pic>
        <p:nvPicPr>
          <p:cNvPr id="36869" name="Picture 2" descr="J:\зубы\з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2357438"/>
            <a:ext cx="3086100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Алгоритм стандартного </a:t>
            </a:r>
            <a:br>
              <a:rPr lang="ru-RU" sz="3200" b="1" smtClean="0">
                <a:solidFill>
                  <a:schemeClr val="bg1"/>
                </a:solidFill>
              </a:rPr>
            </a:br>
            <a:r>
              <a:rPr lang="ru-RU" sz="3200" b="1" smtClean="0">
                <a:solidFill>
                  <a:schemeClr val="bg1"/>
                </a:solidFill>
              </a:rPr>
              <a:t>метода чистки зубов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57375"/>
            <a:ext cx="8686800" cy="4268788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endParaRPr lang="ru-RU" sz="2400" smtClean="0"/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Clr>
                <a:srgbClr val="03458A"/>
              </a:buClr>
            </a:pPr>
            <a:r>
              <a:rPr lang="ru-RU" sz="2400" b="1" smtClean="0">
                <a:solidFill>
                  <a:srgbClr val="03458A"/>
                </a:solidFill>
              </a:rPr>
              <a:t>Разделить зубной ряд на несколько сегментов: моляры, премоляры, передние зубы.</a:t>
            </a: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Clr>
                <a:srgbClr val="03458A"/>
              </a:buClr>
              <a:buFont typeface="Wingdings" pitchFamily="2" charset="2"/>
              <a:buChar char="q"/>
            </a:pPr>
            <a:endParaRPr lang="ru-RU" sz="2400" b="1" smtClean="0">
              <a:solidFill>
                <a:srgbClr val="03458A"/>
              </a:solidFill>
            </a:endParaRP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Clr>
                <a:srgbClr val="03458A"/>
              </a:buClr>
            </a:pPr>
            <a:r>
              <a:rPr lang="ru-RU" sz="2400" b="1" smtClean="0">
                <a:solidFill>
                  <a:srgbClr val="03458A"/>
                </a:solidFill>
              </a:rPr>
              <a:t>Расположить зубную щетку под </a:t>
            </a: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Clr>
                <a:srgbClr val="03458A"/>
              </a:buCl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      </a:t>
            </a:r>
            <a:r>
              <a:rPr lang="en-US" sz="2400" b="1" smtClean="0">
                <a:solidFill>
                  <a:srgbClr val="03458A"/>
                </a:solidFill>
              </a:rPr>
              <a:t> </a:t>
            </a:r>
            <a:r>
              <a:rPr lang="ru-RU" sz="2400" b="1" smtClean="0">
                <a:solidFill>
                  <a:srgbClr val="03458A"/>
                </a:solidFill>
              </a:rPr>
              <a:t>углом 45 градусов к поверхности </a:t>
            </a: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Clr>
                <a:srgbClr val="03458A"/>
              </a:buClr>
              <a:buFontTx/>
              <a:buNone/>
            </a:pPr>
            <a:r>
              <a:rPr lang="ru-RU" sz="2400" b="1" smtClean="0">
                <a:solidFill>
                  <a:srgbClr val="03458A"/>
                </a:solidFill>
              </a:rPr>
              <a:t>      </a:t>
            </a:r>
            <a:r>
              <a:rPr lang="en-US" sz="2400" b="1" smtClean="0">
                <a:solidFill>
                  <a:srgbClr val="03458A"/>
                </a:solidFill>
              </a:rPr>
              <a:t> </a:t>
            </a:r>
            <a:r>
              <a:rPr lang="ru-RU" sz="2400" b="1" smtClean="0">
                <a:solidFill>
                  <a:srgbClr val="03458A"/>
                </a:solidFill>
              </a:rPr>
              <a:t>зубов (зубные ряды разомкнуты).</a:t>
            </a: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Clr>
                <a:srgbClr val="03458A"/>
              </a:buClr>
              <a:buFont typeface="Wingdings" pitchFamily="2" charset="2"/>
              <a:buChar char="q"/>
            </a:pPr>
            <a:endParaRPr lang="ru-RU" sz="2400" b="1" smtClean="0">
              <a:solidFill>
                <a:srgbClr val="03458A"/>
              </a:solidFill>
            </a:endParaRP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Clr>
                <a:srgbClr val="03458A"/>
              </a:buClr>
            </a:pPr>
            <a:r>
              <a:rPr lang="ru-RU" sz="2400" b="1" smtClean="0">
                <a:solidFill>
                  <a:srgbClr val="03458A"/>
                </a:solidFill>
              </a:rPr>
              <a:t>Чистить зубы верхней челюсти с вестибулярной (наружной) поверхности  подметающими движениями сверху вниз, передвигая щетку от дальних зубов слева к дальним зубам справа (от левых верхних моляров до правых верхних моляров).</a:t>
            </a:r>
          </a:p>
        </p:txBody>
      </p:sp>
      <p:pic>
        <p:nvPicPr>
          <p:cNvPr id="36869" name="Picture 5" descr="F:\зубы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13" y="2571750"/>
            <a:ext cx="1989137" cy="1558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Алгоритм стандартного </a:t>
            </a:r>
            <a:br>
              <a:rPr lang="ru-RU" sz="3200" b="1" smtClean="0">
                <a:solidFill>
                  <a:schemeClr val="bg1"/>
                </a:solidFill>
              </a:rPr>
            </a:br>
            <a:r>
              <a:rPr lang="ru-RU" sz="3200" b="1" smtClean="0">
                <a:solidFill>
                  <a:schemeClr val="bg1"/>
                </a:solidFill>
              </a:rPr>
              <a:t>метода чистки зубов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714500"/>
            <a:ext cx="8229600" cy="4411663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endParaRPr lang="ru-RU" sz="2000" smtClean="0"/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Clr>
                <a:srgbClr val="03458A"/>
              </a:buClr>
            </a:pPr>
            <a:r>
              <a:rPr lang="ru-RU" sz="2400" b="1" smtClean="0">
                <a:solidFill>
                  <a:srgbClr val="03458A"/>
                </a:solidFill>
              </a:rPr>
              <a:t>Чистить зубы верхней челюсти с небной поверхности подметающими движениями сверху вниз.</a:t>
            </a: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Clr>
                <a:srgbClr val="03458A"/>
              </a:buClr>
            </a:pPr>
            <a:endParaRPr lang="ru-RU" sz="2400" b="1" smtClean="0">
              <a:solidFill>
                <a:srgbClr val="03458A"/>
              </a:solidFill>
            </a:endParaRP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Clr>
                <a:srgbClr val="03458A"/>
              </a:buClr>
            </a:pPr>
            <a:r>
              <a:rPr lang="ru-RU" sz="2400" b="1" smtClean="0">
                <a:solidFill>
                  <a:srgbClr val="03458A"/>
                </a:solidFill>
              </a:rPr>
              <a:t>Чистить жевательную поверхность зубов верхней челюсти возвратно-поступательными движениями.</a:t>
            </a: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Clr>
                <a:srgbClr val="03458A"/>
              </a:buClr>
            </a:pPr>
            <a:endParaRPr lang="ru-RU" sz="2400" b="1" smtClean="0">
              <a:solidFill>
                <a:srgbClr val="03458A"/>
              </a:solidFill>
            </a:endParaRP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Clr>
                <a:srgbClr val="03458A"/>
              </a:buClr>
            </a:pPr>
            <a:r>
              <a:rPr lang="ru-RU" sz="2400" b="1" smtClean="0">
                <a:solidFill>
                  <a:srgbClr val="03458A"/>
                </a:solidFill>
              </a:rPr>
              <a:t>Чистить зубы нижней челюсти  с вестибулярной (наружной) поверхности подметающими движениями снизу вверх, передвигая щетку от дальних зубов слева к дальним зубам справа (от левых нижних моляров до правых нижних моляров).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Алгоритм стандартного </a:t>
            </a:r>
            <a:br>
              <a:rPr lang="ru-RU" sz="3200" b="1" smtClean="0">
                <a:solidFill>
                  <a:schemeClr val="bg1"/>
                </a:solidFill>
              </a:rPr>
            </a:br>
            <a:r>
              <a:rPr lang="ru-RU" sz="3200" b="1" smtClean="0">
                <a:solidFill>
                  <a:schemeClr val="bg1"/>
                </a:solidFill>
              </a:rPr>
              <a:t>метода чистки зубов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4525962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endParaRPr lang="ru-RU" sz="2400" smtClean="0"/>
          </a:p>
          <a:p>
            <a:pPr marL="609600" indent="-609600">
              <a:lnSpc>
                <a:spcPct val="90000"/>
              </a:lnSpc>
              <a:buClr>
                <a:srgbClr val="03458A"/>
              </a:buClr>
            </a:pPr>
            <a:r>
              <a:rPr lang="ru-RU" sz="2400" b="1" smtClean="0">
                <a:solidFill>
                  <a:srgbClr val="03458A"/>
                </a:solidFill>
              </a:rPr>
              <a:t>Чистить зубы нижней челюсти с язычной поверхности подметающими движениями снизу вверх.</a:t>
            </a:r>
          </a:p>
          <a:p>
            <a:pPr marL="609600" indent="-609600">
              <a:lnSpc>
                <a:spcPct val="90000"/>
              </a:lnSpc>
              <a:buClr>
                <a:srgbClr val="03458A"/>
              </a:buClr>
            </a:pPr>
            <a:endParaRPr lang="ru-RU" sz="2400" b="1" smtClean="0">
              <a:solidFill>
                <a:srgbClr val="03458A"/>
              </a:solidFill>
            </a:endParaRPr>
          </a:p>
          <a:p>
            <a:pPr marL="609600" indent="-609600">
              <a:lnSpc>
                <a:spcPct val="90000"/>
              </a:lnSpc>
              <a:buClr>
                <a:srgbClr val="03458A"/>
              </a:buClr>
            </a:pPr>
            <a:r>
              <a:rPr lang="ru-RU" sz="2400" b="1" smtClean="0">
                <a:solidFill>
                  <a:srgbClr val="03458A"/>
                </a:solidFill>
              </a:rPr>
              <a:t>Чистить жевательную поверхность зубов нижней челюсти возвратно-поступательными движениями.</a:t>
            </a:r>
          </a:p>
          <a:p>
            <a:pPr marL="609600" indent="-609600">
              <a:lnSpc>
                <a:spcPct val="90000"/>
              </a:lnSpc>
              <a:buClr>
                <a:srgbClr val="03458A"/>
              </a:buClr>
            </a:pPr>
            <a:endParaRPr lang="ru-RU" sz="2400" b="1" smtClean="0">
              <a:solidFill>
                <a:srgbClr val="03458A"/>
              </a:solidFill>
            </a:endParaRPr>
          </a:p>
          <a:p>
            <a:pPr marL="609600" indent="-609600">
              <a:lnSpc>
                <a:spcPct val="90000"/>
              </a:lnSpc>
              <a:buClr>
                <a:srgbClr val="03458A"/>
              </a:buClr>
            </a:pPr>
            <a:r>
              <a:rPr lang="ru-RU" sz="2400" b="1" smtClean="0">
                <a:solidFill>
                  <a:srgbClr val="03458A"/>
                </a:solidFill>
              </a:rPr>
              <a:t>Завершить чистку зубов широкими круговыми движениями щеткой вдоль сомкнутых зубных рядов слева направо с захватом зубов и десен.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Алгоритм стандартного </a:t>
            </a:r>
            <a:br>
              <a:rPr lang="ru-RU" sz="3200" b="1" smtClean="0">
                <a:solidFill>
                  <a:schemeClr val="bg1"/>
                </a:solidFill>
              </a:rPr>
            </a:br>
            <a:r>
              <a:rPr lang="ru-RU" sz="3200" b="1" smtClean="0">
                <a:solidFill>
                  <a:schemeClr val="bg1"/>
                </a:solidFill>
              </a:rPr>
              <a:t>метода чистки зубов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844675"/>
            <a:ext cx="8229600" cy="4525963"/>
          </a:xfrm>
        </p:spPr>
        <p:txBody>
          <a:bodyPr/>
          <a:lstStyle/>
          <a:p>
            <a:pPr marL="609600" indent="-609600"/>
            <a:endParaRPr lang="ru-RU" smtClean="0"/>
          </a:p>
          <a:p>
            <a:pPr marL="609600" indent="-609600">
              <a:buClr>
                <a:srgbClr val="03458A"/>
              </a:buClr>
            </a:pPr>
            <a:r>
              <a:rPr lang="ru-RU" sz="2400" b="1" smtClean="0">
                <a:solidFill>
                  <a:srgbClr val="03458A"/>
                </a:solidFill>
              </a:rPr>
              <a:t>Каждую поверхность зубочелюстного сегмента надо очищать 8–10 движениями щетки разных вариантов. </a:t>
            </a:r>
          </a:p>
          <a:p>
            <a:pPr marL="609600" indent="-609600">
              <a:buClr>
                <a:srgbClr val="03458A"/>
              </a:buClr>
            </a:pPr>
            <a:r>
              <a:rPr lang="ru-RU" sz="2400" b="1" smtClean="0">
                <a:solidFill>
                  <a:srgbClr val="03458A"/>
                </a:solidFill>
              </a:rPr>
              <a:t>На очищение всех поверхностей зубов нужно затратить 300–400 движений зубной щеткой, что составляет примерно 3 минуты. </a:t>
            </a:r>
          </a:p>
        </p:txBody>
      </p:sp>
      <p:pic>
        <p:nvPicPr>
          <p:cNvPr id="40964" name="Picture 4" descr="к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4797425"/>
            <a:ext cx="1544637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965" name="Group 8"/>
          <p:cNvGrpSpPr>
            <a:grpSpLocks/>
          </p:cNvGrpSpPr>
          <p:nvPr/>
        </p:nvGrpSpPr>
        <p:grpSpPr bwMode="auto">
          <a:xfrm rot="-5400000">
            <a:off x="6192838" y="4689475"/>
            <a:ext cx="1582738" cy="1366837"/>
            <a:chOff x="1021" y="2614"/>
            <a:chExt cx="997" cy="861"/>
          </a:xfrm>
        </p:grpSpPr>
        <p:sp>
          <p:nvSpPr>
            <p:cNvPr id="40967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40968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</p:grpSp>
      <p:sp>
        <p:nvSpPr>
          <p:cNvPr id="40966" name="Rectangle 11"/>
          <p:cNvSpPr>
            <a:spLocks noChangeArrowheads="1"/>
          </p:cNvSpPr>
          <p:nvPr/>
        </p:nvSpPr>
        <p:spPr bwMode="auto">
          <a:xfrm flipV="1">
            <a:off x="0" y="5229225"/>
            <a:ext cx="1476375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3200" b="1" smtClean="0">
                <a:solidFill>
                  <a:schemeClr val="bg1"/>
                </a:solidFill>
              </a:rPr>
              <a:t>                                       </a:t>
            </a:r>
            <a:r>
              <a:rPr lang="ru-RU" sz="3200" b="1" smtClean="0">
                <a:solidFill>
                  <a:schemeClr val="bg1"/>
                </a:solidFill>
              </a:rPr>
              <a:t>ВАЖНО!</a:t>
            </a:r>
            <a:endParaRPr lang="ru-RU" sz="3200" smtClean="0"/>
          </a:p>
        </p:txBody>
      </p:sp>
      <p:sp>
        <p:nvSpPr>
          <p:cNvPr id="41987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smtClean="0"/>
          </a:p>
          <a:p>
            <a:pPr>
              <a:buClr>
                <a:srgbClr val="03458A"/>
              </a:buClr>
            </a:pPr>
            <a:r>
              <a:rPr lang="ru-RU" sz="2000" b="1" smtClean="0">
                <a:solidFill>
                  <a:srgbClr val="00458A"/>
                </a:solidFill>
              </a:rPr>
              <a:t>Перед чисткой зубов необходимо вымыть руки и вымыть зубную щетку теплой водой. </a:t>
            </a:r>
            <a:endParaRPr lang="en-US" sz="2000" b="1" smtClean="0">
              <a:solidFill>
                <a:srgbClr val="00458A"/>
              </a:solidFill>
            </a:endParaRPr>
          </a:p>
          <a:p>
            <a:pPr>
              <a:buClr>
                <a:srgbClr val="03458A"/>
              </a:buClr>
            </a:pPr>
            <a:r>
              <a:rPr lang="ru-RU" sz="2000" b="1" smtClean="0">
                <a:solidFill>
                  <a:srgbClr val="00458A"/>
                </a:solidFill>
              </a:rPr>
              <a:t>После чистки зубов щетку надо промыть под струей воды, тщательно очистить от остатков пищи, зубного налета, зубной пасты.</a:t>
            </a:r>
          </a:p>
          <a:p>
            <a:pPr>
              <a:buClr>
                <a:srgbClr val="03458A"/>
              </a:buClr>
            </a:pPr>
            <a:r>
              <a:rPr lang="ru-RU" sz="2000" b="1" smtClean="0">
                <a:solidFill>
                  <a:srgbClr val="00458A"/>
                </a:solidFill>
              </a:rPr>
              <a:t>Хранить зубную щетку нужно так, чтобы она могла высохнуть. Не следует укладывать зубную щетку сразу после использования в футляр.</a:t>
            </a:r>
          </a:p>
          <a:p>
            <a:pPr>
              <a:buClr>
                <a:srgbClr val="03458A"/>
              </a:buClr>
            </a:pPr>
            <a:r>
              <a:rPr lang="ru-RU" sz="2000" b="1" smtClean="0">
                <a:solidFill>
                  <a:srgbClr val="00458A"/>
                </a:solidFill>
              </a:rPr>
              <a:t>Обновлять зубную щетку следует весной, летом, осенью и зимой (т.е. каждые три месяца).</a:t>
            </a:r>
          </a:p>
          <a:p>
            <a:pPr>
              <a:buClr>
                <a:srgbClr val="03458A"/>
              </a:buClr>
            </a:pPr>
            <a:r>
              <a:rPr lang="ru-RU" sz="2000" b="1" smtClean="0">
                <a:solidFill>
                  <a:srgbClr val="00458A"/>
                </a:solidFill>
              </a:rPr>
              <a:t>После чистки зубов не следует забывать о чистке языка. Его можно почистить щеткой или специальной ложкой.</a:t>
            </a:r>
          </a:p>
          <a:p>
            <a:pPr>
              <a:buClr>
                <a:srgbClr val="0066CC"/>
              </a:buClr>
              <a:buFont typeface="Wingdings" pitchFamily="2" charset="2"/>
              <a:buChar char="q"/>
            </a:pPr>
            <a:endParaRPr lang="ru-RU" sz="2000" smtClean="0">
              <a:solidFill>
                <a:srgbClr val="00458A"/>
              </a:solidFill>
            </a:endParaRPr>
          </a:p>
          <a:p>
            <a:pPr>
              <a:buFontTx/>
              <a:buNone/>
            </a:pPr>
            <a:endParaRPr lang="en-US" sz="2400" smtClean="0">
              <a:solidFill>
                <a:srgbClr val="00458A"/>
              </a:solidFill>
            </a:endParaRPr>
          </a:p>
          <a:p>
            <a:pPr>
              <a:buFontTx/>
              <a:buNone/>
            </a:pPr>
            <a:endParaRPr lang="ru-RU" sz="2400" smtClean="0"/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sz="3200" b="1" smtClean="0">
                <a:solidFill>
                  <a:schemeClr val="bg1"/>
                </a:solidFill>
              </a:rPr>
              <a:t>Из чего состоят зубы?</a:t>
            </a:r>
          </a:p>
        </p:txBody>
      </p:sp>
      <p:sp>
        <p:nvSpPr>
          <p:cNvPr id="614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43425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/>
              <a:t>    </a:t>
            </a:r>
          </a:p>
          <a:p>
            <a:pPr>
              <a:buFontTx/>
              <a:buNone/>
            </a:pPr>
            <a:r>
              <a:rPr lang="ru-RU" sz="2400" smtClean="0"/>
              <a:t>    </a:t>
            </a:r>
            <a:r>
              <a:rPr lang="ru-RU" sz="2400" b="1" smtClean="0">
                <a:solidFill>
                  <a:srgbClr val="00458A"/>
                </a:solidFill>
              </a:rPr>
              <a:t>Ткани зуба (эмаль, дентин, цемент, пульпа), зубная связка – периодонт, кость челюсти и десна очень тесно связаны друг с другом. </a:t>
            </a:r>
          </a:p>
          <a:p>
            <a:pPr>
              <a:buFontTx/>
              <a:buNone/>
            </a:pPr>
            <a:r>
              <a:rPr lang="ru-RU" sz="2400" smtClean="0">
                <a:solidFill>
                  <a:srgbClr val="00458A"/>
                </a:solidFill>
              </a:rPr>
              <a:t>    </a:t>
            </a:r>
            <a:r>
              <a:rPr lang="ru-RU" sz="2200" b="1" smtClean="0">
                <a:solidFill>
                  <a:srgbClr val="0066CC"/>
                </a:solidFill>
              </a:rPr>
              <a:t>Поэтому поражение эмали может сказаться на дентине, пульпе и далее на периодонте, кости челюсти.</a:t>
            </a:r>
          </a:p>
        </p:txBody>
      </p:sp>
      <p:pic>
        <p:nvPicPr>
          <p:cNvPr id="6148" name="Picture 7" descr="J:\зубы\10_23_03_20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2214563"/>
            <a:ext cx="3114675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r"/>
            <a:r>
              <a:rPr lang="ru-RU" sz="2800" b="1" smtClean="0">
                <a:solidFill>
                  <a:schemeClr val="bg1"/>
                </a:solidFill>
              </a:rPr>
              <a:t>Наиболее распространенные </a:t>
            </a:r>
            <a:r>
              <a:rPr lang="en-US" sz="2800" b="1" smtClean="0">
                <a:solidFill>
                  <a:schemeClr val="bg1"/>
                </a:solidFill>
              </a:rPr>
              <a:t/>
            </a:r>
            <a:br>
              <a:rPr lang="en-US" sz="2800" b="1" smtClean="0">
                <a:solidFill>
                  <a:schemeClr val="bg1"/>
                </a:solidFill>
              </a:rPr>
            </a:br>
            <a:r>
              <a:rPr lang="ru-RU" sz="2800" b="1" smtClean="0">
                <a:solidFill>
                  <a:schemeClr val="bg1"/>
                </a:solidFill>
              </a:rPr>
              <a:t>у детей  ошибки при чистке зубов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857375"/>
            <a:ext cx="8229600" cy="4268788"/>
          </a:xfrm>
        </p:spPr>
        <p:txBody>
          <a:bodyPr/>
          <a:lstStyle/>
          <a:p>
            <a:pPr marL="609600" indent="-609600"/>
            <a:endParaRPr lang="ru-RU" smtClean="0"/>
          </a:p>
          <a:p>
            <a:pPr marL="609600" indent="-609600">
              <a:buClr>
                <a:srgbClr val="03458A"/>
              </a:buClr>
            </a:pPr>
            <a:r>
              <a:rPr lang="ru-RU" sz="2600" b="1" smtClean="0">
                <a:solidFill>
                  <a:srgbClr val="00458A"/>
                </a:solidFill>
              </a:rPr>
              <a:t>Преобладание горизонтальных движений при чистке всех поверхностей зубов.</a:t>
            </a:r>
          </a:p>
          <a:p>
            <a:pPr marL="609600" indent="-609600">
              <a:buClr>
                <a:srgbClr val="03458A"/>
              </a:buClr>
            </a:pPr>
            <a:r>
              <a:rPr lang="ru-RU" sz="2600" b="1" smtClean="0">
                <a:solidFill>
                  <a:srgbClr val="00458A"/>
                </a:solidFill>
              </a:rPr>
              <a:t>Чистка только наружной поверхности (со стороны щек и губ).</a:t>
            </a:r>
          </a:p>
          <a:p>
            <a:pPr marL="609600" indent="-609600">
              <a:buClr>
                <a:srgbClr val="03458A"/>
              </a:buClr>
            </a:pPr>
            <a:r>
              <a:rPr lang="ru-RU" sz="2600" b="1" smtClean="0">
                <a:solidFill>
                  <a:srgbClr val="00458A"/>
                </a:solidFill>
              </a:rPr>
              <a:t>Недостаточное количество движений при чистке </a:t>
            </a:r>
          </a:p>
        </p:txBody>
      </p:sp>
      <p:pic>
        <p:nvPicPr>
          <p:cNvPr id="72709" name="Picture 5" descr="J:\зубы\см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4857760"/>
            <a:ext cx="2400300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r"/>
            <a:r>
              <a:rPr lang="en-US" sz="3200" b="1" smtClean="0">
                <a:solidFill>
                  <a:schemeClr val="bg1"/>
                </a:solidFill>
              </a:rPr>
              <a:t>                                       </a:t>
            </a:r>
            <a:r>
              <a:rPr lang="ru-RU" sz="3200" b="1" smtClean="0">
                <a:solidFill>
                  <a:schemeClr val="bg1"/>
                </a:solidFill>
              </a:rPr>
              <a:t>ВНИМАНИЕ!</a:t>
            </a:r>
            <a:endParaRPr lang="ru-RU" sz="3200" smtClean="0"/>
          </a:p>
        </p:txBody>
      </p:sp>
      <p:sp>
        <p:nvSpPr>
          <p:cNvPr id="44035" name="Содержимое 5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Low"/>
            <a:endParaRPr lang="ru-RU" sz="2400" smtClean="0"/>
          </a:p>
          <a:p>
            <a:pPr algn="justLow">
              <a:buFontTx/>
              <a:buNone/>
            </a:pPr>
            <a:r>
              <a:rPr lang="ru-RU" sz="2000" smtClean="0"/>
              <a:t>   </a:t>
            </a:r>
            <a:r>
              <a:rPr lang="ru-RU" sz="2000" b="1" smtClean="0">
                <a:solidFill>
                  <a:srgbClr val="00458A"/>
                </a:solidFill>
              </a:rPr>
              <a:t>Если ребенок проходит курс ортодонтического</a:t>
            </a:r>
            <a:endParaRPr lang="en-US" sz="2000" b="1" smtClean="0">
              <a:solidFill>
                <a:srgbClr val="00458A"/>
              </a:solidFill>
            </a:endParaRPr>
          </a:p>
          <a:p>
            <a:pPr algn="justLow">
              <a:buFontTx/>
              <a:buNone/>
            </a:pPr>
            <a:r>
              <a:rPr lang="en-US" sz="2000" b="1" smtClean="0">
                <a:solidFill>
                  <a:srgbClr val="00458A"/>
                </a:solidFill>
              </a:rPr>
              <a:t>   </a:t>
            </a:r>
            <a:r>
              <a:rPr lang="ru-RU" sz="2000" b="1" smtClean="0">
                <a:solidFill>
                  <a:srgbClr val="00458A"/>
                </a:solidFill>
              </a:rPr>
              <a:t>лечения и у него в полости рта имеется съемный или</a:t>
            </a:r>
            <a:endParaRPr lang="en-US" sz="2000" b="1" smtClean="0">
              <a:solidFill>
                <a:srgbClr val="00458A"/>
              </a:solidFill>
            </a:endParaRPr>
          </a:p>
          <a:p>
            <a:pPr algn="justLow">
              <a:buFontTx/>
              <a:buNone/>
            </a:pPr>
            <a:r>
              <a:rPr lang="en-US" sz="2000" b="1" smtClean="0">
                <a:solidFill>
                  <a:srgbClr val="00458A"/>
                </a:solidFill>
              </a:rPr>
              <a:t>   </a:t>
            </a:r>
            <a:r>
              <a:rPr lang="ru-RU" sz="2000" b="1" smtClean="0">
                <a:solidFill>
                  <a:srgbClr val="00458A"/>
                </a:solidFill>
              </a:rPr>
              <a:t>несъемный аппарат – это затрудняет уход за зубами.</a:t>
            </a:r>
          </a:p>
          <a:p>
            <a:pPr algn="justLow"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</a:t>
            </a:r>
            <a:endParaRPr lang="en-US" sz="2000" b="1" smtClean="0">
              <a:solidFill>
                <a:srgbClr val="00458A"/>
              </a:solidFill>
            </a:endParaRPr>
          </a:p>
          <a:p>
            <a:pPr algn="justLow">
              <a:buFontTx/>
              <a:buNone/>
            </a:pPr>
            <a:r>
              <a:rPr lang="en-US" sz="2000" b="1" smtClean="0">
                <a:solidFill>
                  <a:srgbClr val="00458A"/>
                </a:solidFill>
              </a:rPr>
              <a:t>   </a:t>
            </a:r>
            <a:r>
              <a:rPr lang="ru-RU" sz="2000" b="1" smtClean="0">
                <a:solidFill>
                  <a:srgbClr val="00458A"/>
                </a:solidFill>
              </a:rPr>
              <a:t>Родители в этом случае</a:t>
            </a:r>
          </a:p>
          <a:p>
            <a:pPr algn="justLow"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обязаны получить инструкции у</a:t>
            </a:r>
          </a:p>
          <a:p>
            <a:pPr algn="justLow"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врача-стоматолога по специфике </a:t>
            </a:r>
          </a:p>
          <a:p>
            <a:pPr algn="justLow"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проведения гигиены полости рта, </a:t>
            </a:r>
          </a:p>
          <a:p>
            <a:pPr algn="justLow"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используемых специальных </a:t>
            </a:r>
          </a:p>
          <a:p>
            <a:pPr algn="justLow"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средствах ухода (многоуровневые и / или</a:t>
            </a:r>
          </a:p>
          <a:p>
            <a:pPr algn="justLow"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малопучковые щетки, ершики, флоссы и др.).</a:t>
            </a:r>
          </a:p>
        </p:txBody>
      </p:sp>
      <p:pic>
        <p:nvPicPr>
          <p:cNvPr id="103428" name="Picture 4" descr="brac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3500438"/>
            <a:ext cx="3007360" cy="1851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4037" name="Rectangle 11"/>
          <p:cNvSpPr>
            <a:spLocks noChangeArrowheads="1"/>
          </p:cNvSpPr>
          <p:nvPr/>
        </p:nvSpPr>
        <p:spPr bwMode="auto">
          <a:xfrm flipV="1">
            <a:off x="0" y="3286125"/>
            <a:ext cx="1476375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Применение </a:t>
            </a:r>
            <a:r>
              <a:rPr lang="en-US" sz="3200" b="1" smtClean="0">
                <a:solidFill>
                  <a:schemeClr val="bg1"/>
                </a:solidFill>
              </a:rPr>
              <a:t/>
            </a:r>
            <a:br>
              <a:rPr lang="en-US" sz="3200" b="1" smtClean="0">
                <a:solidFill>
                  <a:schemeClr val="bg1"/>
                </a:solidFill>
              </a:rPr>
            </a:br>
            <a:r>
              <a:rPr lang="ru-RU" sz="3200" b="1" smtClean="0">
                <a:solidFill>
                  <a:schemeClr val="bg1"/>
                </a:solidFill>
              </a:rPr>
              <a:t>жевательных резинок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0852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60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b="1" smtClean="0">
                <a:solidFill>
                  <a:srgbClr val="00458A"/>
                </a:solidFill>
              </a:rPr>
              <a:t>    </a:t>
            </a:r>
          </a:p>
          <a:p>
            <a:pPr>
              <a:buFontTx/>
              <a:buNone/>
            </a:pPr>
            <a:r>
              <a:rPr lang="ru-RU" b="1" smtClean="0">
                <a:solidFill>
                  <a:srgbClr val="00458A"/>
                </a:solidFill>
              </a:rPr>
              <a:t>   </a:t>
            </a:r>
            <a:r>
              <a:rPr lang="ru-RU" sz="2800" b="1" smtClean="0">
                <a:solidFill>
                  <a:srgbClr val="00458A"/>
                </a:solidFill>
              </a:rPr>
              <a:t>Использование жевательных резинок не может заменить полноценную механическую чистку зубов.</a:t>
            </a:r>
            <a:r>
              <a:rPr lang="ru-RU" sz="2800" smtClean="0">
                <a:solidFill>
                  <a:srgbClr val="00458A"/>
                </a:solidFill>
              </a:rPr>
              <a:t> </a:t>
            </a:r>
          </a:p>
          <a:p>
            <a:pPr>
              <a:buFontTx/>
              <a:buNone/>
            </a:pPr>
            <a:r>
              <a:rPr lang="ru-RU" sz="2800" b="1" smtClean="0">
                <a:solidFill>
                  <a:srgbClr val="00458A"/>
                </a:solidFill>
              </a:rPr>
              <a:t>   </a:t>
            </a:r>
            <a:endParaRPr lang="en-US" sz="2800" b="1" smtClean="0">
              <a:solidFill>
                <a:srgbClr val="00458A"/>
              </a:solidFill>
            </a:endParaRPr>
          </a:p>
          <a:p>
            <a:pPr>
              <a:buFontTx/>
              <a:buNone/>
            </a:pPr>
            <a:r>
              <a:rPr lang="en-US" sz="2800" b="1" smtClean="0">
                <a:solidFill>
                  <a:srgbClr val="00458A"/>
                </a:solidFill>
              </a:rPr>
              <a:t>   </a:t>
            </a:r>
            <a:r>
              <a:rPr lang="ru-RU" sz="2800" b="1" smtClean="0">
                <a:solidFill>
                  <a:srgbClr val="00458A"/>
                </a:solidFill>
              </a:rPr>
              <a:t>Жевательные резинки можно использовать сразу после еды и жевать не более 10 минут </a:t>
            </a:r>
            <a:r>
              <a:rPr lang="en-US" sz="2800" b="1" smtClean="0">
                <a:solidFill>
                  <a:srgbClr val="00458A"/>
                </a:solidFill>
              </a:rPr>
              <a:t>!</a:t>
            </a:r>
            <a:endParaRPr lang="ru-RU" sz="2800" b="1" smtClean="0">
              <a:solidFill>
                <a:srgbClr val="00458A"/>
              </a:solidFill>
            </a:endParaRPr>
          </a:p>
          <a:p>
            <a:pPr algn="justLow">
              <a:buFontTx/>
              <a:buNone/>
            </a:pPr>
            <a:r>
              <a:rPr lang="ru-RU" sz="2800" smtClean="0">
                <a:solidFill>
                  <a:srgbClr val="00458A"/>
                </a:solidFill>
              </a:rPr>
              <a:t> </a:t>
            </a:r>
          </a:p>
        </p:txBody>
      </p:sp>
      <p:pic>
        <p:nvPicPr>
          <p:cNvPr id="45060" name="Picture 9" descr="7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25" y="5357813"/>
            <a:ext cx="1814513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Rectangle 11"/>
          <p:cNvSpPr>
            <a:spLocks noChangeArrowheads="1"/>
          </p:cNvSpPr>
          <p:nvPr/>
        </p:nvSpPr>
        <p:spPr bwMode="auto">
          <a:xfrm flipV="1">
            <a:off x="0" y="3786188"/>
            <a:ext cx="1476375" cy="2159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smtClean="0">
                <a:solidFill>
                  <a:schemeClr val="bg1"/>
                </a:solidFill>
              </a:rPr>
              <a:t>Кто ответственен за здоровье </a:t>
            </a:r>
            <a:r>
              <a:rPr lang="en-US" sz="3200" b="1" smtClean="0">
                <a:solidFill>
                  <a:schemeClr val="bg1"/>
                </a:solidFill>
              </a:rPr>
              <a:t/>
            </a:r>
            <a:br>
              <a:rPr lang="en-US" sz="3200" b="1" smtClean="0">
                <a:solidFill>
                  <a:schemeClr val="bg1"/>
                </a:solidFill>
              </a:rPr>
            </a:br>
            <a:r>
              <a:rPr lang="ru-RU" sz="3200" b="1" smtClean="0">
                <a:solidFill>
                  <a:schemeClr val="bg1"/>
                </a:solidFill>
              </a:rPr>
              <a:t>зубов ребенка?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785938"/>
            <a:ext cx="8543925" cy="4643437"/>
          </a:xfrm>
        </p:spPr>
        <p:txBody>
          <a:bodyPr/>
          <a:lstStyle/>
          <a:p>
            <a:pPr marL="609600" indent="-609600">
              <a:buFontTx/>
              <a:buNone/>
              <a:defRPr/>
            </a:pPr>
            <a:endParaRPr lang="en-US" sz="2400" dirty="0" smtClean="0"/>
          </a:p>
          <a:p>
            <a:pPr marL="0" indent="-542925">
              <a:spcBef>
                <a:spcPts val="0"/>
              </a:spcBef>
              <a:buFontTx/>
              <a:buNone/>
              <a:defRPr/>
            </a:pPr>
            <a:r>
              <a:rPr lang="en-US" sz="2400" dirty="0" smtClean="0"/>
              <a:t>  </a:t>
            </a:r>
            <a:r>
              <a:rPr lang="ru-RU" sz="2400" b="1" dirty="0" smtClean="0">
                <a:solidFill>
                  <a:srgbClr val="00458A"/>
                </a:solidFill>
              </a:rPr>
              <a:t>Моторные навыки детей развиваются</a:t>
            </a:r>
            <a:endParaRPr lang="en-US" sz="2400" b="1" dirty="0" smtClean="0">
              <a:solidFill>
                <a:srgbClr val="00458A"/>
              </a:solidFill>
            </a:endParaRPr>
          </a:p>
          <a:p>
            <a:pPr marL="0" indent="-542925"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0458A"/>
                </a:solidFill>
              </a:rPr>
              <a:t>  с </a:t>
            </a:r>
            <a:r>
              <a:rPr lang="en-US" sz="2400" b="1" dirty="0" smtClean="0">
                <a:solidFill>
                  <a:srgbClr val="00458A"/>
                </a:solidFill>
              </a:rPr>
              <a:t>  </a:t>
            </a:r>
            <a:r>
              <a:rPr lang="ru-RU" sz="2400" b="1" dirty="0" smtClean="0">
                <a:solidFill>
                  <a:srgbClr val="00458A"/>
                </a:solidFill>
              </a:rPr>
              <a:t>возрастом,  поэтому  ребенку до </a:t>
            </a:r>
          </a:p>
          <a:p>
            <a:pPr marL="0" indent="-542925"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0458A"/>
                </a:solidFill>
              </a:rPr>
              <a:t>  определенного момента обязательно</a:t>
            </a:r>
          </a:p>
          <a:p>
            <a:pPr marL="0" indent="-542925"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0458A"/>
                </a:solidFill>
              </a:rPr>
              <a:t>  необходима   помощь родителей</a:t>
            </a:r>
          </a:p>
          <a:p>
            <a:pPr marL="0" indent="-542925"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0458A"/>
                </a:solidFill>
              </a:rPr>
              <a:t>  в проведении гигиены полости рта.</a:t>
            </a:r>
            <a:endParaRPr lang="en-US" sz="2400" b="1" dirty="0" smtClean="0">
              <a:solidFill>
                <a:srgbClr val="00458A"/>
              </a:solidFill>
            </a:endParaRPr>
          </a:p>
          <a:p>
            <a:pPr marL="446088" indent="-446088">
              <a:spcBef>
                <a:spcPts val="0"/>
              </a:spcBef>
              <a:buFontTx/>
              <a:buNone/>
              <a:defRPr/>
            </a:pPr>
            <a:r>
              <a:rPr lang="en-US" sz="2400" b="1" dirty="0" smtClean="0"/>
              <a:t>     </a:t>
            </a:r>
          </a:p>
          <a:p>
            <a:pPr marL="446088" indent="-446088">
              <a:spcBef>
                <a:spcPts val="0"/>
              </a:spcBef>
              <a:buFontTx/>
              <a:buNone/>
              <a:defRPr/>
            </a:pPr>
            <a:r>
              <a:rPr lang="ru-RU" sz="2400" b="1" i="1" dirty="0" smtClean="0">
                <a:solidFill>
                  <a:srgbClr val="0066CC"/>
                </a:solidFill>
              </a:rPr>
              <a:t>   </a:t>
            </a:r>
            <a:r>
              <a:rPr lang="ru-RU" sz="2400" b="1" dirty="0" smtClean="0">
                <a:solidFill>
                  <a:srgbClr val="0066CC"/>
                </a:solidFill>
              </a:rPr>
              <a:t>А одним  из главных факторов успеха в привитии</a:t>
            </a:r>
          </a:p>
          <a:p>
            <a:pPr marL="446088" indent="-446088"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066CC"/>
                </a:solidFill>
              </a:rPr>
              <a:t>   ребенку позитивного отношения к проведению</a:t>
            </a:r>
          </a:p>
          <a:p>
            <a:pPr marL="446088" indent="-446088"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0066CC"/>
                </a:solidFill>
              </a:rPr>
              <a:t>   гигиены полости рта является пример родителей! </a:t>
            </a:r>
          </a:p>
          <a:p>
            <a:pPr marL="446088" indent="-446088">
              <a:buFontTx/>
              <a:buNone/>
              <a:defRPr/>
            </a:pPr>
            <a:endParaRPr lang="ru-RU" sz="2400" b="1" i="1" dirty="0" smtClean="0">
              <a:solidFill>
                <a:srgbClr val="0066CC"/>
              </a:solidFill>
            </a:endParaRPr>
          </a:p>
        </p:txBody>
      </p:sp>
      <p:pic>
        <p:nvPicPr>
          <p:cNvPr id="46084" name="Picture 5" descr="J:\зубы\им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13" y="2643188"/>
            <a:ext cx="1735137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6085" name="Group 8"/>
          <p:cNvGrpSpPr>
            <a:grpSpLocks/>
          </p:cNvGrpSpPr>
          <p:nvPr/>
        </p:nvGrpSpPr>
        <p:grpSpPr bwMode="auto">
          <a:xfrm rot="-5400000">
            <a:off x="6178550" y="2536825"/>
            <a:ext cx="1582738" cy="1366838"/>
            <a:chOff x="1021" y="2614"/>
            <a:chExt cx="997" cy="861"/>
          </a:xfrm>
        </p:grpSpPr>
        <p:sp>
          <p:nvSpPr>
            <p:cNvPr id="46086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46087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ru-RU" b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3200" b="1" smtClean="0">
                <a:solidFill>
                  <a:schemeClr val="bg1"/>
                </a:solidFill>
              </a:rPr>
              <a:t>                                       </a:t>
            </a:r>
            <a:r>
              <a:rPr lang="ru-RU" sz="3200" b="1" smtClean="0">
                <a:solidFill>
                  <a:schemeClr val="bg1"/>
                </a:solidFill>
              </a:rPr>
              <a:t>ВАЖНО!</a:t>
            </a:r>
            <a:endParaRPr lang="ru-RU" sz="3200" smtClean="0"/>
          </a:p>
        </p:txBody>
      </p:sp>
      <p:sp>
        <p:nvSpPr>
          <p:cNvPr id="47107" name="Содержимое 5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075613" cy="4329113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600" smtClean="0"/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r>
              <a:rPr lang="ru-RU" sz="500" b="1" smtClean="0"/>
              <a:t>     </a:t>
            </a:r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endParaRPr lang="ru-RU" sz="500" b="1" smtClean="0"/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endParaRPr lang="ru-RU" sz="500" b="1" smtClean="0"/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endParaRPr lang="ru-RU" sz="500" b="1" smtClean="0"/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endParaRPr lang="ru-RU" sz="500" b="1" smtClean="0"/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endParaRPr lang="ru-RU" sz="2000" b="1" smtClean="0"/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r>
              <a:rPr lang="ru-RU" sz="2000" b="1" smtClean="0">
                <a:solidFill>
                  <a:srgbClr val="03458A"/>
                </a:solidFill>
              </a:rPr>
              <a:t>Ребенок обязательно должен </a:t>
            </a:r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r>
              <a:rPr lang="ru-RU" sz="2000" b="1" smtClean="0">
                <a:solidFill>
                  <a:srgbClr val="03458A"/>
                </a:solidFill>
              </a:rPr>
              <a:t>2 раза в год проходить </a:t>
            </a:r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профилактический осмотр </a:t>
            </a:r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полости рта и получать </a:t>
            </a:r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r>
              <a:rPr lang="ru-RU" sz="2000" b="1" smtClean="0">
                <a:solidFill>
                  <a:srgbClr val="03458A"/>
                </a:solidFill>
              </a:rPr>
              <a:t>своевременное лечение. </a:t>
            </a:r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endParaRPr lang="ru-RU" sz="2000" b="1" smtClean="0">
              <a:solidFill>
                <a:srgbClr val="03458A"/>
              </a:solidFill>
            </a:endParaRPr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Именно стоматолог расскажет </a:t>
            </a:r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о том, какая зубная щетка, паста,</a:t>
            </a:r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r>
              <a:rPr lang="ru-RU" sz="2000" b="1" smtClean="0">
                <a:solidFill>
                  <a:srgbClr val="03458A"/>
                </a:solidFill>
              </a:rPr>
              <a:t>флоссы и другие средства</a:t>
            </a:r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гигиены необходимы в каждом </a:t>
            </a:r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конкретном случае для </a:t>
            </a:r>
          </a:p>
          <a:p>
            <a:pPr>
              <a:lnSpc>
                <a:spcPct val="80000"/>
              </a:lnSpc>
              <a:buClr>
                <a:srgbClr val="0066CC"/>
              </a:buClr>
              <a:buFont typeface="Wingdings" pitchFamily="2" charset="2"/>
              <a:buNone/>
            </a:pPr>
            <a:r>
              <a:rPr lang="ru-RU" sz="2000" b="1" smtClean="0">
                <a:solidFill>
                  <a:srgbClr val="03458A"/>
                </a:solidFill>
              </a:rPr>
              <a:t>эффективного ухода за полостью рта. </a:t>
            </a:r>
            <a:endParaRPr lang="en-US" sz="2000" b="1" smtClean="0">
              <a:solidFill>
                <a:srgbClr val="03458A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000" smtClean="0">
              <a:solidFill>
                <a:srgbClr val="03458A"/>
              </a:solidFill>
            </a:endParaRPr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  <p:pic>
        <p:nvPicPr>
          <p:cNvPr id="47108" name="Picture 4" descr="1306715847138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2781300"/>
            <a:ext cx="3806825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7109" name="Group 8"/>
          <p:cNvGrpSpPr>
            <a:grpSpLocks/>
          </p:cNvGrpSpPr>
          <p:nvPr/>
        </p:nvGrpSpPr>
        <p:grpSpPr bwMode="auto">
          <a:xfrm rot="-5400000">
            <a:off x="4608513" y="2673350"/>
            <a:ext cx="1582738" cy="1366837"/>
            <a:chOff x="1021" y="2614"/>
            <a:chExt cx="997" cy="861"/>
          </a:xfrm>
        </p:grpSpPr>
        <p:sp>
          <p:nvSpPr>
            <p:cNvPr id="47110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47111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4"/>
          <p:cNvSpPr>
            <a:spLocks noGrp="1"/>
          </p:cNvSpPr>
          <p:nvPr>
            <p:ph type="ctrTitle"/>
          </p:nvPr>
        </p:nvSpPr>
        <p:spPr>
          <a:xfrm>
            <a:off x="685800" y="1928813"/>
            <a:ext cx="7772400" cy="1214437"/>
          </a:xfrm>
        </p:spPr>
        <p:txBody>
          <a:bodyPr/>
          <a:lstStyle/>
          <a:p>
            <a:r>
              <a:rPr lang="ru-RU" sz="3200" b="1" smtClean="0">
                <a:solidFill>
                  <a:srgbClr val="00458A"/>
                </a:solidFill>
              </a:rPr>
              <a:t>СПАСИБО ЗА ВНИМАНИЕ!</a:t>
            </a:r>
          </a:p>
        </p:txBody>
      </p:sp>
      <p:pic>
        <p:nvPicPr>
          <p:cNvPr id="46088" name="Picture 8" descr="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2928934"/>
            <a:ext cx="3684588" cy="353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sz="3200" b="1" smtClean="0">
                <a:solidFill>
                  <a:schemeClr val="bg1"/>
                </a:solidFill>
              </a:rPr>
              <a:t>ВАЖНО!</a:t>
            </a:r>
          </a:p>
        </p:txBody>
      </p:sp>
      <p:sp>
        <p:nvSpPr>
          <p:cNvPr id="7171" name="Содержимое 6"/>
          <p:cNvSpPr>
            <a:spLocks noGrp="1"/>
          </p:cNvSpPr>
          <p:nvPr>
            <p:ph sz="half" idx="1"/>
          </p:nvPr>
        </p:nvSpPr>
        <p:spPr>
          <a:xfrm>
            <a:off x="142875" y="1428750"/>
            <a:ext cx="8858250" cy="4829175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/>
              <a:t>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/>
              <a:t>    </a:t>
            </a:r>
            <a:r>
              <a:rPr lang="ru-RU" sz="2000" b="1" smtClean="0">
                <a:solidFill>
                  <a:srgbClr val="00458A"/>
                </a:solidFill>
              </a:rPr>
              <a:t>Больные зубы дают толчок развитию в организме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  человека различных заболеваний.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sz="2000" b="1" smtClean="0">
              <a:solidFill>
                <a:srgbClr val="00458A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  Разрушенные зубы являются причиной не только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  неприятного запаха изо рта, но и, являясь очагом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  инфекции, могут стать причиной серьезных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  заболеваний сердца, суставов, почек,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  желудочно-кишечного тракта и т.д.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000" b="1" smtClean="0">
                <a:solidFill>
                  <a:srgbClr val="00458A"/>
                </a:solidFill>
              </a:rPr>
              <a:t>   </a:t>
            </a:r>
            <a:r>
              <a:rPr lang="ru-RU" sz="2000" b="1" smtClean="0">
                <a:solidFill>
                  <a:srgbClr val="00458A"/>
                </a:solidFill>
              </a:rPr>
              <a:t> </a:t>
            </a:r>
            <a:endParaRPr lang="en-US" sz="2000" b="1" smtClean="0">
              <a:solidFill>
                <a:srgbClr val="00458A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2000" b="1" smtClean="0">
                <a:solidFill>
                  <a:srgbClr val="00458A"/>
                </a:solidFill>
              </a:rPr>
              <a:t>    </a:t>
            </a:r>
            <a:r>
              <a:rPr lang="ru-RU" sz="2000" b="1" smtClean="0">
                <a:solidFill>
                  <a:srgbClr val="00458A"/>
                </a:solidFill>
              </a:rPr>
              <a:t> От того, с какой интенсивностью размножаются бактерии и «поставляют» свои токсины в организм, зависит и просто общее самочувствие. </a:t>
            </a:r>
            <a:r>
              <a:rPr lang="ru-RU" sz="2000" b="1" smtClean="0">
                <a:solidFill>
                  <a:srgbClr val="0066CC"/>
                </a:solidFill>
              </a:rPr>
              <a:t>Ребенок может жаловаться на быструю утомляемость, отсутствие аппетита, плохой сон, головные боли и др. </a:t>
            </a:r>
          </a:p>
          <a:p>
            <a:pPr>
              <a:buFontTx/>
              <a:buNone/>
            </a:pPr>
            <a:endParaRPr lang="ru-RU" sz="2000" b="1" smtClean="0">
              <a:solidFill>
                <a:srgbClr val="00458A"/>
              </a:solidFill>
            </a:endParaRPr>
          </a:p>
        </p:txBody>
      </p:sp>
      <p:pic>
        <p:nvPicPr>
          <p:cNvPr id="7172" name="Picture 4" descr="J:\зубы\i.jpeл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63" y="2214563"/>
            <a:ext cx="1376362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2643188"/>
            <a:ext cx="1258888" cy="14446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5143500" y="4429125"/>
            <a:ext cx="1258888" cy="14446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sz="2000" b="1" smtClean="0">
                <a:solidFill>
                  <a:schemeClr val="bg1"/>
                </a:solidFill>
              </a:rPr>
              <a:t>Кариес – </a:t>
            </a:r>
            <a:r>
              <a:rPr lang="ru-RU" smtClean="0">
                <a:solidFill>
                  <a:schemeClr val="bg1"/>
                </a:solidFill>
              </a:rPr>
              <a:t> </a:t>
            </a:r>
            <a:br>
              <a:rPr lang="ru-RU" smtClean="0">
                <a:solidFill>
                  <a:schemeClr val="bg1"/>
                </a:solidFill>
              </a:rPr>
            </a:br>
            <a:r>
              <a:rPr lang="ru-RU" sz="2000" b="1" smtClean="0">
                <a:solidFill>
                  <a:schemeClr val="bg1"/>
                </a:solidFill>
              </a:rPr>
              <a:t>является самой распространенной патологией зубов, особенно в детском возрасте</a:t>
            </a:r>
            <a:endParaRPr lang="ru-RU" sz="2000" b="1" smtClean="0"/>
          </a:p>
        </p:txBody>
      </p:sp>
      <p:sp>
        <p:nvSpPr>
          <p:cNvPr id="819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8625" y="1214438"/>
            <a:ext cx="8286750" cy="4786312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>
                <a:solidFill>
                  <a:srgbClr val="00458A"/>
                </a:solidFill>
              </a:rPr>
              <a:t>    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sz="2400" u="sng" smtClean="0">
              <a:solidFill>
                <a:srgbClr val="00458A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smtClean="0">
                <a:solidFill>
                  <a:srgbClr val="0066CC"/>
                </a:solidFill>
              </a:rPr>
              <a:t>   </a:t>
            </a:r>
            <a:r>
              <a:rPr lang="ru-RU" sz="2000" b="1" smtClean="0">
                <a:solidFill>
                  <a:srgbClr val="0066CC"/>
                </a:solidFill>
              </a:rPr>
              <a:t>Кариес</a:t>
            </a:r>
            <a:r>
              <a:rPr lang="ru-RU" sz="2000" smtClean="0">
                <a:solidFill>
                  <a:srgbClr val="0066CC"/>
                </a:solidFill>
              </a:rPr>
              <a:t> </a:t>
            </a:r>
            <a:r>
              <a:rPr lang="ru-RU" sz="2000" smtClean="0">
                <a:solidFill>
                  <a:srgbClr val="00458A"/>
                </a:solidFill>
              </a:rPr>
              <a:t>– </a:t>
            </a:r>
            <a:r>
              <a:rPr lang="ru-RU" sz="2000" b="1" smtClean="0">
                <a:solidFill>
                  <a:srgbClr val="00458A"/>
                </a:solidFill>
              </a:rPr>
              <a:t>это патологический процесс,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проявляющийся после прорезывания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зубов, при котором в результате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деминерализации и размягчения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твердых тканей зуба образуется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дефект в виде полости.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sz="2000" smtClean="0"/>
          </a:p>
          <a:p>
            <a:pPr>
              <a:spcBef>
                <a:spcPct val="0"/>
              </a:spcBef>
              <a:buFontTx/>
              <a:buNone/>
            </a:pPr>
            <a:r>
              <a:rPr lang="en-US" sz="2000" smtClean="0">
                <a:solidFill>
                  <a:srgbClr val="00458A"/>
                </a:solidFill>
              </a:rPr>
              <a:t>   </a:t>
            </a:r>
            <a:r>
              <a:rPr lang="ru-RU" sz="2000" b="1" smtClean="0">
                <a:solidFill>
                  <a:srgbClr val="00458A"/>
                </a:solidFill>
              </a:rPr>
              <a:t>Поражение зубов кариесом у детей и подростков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зависит от общего состояния организма (особенно наличия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соматических заболеваний в период созревания тканей зуба),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наследственности, характера питания, степени ухода за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полостью рта, возраста, медико-географических и бытовых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0458A"/>
                </a:solidFill>
              </a:rPr>
              <a:t>   условий жизни.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sz="2400" smtClean="0">
              <a:solidFill>
                <a:srgbClr val="00458A"/>
              </a:solidFill>
            </a:endParaRPr>
          </a:p>
        </p:txBody>
      </p:sp>
      <p:pic>
        <p:nvPicPr>
          <p:cNvPr id="6149" name="Picture 8" descr="ка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000240"/>
            <a:ext cx="1976437" cy="2147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197" name="Group 8"/>
          <p:cNvGrpSpPr>
            <a:grpSpLocks/>
          </p:cNvGrpSpPr>
          <p:nvPr/>
        </p:nvGrpSpPr>
        <p:grpSpPr bwMode="auto">
          <a:xfrm rot="-5400000">
            <a:off x="5893594" y="2107407"/>
            <a:ext cx="1500187" cy="1143000"/>
            <a:chOff x="1021" y="2614"/>
            <a:chExt cx="997" cy="861"/>
          </a:xfrm>
        </p:grpSpPr>
        <p:sp>
          <p:nvSpPr>
            <p:cNvPr id="8199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8200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</p:grpSp>
      <p:sp>
        <p:nvSpPr>
          <p:cNvPr id="8198" name="Rectangle 11"/>
          <p:cNvSpPr>
            <a:spLocks noChangeArrowheads="1"/>
          </p:cNvSpPr>
          <p:nvPr/>
        </p:nvSpPr>
        <p:spPr bwMode="auto">
          <a:xfrm flipV="1">
            <a:off x="0" y="3929063"/>
            <a:ext cx="1476375" cy="1428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2800" b="1" smtClean="0">
                <a:solidFill>
                  <a:schemeClr val="bg1"/>
                </a:solidFill>
              </a:rPr>
              <a:t>Как развивается кариес?</a:t>
            </a:r>
            <a:r>
              <a:rPr lang="ru-RU" smtClean="0"/>
              <a:t> 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0" y="3357563"/>
            <a:ext cx="1258888" cy="14446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9220" name="Содержимое 1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29613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sz="1800" smtClean="0"/>
              <a:t>   </a:t>
            </a:r>
          </a:p>
          <a:p>
            <a:pPr>
              <a:buFontTx/>
              <a:buNone/>
            </a:pPr>
            <a:r>
              <a:rPr lang="ru-RU" sz="1800" smtClean="0"/>
              <a:t>   </a:t>
            </a:r>
            <a:r>
              <a:rPr lang="ru-RU" sz="1800" b="1" smtClean="0">
                <a:solidFill>
                  <a:srgbClr val="00458A"/>
                </a:solidFill>
              </a:rPr>
              <a:t>В ослабленном по той или иной причине организме  нарушается</a:t>
            </a:r>
            <a:endParaRPr lang="en-US" sz="1800" b="1" smtClean="0">
              <a:solidFill>
                <a:srgbClr val="00458A"/>
              </a:solidFill>
            </a:endParaRPr>
          </a:p>
          <a:p>
            <a:pPr>
              <a:buFontTx/>
              <a:buNone/>
            </a:pPr>
            <a:r>
              <a:rPr lang="en-US" sz="1800" b="1" smtClean="0">
                <a:solidFill>
                  <a:srgbClr val="00458A"/>
                </a:solidFill>
              </a:rPr>
              <a:t>   </a:t>
            </a:r>
            <a:r>
              <a:rPr lang="ru-RU" sz="1800" b="1" smtClean="0">
                <a:solidFill>
                  <a:srgbClr val="00458A"/>
                </a:solidFill>
              </a:rPr>
              <a:t>обмен</a:t>
            </a:r>
            <a:r>
              <a:rPr lang="en-US" sz="1800" b="1" smtClean="0">
                <a:solidFill>
                  <a:srgbClr val="00458A"/>
                </a:solidFill>
              </a:rPr>
              <a:t> </a:t>
            </a:r>
            <a:r>
              <a:rPr lang="ru-RU" sz="1800" b="1" smtClean="0">
                <a:solidFill>
                  <a:srgbClr val="00458A"/>
                </a:solidFill>
              </a:rPr>
              <a:t>веществ, что тут же сказывается </a:t>
            </a:r>
            <a:endParaRPr lang="en-US" sz="1800" b="1" smtClean="0">
              <a:solidFill>
                <a:srgbClr val="00458A"/>
              </a:solidFill>
            </a:endParaRPr>
          </a:p>
          <a:p>
            <a:pPr>
              <a:buFontTx/>
              <a:buNone/>
            </a:pPr>
            <a:r>
              <a:rPr lang="en-US" sz="1800" b="1" smtClean="0">
                <a:solidFill>
                  <a:srgbClr val="00458A"/>
                </a:solidFill>
              </a:rPr>
              <a:t>   </a:t>
            </a:r>
            <a:r>
              <a:rPr lang="ru-RU" sz="1800" b="1" smtClean="0">
                <a:solidFill>
                  <a:srgbClr val="00458A"/>
                </a:solidFill>
              </a:rPr>
              <a:t>на составе  и свойствах слюны и твердых </a:t>
            </a:r>
            <a:endParaRPr lang="en-US" sz="1800" b="1" smtClean="0">
              <a:solidFill>
                <a:srgbClr val="00458A"/>
              </a:solidFill>
            </a:endParaRPr>
          </a:p>
          <a:p>
            <a:pPr>
              <a:buFontTx/>
              <a:buNone/>
            </a:pPr>
            <a:r>
              <a:rPr lang="en-US" sz="1800" b="1" smtClean="0">
                <a:solidFill>
                  <a:srgbClr val="00458A"/>
                </a:solidFill>
              </a:rPr>
              <a:t>   </a:t>
            </a:r>
            <a:r>
              <a:rPr lang="ru-RU" sz="1800" b="1" smtClean="0">
                <a:solidFill>
                  <a:srgbClr val="00458A"/>
                </a:solidFill>
              </a:rPr>
              <a:t>тканей зубов,  степени их минерализации. </a:t>
            </a:r>
          </a:p>
          <a:p>
            <a:pPr>
              <a:buFontTx/>
              <a:buNone/>
            </a:pPr>
            <a:r>
              <a:rPr lang="ru-RU" sz="1800" smtClean="0">
                <a:solidFill>
                  <a:srgbClr val="00458A"/>
                </a:solidFill>
              </a:rPr>
              <a:t>  </a:t>
            </a:r>
          </a:p>
          <a:p>
            <a:pPr>
              <a:buFontTx/>
              <a:buNone/>
            </a:pPr>
            <a:r>
              <a:rPr lang="ru-RU" sz="1800" b="1" smtClean="0"/>
              <a:t>  </a:t>
            </a:r>
            <a:r>
              <a:rPr lang="ru-RU" sz="1800" b="1" smtClean="0">
                <a:solidFill>
                  <a:srgbClr val="00458A"/>
                </a:solidFill>
              </a:rPr>
              <a:t>Не встречая  никакого сопротивления, микробы </a:t>
            </a:r>
          </a:p>
          <a:p>
            <a:pPr>
              <a:buFontTx/>
              <a:buNone/>
            </a:pPr>
            <a:r>
              <a:rPr lang="ru-RU" sz="1800" b="1" smtClean="0">
                <a:solidFill>
                  <a:srgbClr val="00458A"/>
                </a:solidFill>
              </a:rPr>
              <a:t>  начинают  интенсивно размножаться. </a:t>
            </a:r>
          </a:p>
          <a:p>
            <a:pPr>
              <a:buFontTx/>
              <a:buNone/>
            </a:pPr>
            <a:r>
              <a:rPr lang="ru-RU" sz="1800" smtClean="0">
                <a:solidFill>
                  <a:srgbClr val="00458A"/>
                </a:solidFill>
              </a:rPr>
              <a:t>   </a:t>
            </a:r>
          </a:p>
          <a:p>
            <a:pPr>
              <a:buFontTx/>
              <a:buNone/>
            </a:pPr>
            <a:r>
              <a:rPr lang="ru-RU" sz="1800" smtClean="0">
                <a:solidFill>
                  <a:srgbClr val="00458A"/>
                </a:solidFill>
              </a:rPr>
              <a:t>  </a:t>
            </a:r>
            <a:r>
              <a:rPr lang="ru-RU" sz="1800" b="1" smtClean="0">
                <a:solidFill>
                  <a:srgbClr val="00458A"/>
                </a:solidFill>
              </a:rPr>
              <a:t>Они закрепляются  в виде мягкого зубного налета, продукты их</a:t>
            </a:r>
            <a:endParaRPr lang="en-US" sz="1800" b="1" smtClean="0">
              <a:solidFill>
                <a:srgbClr val="00458A"/>
              </a:solidFill>
            </a:endParaRPr>
          </a:p>
          <a:p>
            <a:pPr>
              <a:buFontTx/>
              <a:buNone/>
            </a:pPr>
            <a:r>
              <a:rPr lang="en-US" sz="1800" b="1" smtClean="0">
                <a:solidFill>
                  <a:srgbClr val="00458A"/>
                </a:solidFill>
              </a:rPr>
              <a:t>  </a:t>
            </a:r>
            <a:r>
              <a:rPr lang="ru-RU" sz="1800" b="1" smtClean="0">
                <a:solidFill>
                  <a:srgbClr val="00458A"/>
                </a:solidFill>
              </a:rPr>
              <a:t>жизнедеятельности</a:t>
            </a:r>
            <a:r>
              <a:rPr lang="en-US" sz="1800" b="1" smtClean="0">
                <a:solidFill>
                  <a:srgbClr val="00458A"/>
                </a:solidFill>
              </a:rPr>
              <a:t> </a:t>
            </a:r>
            <a:r>
              <a:rPr lang="ru-RU" sz="1800" b="1" smtClean="0">
                <a:solidFill>
                  <a:srgbClr val="00458A"/>
                </a:solidFill>
              </a:rPr>
              <a:t>растворяют эмаль, и на столь благодатной</a:t>
            </a:r>
            <a:endParaRPr lang="en-US" sz="1800" b="1" smtClean="0">
              <a:solidFill>
                <a:srgbClr val="00458A"/>
              </a:solidFill>
            </a:endParaRPr>
          </a:p>
          <a:p>
            <a:pPr>
              <a:buFontTx/>
              <a:buNone/>
            </a:pPr>
            <a:r>
              <a:rPr lang="en-US" sz="1800" b="1" smtClean="0">
                <a:solidFill>
                  <a:srgbClr val="00458A"/>
                </a:solidFill>
              </a:rPr>
              <a:t>  </a:t>
            </a:r>
            <a:r>
              <a:rPr lang="ru-RU" sz="1800" b="1" smtClean="0">
                <a:solidFill>
                  <a:srgbClr val="00458A"/>
                </a:solidFill>
              </a:rPr>
              <a:t>почве патологический процесс</a:t>
            </a:r>
            <a:r>
              <a:rPr lang="en-US" sz="1800" b="1" smtClean="0">
                <a:solidFill>
                  <a:srgbClr val="00458A"/>
                </a:solidFill>
              </a:rPr>
              <a:t> </a:t>
            </a:r>
            <a:r>
              <a:rPr lang="ru-RU" sz="1800" b="1" smtClean="0">
                <a:solidFill>
                  <a:srgbClr val="00458A"/>
                </a:solidFill>
              </a:rPr>
              <a:t>набирает силу.</a:t>
            </a:r>
          </a:p>
          <a:p>
            <a:pPr>
              <a:buFontTx/>
              <a:buNone/>
            </a:pPr>
            <a:endParaRPr lang="ru-RU" sz="1800" smtClean="0"/>
          </a:p>
        </p:txBody>
      </p:sp>
      <p:pic>
        <p:nvPicPr>
          <p:cNvPr id="9221" name="Picture 2" descr="J:\зубы\0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215063" y="2357438"/>
            <a:ext cx="2597150" cy="2063750"/>
          </a:xfrm>
          <a:noFill/>
        </p:spPr>
      </p:pic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4786313" y="4357688"/>
            <a:ext cx="1258887" cy="14446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sz="3200" b="1" smtClean="0">
                <a:solidFill>
                  <a:schemeClr val="bg1"/>
                </a:solidFill>
              </a:rPr>
              <a:t>ВАЖНО!</a:t>
            </a:r>
          </a:p>
        </p:txBody>
      </p:sp>
      <p:sp>
        <p:nvSpPr>
          <p:cNvPr id="10243" name="Содержимое 6"/>
          <p:cNvSpPr>
            <a:spLocks noGrp="1"/>
          </p:cNvSpPr>
          <p:nvPr>
            <p:ph sz="half" idx="1"/>
          </p:nvPr>
        </p:nvSpPr>
        <p:spPr>
          <a:xfrm>
            <a:off x="428625" y="1571625"/>
            <a:ext cx="8258175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/>
              <a:t>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Особенно чувствительны зубы к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негативным воздействиям в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момент прорезывания. 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sz="2000" b="1" smtClean="0">
              <a:solidFill>
                <a:srgbClr val="03458A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Поверхность только что прорезавшегося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зуба мягче, чем поверхность зуба,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который уже давно находится во рту.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sz="2000" b="1" smtClean="0">
              <a:solidFill>
                <a:srgbClr val="03458A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Минерализация эмали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происходит в течение трех лет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000" b="1" smtClean="0">
                <a:solidFill>
                  <a:srgbClr val="03458A"/>
                </a:solidFill>
              </a:rPr>
              <a:t>после прорезывания под воздействием содержащихся в</a:t>
            </a:r>
            <a:endParaRPr lang="en-US" sz="2000" b="1" smtClean="0">
              <a:solidFill>
                <a:srgbClr val="03458A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2000" b="1" smtClean="0">
                <a:solidFill>
                  <a:srgbClr val="03458A"/>
                </a:solidFill>
              </a:rPr>
              <a:t>c</a:t>
            </a:r>
            <a:r>
              <a:rPr lang="ru-RU" sz="2000" b="1" smtClean="0">
                <a:solidFill>
                  <a:srgbClr val="03458A"/>
                </a:solidFill>
              </a:rPr>
              <a:t>люне</a:t>
            </a:r>
            <a:r>
              <a:rPr lang="en-US" sz="2000" b="1" smtClean="0">
                <a:solidFill>
                  <a:srgbClr val="03458A"/>
                </a:solidFill>
              </a:rPr>
              <a:t> </a:t>
            </a:r>
            <a:r>
              <a:rPr lang="ru-RU" sz="2000" b="1" smtClean="0">
                <a:solidFill>
                  <a:srgbClr val="03458A"/>
                </a:solidFill>
              </a:rPr>
              <a:t>минеральных веществ, пищи и фтора. </a:t>
            </a:r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0" y="2928938"/>
            <a:ext cx="1258888" cy="14446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143375" y="4286250"/>
            <a:ext cx="1258888" cy="14446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pic>
        <p:nvPicPr>
          <p:cNvPr id="10246" name="Picture 3" descr="J:\зубы\zaehn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929313" y="2357438"/>
            <a:ext cx="2851150" cy="2428875"/>
          </a:xfrm>
          <a:noFill/>
        </p:spPr>
      </p:pic>
      <p:grpSp>
        <p:nvGrpSpPr>
          <p:cNvPr id="10247" name="Group 8"/>
          <p:cNvGrpSpPr>
            <a:grpSpLocks/>
          </p:cNvGrpSpPr>
          <p:nvPr/>
        </p:nvGrpSpPr>
        <p:grpSpPr bwMode="auto">
          <a:xfrm rot="-5400000">
            <a:off x="5607050" y="2251075"/>
            <a:ext cx="1582738" cy="1366838"/>
            <a:chOff x="1021" y="2614"/>
            <a:chExt cx="997" cy="861"/>
          </a:xfrm>
        </p:grpSpPr>
        <p:sp>
          <p:nvSpPr>
            <p:cNvPr id="10248" name="Rectangle 9"/>
            <p:cNvSpPr>
              <a:spLocks noChangeArrowheads="1"/>
            </p:cNvSpPr>
            <p:nvPr/>
          </p:nvSpPr>
          <p:spPr bwMode="auto">
            <a:xfrm rot="16200000" flipV="1">
              <a:off x="1519" y="2977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b="0"/>
            </a:p>
          </p:txBody>
        </p:sp>
        <p:sp>
          <p:nvSpPr>
            <p:cNvPr id="10249" name="Rectangle 10"/>
            <p:cNvSpPr>
              <a:spLocks noChangeArrowheads="1"/>
            </p:cNvSpPr>
            <p:nvPr/>
          </p:nvSpPr>
          <p:spPr bwMode="auto">
            <a:xfrm flipV="1">
              <a:off x="1021" y="2614"/>
              <a:ext cx="861" cy="13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85C2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ru-RU" b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403350" y="260350"/>
            <a:ext cx="7561263" cy="1143000"/>
          </a:xfrm>
        </p:spPr>
        <p:txBody>
          <a:bodyPr/>
          <a:lstStyle/>
          <a:p>
            <a:pPr algn="r"/>
            <a:r>
              <a:rPr lang="ru-RU" sz="2800" b="1" smtClean="0">
                <a:solidFill>
                  <a:schemeClr val="bg1"/>
                </a:solidFill>
              </a:rPr>
              <a:t>Как предотвратить развитие кариеса?</a:t>
            </a:r>
            <a:r>
              <a:rPr lang="ru-RU" smtClean="0"/>
              <a:t> 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1042988" y="1643063"/>
            <a:ext cx="7632700" cy="4286250"/>
          </a:xfrm>
        </p:spPr>
        <p:txBody>
          <a:bodyPr/>
          <a:lstStyle/>
          <a:p>
            <a:pPr marL="0" indent="0">
              <a:buFontTx/>
              <a:buNone/>
            </a:pPr>
            <a:endParaRPr lang="ru-RU" sz="2800" b="1" smtClean="0">
              <a:solidFill>
                <a:srgbClr val="00458A"/>
              </a:solidFill>
            </a:endParaRPr>
          </a:p>
          <a:p>
            <a:pPr marL="0" indent="0">
              <a:buFontTx/>
              <a:buNone/>
            </a:pPr>
            <a:endParaRPr lang="ru-RU" sz="2800" b="1" smtClean="0">
              <a:solidFill>
                <a:srgbClr val="00458A"/>
              </a:solidFill>
            </a:endParaRPr>
          </a:p>
          <a:p>
            <a:pPr marL="0" indent="0" algn="ctr">
              <a:buFontTx/>
              <a:buNone/>
            </a:pPr>
            <a:r>
              <a:rPr lang="ru-RU" sz="2800" b="1" smtClean="0">
                <a:solidFill>
                  <a:srgbClr val="00458A"/>
                </a:solidFill>
              </a:rPr>
              <a:t>Роль питания в профилактике кариеса</a:t>
            </a:r>
          </a:p>
          <a:p>
            <a:pPr marL="0" indent="0" algn="ctr">
              <a:buFontTx/>
              <a:buNone/>
            </a:pPr>
            <a:endParaRPr lang="ru-RU" sz="2800" b="1" smtClean="0">
              <a:solidFill>
                <a:srgbClr val="00458A"/>
              </a:solidFill>
            </a:endParaRPr>
          </a:p>
          <a:p>
            <a:pPr marL="0" indent="0" algn="ctr">
              <a:buFontTx/>
              <a:buNone/>
            </a:pPr>
            <a:r>
              <a:rPr lang="ru-RU" sz="2800" b="1" smtClean="0">
                <a:solidFill>
                  <a:srgbClr val="0066CC"/>
                </a:solidFill>
              </a:rPr>
              <a:t>Сбалансированность питания детей оказывает достоверно положительное влияние на формирующиеся ткани постоянных зубов.</a:t>
            </a:r>
          </a:p>
          <a:p>
            <a:pPr marL="0" indent="0">
              <a:buFontTx/>
              <a:buNone/>
            </a:pPr>
            <a:endParaRPr lang="ru-RU" sz="2800" b="1" smtClean="0">
              <a:solidFill>
                <a:srgbClr val="03458A"/>
              </a:solidFill>
            </a:endParaRPr>
          </a:p>
        </p:txBody>
      </p:sp>
      <p:sp>
        <p:nvSpPr>
          <p:cNvPr id="11268" name="Rectangle 9"/>
          <p:cNvSpPr>
            <a:spLocks noChangeArrowheads="1"/>
          </p:cNvSpPr>
          <p:nvPr/>
        </p:nvSpPr>
        <p:spPr bwMode="auto">
          <a:xfrm>
            <a:off x="0" y="2276475"/>
            <a:ext cx="1835150" cy="71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1A9C3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11269" name="Oval 10"/>
          <p:cNvSpPr>
            <a:spLocks noChangeArrowheads="1"/>
          </p:cNvSpPr>
          <p:nvPr/>
        </p:nvSpPr>
        <p:spPr bwMode="auto">
          <a:xfrm>
            <a:off x="1763713" y="2205038"/>
            <a:ext cx="215900" cy="215900"/>
          </a:xfrm>
          <a:prstGeom prst="ellipse">
            <a:avLst/>
          </a:prstGeom>
          <a:solidFill>
            <a:srgbClr val="F1A9C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11270" name="Rectangle 11"/>
          <p:cNvSpPr>
            <a:spLocks noChangeArrowheads="1"/>
          </p:cNvSpPr>
          <p:nvPr/>
        </p:nvSpPr>
        <p:spPr bwMode="auto">
          <a:xfrm>
            <a:off x="5214938" y="5929313"/>
            <a:ext cx="2627312" cy="73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85C2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  <p:sp>
        <p:nvSpPr>
          <p:cNvPr id="11271" name="Oval 12"/>
          <p:cNvSpPr>
            <a:spLocks noChangeArrowheads="1"/>
          </p:cNvSpPr>
          <p:nvPr/>
        </p:nvSpPr>
        <p:spPr bwMode="auto">
          <a:xfrm>
            <a:off x="7786688" y="5857875"/>
            <a:ext cx="215900" cy="215900"/>
          </a:xfrm>
          <a:prstGeom prst="ellipse">
            <a:avLst/>
          </a:prstGeom>
          <a:solidFill>
            <a:srgbClr val="85C2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4683</TotalTime>
  <Words>1833</Words>
  <Application>Microsoft Office PowerPoint</Application>
  <PresentationFormat>Экран (4:3)</PresentationFormat>
  <Paragraphs>402</Paragraphs>
  <Slides>45</Slides>
  <Notes>39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Оформление по умолчанию</vt:lpstr>
      <vt:lpstr>Профилактика кариеса у детей школьного возраста</vt:lpstr>
      <vt:lpstr>Сколько зубов должно  быть у человека?</vt:lpstr>
      <vt:lpstr>Сколько зубов должно  быть у человека?</vt:lpstr>
      <vt:lpstr>Из чего состоят зубы?</vt:lpstr>
      <vt:lpstr>ВАЖНО!</vt:lpstr>
      <vt:lpstr>Кариес –   является самой распространенной патологией зубов, особенно в детском возрасте</vt:lpstr>
      <vt:lpstr>Как развивается кариес? </vt:lpstr>
      <vt:lpstr>ВАЖНО!</vt:lpstr>
      <vt:lpstr>Как предотвратить развитие кариеса? </vt:lpstr>
      <vt:lpstr>Роль питания в профилактике кариеса </vt:lpstr>
      <vt:lpstr>Кальций</vt:lpstr>
      <vt:lpstr>Фосфор</vt:lpstr>
      <vt:lpstr>Фтор </vt:lpstr>
      <vt:lpstr>Пища, вредная для зубов </vt:lpstr>
      <vt:lpstr>Пища, вредная для зубов</vt:lpstr>
      <vt:lpstr>Презентация PowerPoint</vt:lpstr>
      <vt:lpstr>Для профилактики кариеса зубов  очень важно: </vt:lpstr>
      <vt:lpstr>Родителям необходимо  помнить!</vt:lpstr>
      <vt:lpstr>Как предотвратить  развитие кариеса? </vt:lpstr>
      <vt:lpstr>               Личная гигиена  полости рта </vt:lpstr>
      <vt:lpstr>Предметы и средства гигиены  полости рта. </vt:lpstr>
      <vt:lpstr> Зубные щетки </vt:lpstr>
      <vt:lpstr>    Зубные щетки   </vt:lpstr>
      <vt:lpstr> Зубные пасты </vt:lpstr>
      <vt:lpstr>Зубные пасты</vt:lpstr>
      <vt:lpstr>Зубные пасты</vt:lpstr>
      <vt:lpstr>Зубные пасты</vt:lpstr>
      <vt:lpstr>Зубные нити (флоссы)</vt:lpstr>
      <vt:lpstr>Зубные нити (флоссы)</vt:lpstr>
      <vt:lpstr>Способ применения зубных нитей </vt:lpstr>
      <vt:lpstr>Способ применения зубных нитей </vt:lpstr>
      <vt:lpstr>  Чистка зубов  </vt:lpstr>
      <vt:lpstr>Как чистить зубы?</vt:lpstr>
      <vt:lpstr>Алгоритм стандартного  метода чистки зубов</vt:lpstr>
      <vt:lpstr>Алгоритм стандартного  метода чистки зубов</vt:lpstr>
      <vt:lpstr>Алгоритм стандартного  метода чистки зубов</vt:lpstr>
      <vt:lpstr>Алгоритм стандартного  метода чистки зубов</vt:lpstr>
      <vt:lpstr>Алгоритм стандартного  метода чистки зубов</vt:lpstr>
      <vt:lpstr>                                       ВАЖНО!</vt:lpstr>
      <vt:lpstr>Наиболее распространенные  у детей  ошибки при чистке зубов</vt:lpstr>
      <vt:lpstr>                                       ВНИМАНИЕ!</vt:lpstr>
      <vt:lpstr>Применение  жевательных резинок</vt:lpstr>
      <vt:lpstr>Кто ответственен за здоровье  зубов ребенка?</vt:lpstr>
      <vt:lpstr>                                       ВАЖНО!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ОТВЕТСТВЕННЫХ РОДИТЕЛЕЙ Информационно-методическое пособие для медицинских работников и педагогов Автор-составитель В.В. Меркулова Консультант А.С.Бровина – детский врач-стоматолог Редакция Е.Ю. Агафонова, И.В. Иванова, О.С. Попова</dc:title>
  <dc:creator>Меркулова</dc:creator>
  <cp:lastModifiedBy>АНАСТАСИЯ</cp:lastModifiedBy>
  <cp:revision>409</cp:revision>
  <dcterms:created xsi:type="dcterms:W3CDTF">2010-02-12T11:19:28Z</dcterms:created>
  <dcterms:modified xsi:type="dcterms:W3CDTF">2020-04-19T13:03:48Z</dcterms:modified>
</cp:coreProperties>
</file>