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1" r:id="rId2"/>
    <p:sldId id="283" r:id="rId3"/>
    <p:sldId id="276" r:id="rId4"/>
    <p:sldId id="277" r:id="rId5"/>
    <p:sldId id="278" r:id="rId6"/>
    <p:sldId id="280" r:id="rId7"/>
    <p:sldId id="258" r:id="rId8"/>
    <p:sldId id="273" r:id="rId9"/>
    <p:sldId id="274" r:id="rId10"/>
    <p:sldId id="259" r:id="rId11"/>
    <p:sldId id="275" r:id="rId12"/>
    <p:sldId id="260" r:id="rId13"/>
    <p:sldId id="281" r:id="rId14"/>
    <p:sldId id="261" r:id="rId15"/>
    <p:sldId id="282" r:id="rId16"/>
    <p:sldId id="262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46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BBDED-1D83-48D4-8D70-9B5652251103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F4C8B-CC81-4CE8-B6AD-8A294C7A2F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3151-4CA7-40F7-A600-E21A1C313E0E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A3FC-E71F-4F4F-BE49-39EA93BCF640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A12E-6368-4C7F-8C94-84DDABAD2E2E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99D2-B5F4-42AA-B85C-32CD2B5D3F80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13A1E-140F-447B-9CF2-0B12E3CF9B7B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0CC1-5105-4586-92B8-003D1B2909F6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A6A-460D-41F1-9D14-0E8F8084089C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A3420-72AD-4174-9F60-824B8802E1FB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2DBA-629A-41FF-89E4-F5E545139185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CB02-A2F3-41AC-B621-2F6407707676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47EA-4692-4CE8-B367-6FC29F7099BE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D759A-F423-440F-A6DA-37DFA8B49656}" type="datetime1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0E7C8-1E5D-4510-8029-9781F7CDC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60;&#1080;&#1079;&#1084;&#1080;&#1085;&#1091;&#1090;&#1082;&#1072;.ppt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%D0%BC%D0%B0%D1%82%D0%B5%D0%BC%D0%B0%D1%82%D0%B8%D0%BA%D0%B0+%D0%B0%D0%BD%D0%B8%D0%BC%D0%B0%D1%86%D0%B8%D1%8F&amp;source=images&amp;cd=&amp;cad=rja&amp;docid=Dpkt-Y9dgcws8M&amp;tbnid=kaaTon_TG15niM:&amp;ved=0CAUQjRw&amp;url=http://www.lnvk22.com.ua/uspih-na-miskyh-zmahannyah-krok-do-vershyn-matematyky/&amp;ei=TRWGUfXXE6i34AT45oCoAg&amp;bvm=bv.45960087,d.bGE&amp;psig=AFQjCNGkMucunYthaOm4zEpKv76J1_W9Dg&amp;ust=136782812523870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.png"/><Relationship Id="rId7" Type="http://schemas.openxmlformats.org/officeDocument/2006/relationships/audio" Target="../media/audio1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7.gif"/><Relationship Id="rId4" Type="http://schemas.openxmlformats.org/officeDocument/2006/relationships/image" Target="../media/image4.png"/><Relationship Id="rId9" Type="http://schemas.openxmlformats.org/officeDocument/2006/relationships/hyperlink" Target="http://www.google.ru/url?sa=i&amp;rct=j&amp;q=%D0%BC%D0%B0%D1%82%D0%B5%D0%BC%D0%B0%D1%82%D0%B8%D0%BA%D0%B0&amp;source=images&amp;cd=&amp;cad=rja&amp;docid=UWioRSZUGl3EJM&amp;tbnid=E7prskDuS0ZyoM:&amp;ved=0CAUQjRw&amp;url=http://examino.ru/news/shkala/2012-07-31-120&amp;ei=ywiGUbvtMuja4QSz9YGwBQ&amp;bvm=bv.45960087,d.bGE&amp;psig=AFQjCNETReFCS-b0OMo6vTAPv71b66q89g&amp;ust=1367824943581383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hyperlink" Target="http://www.google.ru/url?sa=i&amp;rct=j&amp;q=%D0%BC%D0%B0%D1%82%D0%B5%D0%BC%D0%B0%D1%82%D0%B8%D0%BA%D0%B0&amp;source=images&amp;cd=&amp;cad=rja&amp;docid=UWioRSZUGl3EJM&amp;tbnid=E7prskDuS0ZyoM:&amp;ved=0CAUQjRw&amp;url=http://examino.ru/news/shkala/2012-07-31-120&amp;ei=ywiGUbvtMuja4QSz9YGwBQ&amp;bvm=bv.45960087,d.bGE&amp;psig=AFQjCNETReFCS-b0OMo6vTAPv71b66q89g&amp;ust=1367824943581383" TargetMode="Externa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hyperlink" Target="http://www.google.ru/url?sa=i&amp;rct=j&amp;q=%D0%BC%D0%B0%D1%82%D0%B5%D0%BC%D0%B0%D1%82%D0%B8%D0%BA%D0%B0&amp;source=images&amp;cd=&amp;cad=rja&amp;docid=UWioRSZUGl3EJM&amp;tbnid=E7prskDuS0ZyoM:&amp;ved=0CAUQjRw&amp;url=http://examino.ru/news/shkala/2012-07-31-120&amp;ei=ywiGUbvtMuja4QSz9YGwBQ&amp;bvm=bv.45960087,d.bGE&amp;psig=AFQjCNETReFCS-b0OMo6vTAPv71b66q89g&amp;ust=1367824943581383" TargetMode="Externa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%D0%B7%D0%BD%D0%B0%D0%BA+%D0%B2%D0%BE%D0%BF%D1%80%D0%BE%D1%81%D0%B0+%D0%B0%D0%BD%D0%B8%D0%BC%D0%B0%D1%86%D0%B8%D1%8F&amp;source=images&amp;cd=&amp;cad=rja&amp;docid=ABUPD-Hc8tMdFM&amp;tbnid=06WtffZIQcrIWM:&amp;ved=0CAUQjRw&amp;url=http://bonawa.id1945.com/2013-4-11-58/animaciya-znak-voprosa.php&amp;ei=2A6GUaOPGOnQ4QS0p4GwCA&amp;bvm=bv.45960087,d.bGE&amp;psig=AFQjCNHRnrJ_yfhPeqkiylht3fTSAe-qAQ&amp;ust=136782645877863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340768"/>
            <a:ext cx="7056784" cy="2448272"/>
          </a:xfrm>
        </p:spPr>
        <p:txBody>
          <a:bodyPr>
            <a:noAutofit/>
          </a:bodyPr>
          <a:lstStyle/>
          <a:p>
            <a:r>
              <a:rPr lang="ru-RU" sz="6000" b="1" i="1" u="sng" dirty="0" smtClean="0">
                <a:solidFill>
                  <a:srgbClr val="FF0000"/>
                </a:solidFill>
              </a:rPr>
              <a:t>Тема: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</a:rPr>
              <a:t>«Приёмы устных вычислений </a:t>
            </a:r>
            <a:r>
              <a:rPr lang="ru-RU" sz="5400" b="1" i="1" dirty="0" smtClean="0">
                <a:solidFill>
                  <a:srgbClr val="FF0000"/>
                </a:solidFill>
              </a:rPr>
              <a:t>вида: </a:t>
            </a:r>
            <a:r>
              <a:rPr lang="ru-RU" sz="4800" b="1" i="1" dirty="0" smtClean="0">
                <a:solidFill>
                  <a:srgbClr val="FF0000"/>
                </a:solidFill>
              </a:rPr>
              <a:t> 240·4, 203·4; </a:t>
            </a:r>
            <a:r>
              <a:rPr lang="ru-RU" sz="4800" b="1" i="1" dirty="0" smtClean="0">
                <a:solidFill>
                  <a:srgbClr val="FF0000"/>
                </a:solidFill>
              </a:rPr>
              <a:t>960:3, 906:3»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301208"/>
            <a:ext cx="6516216" cy="1752600"/>
          </a:xfrm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chemeClr val="bg1"/>
                </a:solidFill>
              </a:rPr>
              <a:t>УМК «Школа России»</a:t>
            </a:r>
          </a:p>
          <a:p>
            <a:pPr algn="l"/>
            <a:r>
              <a:rPr lang="ru-RU" sz="2400" b="1" i="1" dirty="0" smtClean="0">
                <a:solidFill>
                  <a:schemeClr val="bg1"/>
                </a:solidFill>
              </a:rPr>
              <a:t>Математика, </a:t>
            </a:r>
            <a:r>
              <a:rPr lang="ru-RU" sz="2400" b="1" i="1" dirty="0" smtClean="0">
                <a:solidFill>
                  <a:schemeClr val="bg1"/>
                </a:solidFill>
              </a:rPr>
              <a:t>3класс</a:t>
            </a:r>
          </a:p>
          <a:p>
            <a:r>
              <a:rPr lang="ru-RU" b="1" i="1" dirty="0" smtClean="0">
                <a:solidFill>
                  <a:srgbClr val="FFFF00"/>
                </a:solidFill>
              </a:rPr>
              <a:t>Урок 116</a:t>
            </a:r>
            <a:endParaRPr lang="ru-RU" b="1" i="1" dirty="0" smtClean="0">
              <a:solidFill>
                <a:srgbClr val="FFFF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-180528" y="188640"/>
            <a:ext cx="8050088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6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· с = а · с + в · с</a:t>
            </a:r>
            <a: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8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0" y="1268760"/>
            <a:ext cx="8050088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240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·4= (200+40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lang="ru-RU" sz="6200" b="1" i="1" dirty="0" smtClean="0">
                <a:solidFill>
                  <a:srgbClr val="00B0F0"/>
                </a:solidFill>
              </a:rPr>
              <a:t> </a:t>
            </a:r>
            <a:r>
              <a:rPr lang="ru-RU" sz="6200" b="1" i="1" dirty="0" smtClean="0">
                <a:solidFill>
                  <a:srgbClr val="00B0F0"/>
                </a:solidFill>
              </a:rPr>
              <a:t>·4= </a:t>
            </a:r>
            <a:endParaRPr lang="ru-RU" sz="6200" b="1" i="1" dirty="0" smtClean="0">
              <a:solidFill>
                <a:srgbClr val="00B0F0"/>
              </a:solidFill>
            </a:endParaRPr>
          </a:p>
          <a:p>
            <a:pPr lvl="0">
              <a:spcBef>
                <a:spcPct val="0"/>
              </a:spcBef>
            </a:pP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00</a:t>
            </a:r>
            <a:r>
              <a:rPr lang="ru-RU" sz="6200" b="1" i="1" dirty="0" smtClean="0">
                <a:solidFill>
                  <a:srgbClr val="00B0F0"/>
                </a:solidFill>
              </a:rPr>
              <a:t>·4+40·4=960</a:t>
            </a:r>
            <a:endParaRPr kumimoji="0" lang="ru-RU" sz="6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0" y="3717032"/>
            <a:ext cx="8050088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03·4= (200+3)</a:t>
            </a:r>
            <a:r>
              <a:rPr lang="ru-RU" sz="6200" b="1" i="1" dirty="0" smtClean="0">
                <a:solidFill>
                  <a:srgbClr val="00B0F0"/>
                </a:solidFill>
              </a:rPr>
              <a:t> ·4= </a:t>
            </a:r>
            <a:endParaRPr lang="ru-RU" sz="6200" b="1" i="1" dirty="0" smtClean="0">
              <a:solidFill>
                <a:srgbClr val="00B0F0"/>
              </a:solidFill>
            </a:endParaRPr>
          </a:p>
          <a:p>
            <a:pPr lvl="0">
              <a:spcBef>
                <a:spcPct val="0"/>
              </a:spcBef>
            </a:pP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00</a:t>
            </a:r>
            <a:r>
              <a:rPr lang="ru-RU" sz="6200" b="1" i="1" dirty="0" smtClean="0">
                <a:solidFill>
                  <a:srgbClr val="00B0F0"/>
                </a:solidFill>
              </a:rPr>
              <a:t>·4+3·4=812</a:t>
            </a:r>
            <a:endParaRPr kumimoji="0" lang="ru-RU" sz="6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-180528" y="188640"/>
            <a:ext cx="8050088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6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: с = а : с + в : с</a:t>
            </a:r>
            <a: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8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0" y="1268760"/>
            <a:ext cx="8050088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60:3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= 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(900+60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lang="ru-RU" sz="6200" b="1" i="1" dirty="0" smtClean="0">
                <a:solidFill>
                  <a:srgbClr val="00B0F0"/>
                </a:solidFill>
              </a:rPr>
              <a:t> :3= </a:t>
            </a:r>
          </a:p>
          <a:p>
            <a:pPr lvl="0">
              <a:spcBef>
                <a:spcPct val="0"/>
              </a:spcBef>
            </a:pP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00</a:t>
            </a:r>
            <a:r>
              <a:rPr lang="ru-RU" sz="6200" b="1" i="1" noProof="0" dirty="0" smtClean="0">
                <a:solidFill>
                  <a:srgbClr val="00B0F0"/>
                </a:solidFill>
              </a:rPr>
              <a:t>:3</a:t>
            </a:r>
            <a:r>
              <a:rPr lang="ru-RU" sz="6200" b="1" i="1" dirty="0" smtClean="0">
                <a:solidFill>
                  <a:srgbClr val="00B0F0"/>
                </a:solidFill>
              </a:rPr>
              <a:t>+60:3=320</a:t>
            </a:r>
            <a:endParaRPr kumimoji="0" lang="ru-RU" sz="6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0" y="3717032"/>
            <a:ext cx="8050088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06:3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= 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(900+6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lang="ru-RU" sz="6200" b="1" i="1" dirty="0" smtClean="0">
                <a:solidFill>
                  <a:srgbClr val="00B0F0"/>
                </a:solidFill>
              </a:rPr>
              <a:t> :3= </a:t>
            </a:r>
          </a:p>
          <a:p>
            <a:pPr lvl="0">
              <a:spcBef>
                <a:spcPct val="0"/>
              </a:spcBef>
            </a:pPr>
            <a:r>
              <a:rPr lang="ru-RU" sz="62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ru-RU" sz="6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00</a:t>
            </a:r>
            <a:r>
              <a:rPr lang="ru-RU" sz="6200" b="1" i="1" noProof="0" dirty="0" smtClean="0">
                <a:solidFill>
                  <a:srgbClr val="00B0F0"/>
                </a:solidFill>
              </a:rPr>
              <a:t>:3</a:t>
            </a:r>
            <a:r>
              <a:rPr lang="ru-RU" sz="6200" b="1" i="1" dirty="0" smtClean="0">
                <a:solidFill>
                  <a:srgbClr val="00B0F0"/>
                </a:solidFill>
              </a:rPr>
              <a:t>+6:3=302</a:t>
            </a:r>
            <a:endParaRPr kumimoji="0" lang="ru-RU" sz="6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-252536" y="-387424"/>
            <a:ext cx="7056784" cy="1556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Закрепление №1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с.83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0" y="908720"/>
            <a:ext cx="80500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6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· с = а · с + в · с</a:t>
            </a:r>
            <a:b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0" y="1556792"/>
            <a:ext cx="80500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6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:</a:t>
            </a:r>
            <a:r>
              <a:rPr kumimoji="0" lang="ru-RU" sz="6000" b="1" i="1" u="none" strike="noStrike" kern="1200" cap="none" spc="0" normalizeH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= а : с + в : с</a:t>
            </a:r>
            <a:b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>
            <a:hlinkClick r:id="rId3" action="ppaction://hlinkpres?slideindex=1&amp;slidetitle="/>
          </p:cNvPr>
          <p:cNvSpPr txBox="1">
            <a:spLocks/>
          </p:cNvSpPr>
          <p:nvPr/>
        </p:nvSpPr>
        <p:spPr>
          <a:xfrm>
            <a:off x="251520" y="836712"/>
            <a:ext cx="7772400" cy="3414241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Физминутка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ru-RU" sz="7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Физкультура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0" name="Рисунок 5" descr="C:\Users\1\Pictures\2013-11-30\Mail.JPG"/>
          <p:cNvPicPr>
            <a:picLocks noChangeAspect="1" noChangeArrowheads="1"/>
          </p:cNvPicPr>
          <p:nvPr/>
        </p:nvPicPr>
        <p:blipFill>
          <a:blip r:embed="rId4" cstate="print"/>
          <a:srcRect l="4724" r="1939" b="12263"/>
          <a:stretch>
            <a:fillRect/>
          </a:stretch>
        </p:blipFill>
        <p:spPr bwMode="auto">
          <a:xfrm>
            <a:off x="7092280" y="332656"/>
            <a:ext cx="1405136" cy="1999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E:\Documents and Settings\Admin\Рабочий стол\анимация спорт\2a53cc3bdfa9bd6fa6b77bcdaa187e4a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3068960"/>
            <a:ext cx="1224136" cy="207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E:\Documents and Settings\Admin\Рабочий стол\анимация спорт\9a22760a734d6640e87b3a01e93dc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717032"/>
            <a:ext cx="8572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2678113" y="838200"/>
            <a:ext cx="6138862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по учебнику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solidFill>
                  <a:schemeClr val="bg1"/>
                </a:solidFill>
              </a:rPr>
              <a:t>с. </a:t>
            </a:r>
            <a:r>
              <a:rPr lang="ru-RU" sz="3200" b="1" dirty="0" smtClean="0">
                <a:solidFill>
                  <a:schemeClr val="bg1"/>
                </a:solidFill>
              </a:rPr>
              <a:t>83, </a:t>
            </a:r>
            <a:r>
              <a:rPr lang="ru-RU" sz="3200" b="1" dirty="0">
                <a:solidFill>
                  <a:schemeClr val="bg1"/>
                </a:solidFill>
              </a:rPr>
              <a:t>№ </a:t>
            </a:r>
            <a:r>
              <a:rPr lang="ru-RU" sz="3200" b="1" dirty="0" smtClean="0">
                <a:solidFill>
                  <a:schemeClr val="bg1"/>
                </a:solidFill>
              </a:rPr>
              <a:t>4</a:t>
            </a:r>
            <a:endParaRPr lang="ru-RU" sz="3200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3200" b="1" dirty="0"/>
          </a:p>
          <a:p>
            <a:pPr algn="ctr">
              <a:spcBef>
                <a:spcPct val="50000"/>
              </a:spcBef>
              <a:defRPr/>
            </a:pPr>
            <a:endParaRPr lang="ru-RU" sz="3200" b="1" dirty="0"/>
          </a:p>
        </p:txBody>
      </p:sp>
      <p:pic>
        <p:nvPicPr>
          <p:cNvPr id="11267" name="Рисунок 5" descr="C:\Users\1\Pictures\2013-11-30\Mail.JPG"/>
          <p:cNvPicPr>
            <a:picLocks noChangeAspect="1" noChangeArrowheads="1"/>
          </p:cNvPicPr>
          <p:nvPr/>
        </p:nvPicPr>
        <p:blipFill>
          <a:blip r:embed="rId3" cstate="print"/>
          <a:srcRect l="4724" r="1939" b="12263"/>
          <a:stretch>
            <a:fillRect/>
          </a:stretch>
        </p:blipFill>
        <p:spPr bwMode="auto">
          <a:xfrm>
            <a:off x="685800" y="1447800"/>
            <a:ext cx="1981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j02991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5713" y="2249488"/>
            <a:ext cx="28082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Прямоугольник 5"/>
          <p:cNvSpPr>
            <a:spLocks noChangeArrowheads="1"/>
          </p:cNvSpPr>
          <p:nvPr/>
        </p:nvSpPr>
        <p:spPr bwMode="auto">
          <a:xfrm>
            <a:off x="2051050" y="188913"/>
            <a:ext cx="51133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FF00"/>
                </a:solidFill>
              </a:rPr>
              <a:t>Решение задач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-252536" y="0"/>
            <a:ext cx="7704856" cy="1556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Самостоятельная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работа</a:t>
            </a:r>
            <a:endParaRPr kumimoji="0" lang="ru-RU" sz="4800" b="1" i="1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179512" y="5229200"/>
            <a:ext cx="80500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6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· с = а · с + в · с</a:t>
            </a:r>
            <a:b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179512" y="5877272"/>
            <a:ext cx="80500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6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:</a:t>
            </a:r>
            <a:r>
              <a:rPr kumimoji="0" lang="ru-RU" sz="6000" b="1" i="1" u="none" strike="noStrike" kern="1200" cap="none" spc="0" normalizeH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= а : с + в : с</a:t>
            </a:r>
            <a:b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251520" y="2132856"/>
            <a:ext cx="7704856" cy="3456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204·3=</a:t>
            </a:r>
            <a:r>
              <a:rPr kumimoji="0" lang="ru-RU" sz="4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612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</a:t>
            </a:r>
            <a:r>
              <a:rPr kumimoji="0" lang="ru-RU" sz="4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720:8=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90</a:t>
            </a:r>
          </a:p>
          <a:p>
            <a:pPr lvl="0">
              <a:spcBef>
                <a:spcPct val="0"/>
              </a:spcBef>
            </a:pPr>
            <a:r>
              <a:rPr lang="ru-RU" sz="4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130 </a:t>
            </a:r>
            <a:r>
              <a:rPr lang="ru-RU" sz="4800" dirty="0" smtClean="0">
                <a:solidFill>
                  <a:schemeClr val="bg1"/>
                </a:solidFill>
              </a:rPr>
              <a:t>·4=</a:t>
            </a:r>
            <a:r>
              <a:rPr lang="ru-RU" sz="4800" b="1" dirty="0" smtClean="0">
                <a:solidFill>
                  <a:srgbClr val="FF0000"/>
                </a:solidFill>
              </a:rPr>
              <a:t>520     </a:t>
            </a:r>
            <a:r>
              <a:rPr lang="ru-RU" sz="4800" dirty="0" smtClean="0">
                <a:solidFill>
                  <a:schemeClr val="bg1"/>
                </a:solidFill>
              </a:rPr>
              <a:t>360:4=</a:t>
            </a:r>
            <a:r>
              <a:rPr lang="ru-RU" sz="4800" b="1" dirty="0" smtClean="0">
                <a:solidFill>
                  <a:srgbClr val="FF0000"/>
                </a:solidFill>
              </a:rPr>
              <a:t>90</a:t>
            </a:r>
          </a:p>
          <a:p>
            <a:pPr lvl="0">
              <a:spcBef>
                <a:spcPct val="0"/>
              </a:spcBef>
            </a:pPr>
            <a:endParaRPr lang="ru-RU" sz="4800" b="1" dirty="0" smtClean="0">
              <a:solidFill>
                <a:srgbClr val="FF0000"/>
              </a:solidFill>
            </a:endParaRPr>
          </a:p>
          <a:p>
            <a:pPr lvl="0">
              <a:spcBef>
                <a:spcPct val="0"/>
              </a:spcBef>
            </a:pPr>
            <a:r>
              <a:rPr lang="ru-RU" sz="4800" dirty="0" smtClean="0">
                <a:solidFill>
                  <a:schemeClr val="bg1"/>
                </a:solidFill>
              </a:rPr>
              <a:t>170·2=</a:t>
            </a:r>
            <a:r>
              <a:rPr lang="ru-RU" sz="4800" dirty="0" smtClean="0">
                <a:solidFill>
                  <a:srgbClr val="FF0000"/>
                </a:solidFill>
              </a:rPr>
              <a:t>340</a:t>
            </a:r>
          </a:p>
          <a:p>
            <a:pPr lvl="0">
              <a:spcBef>
                <a:spcPct val="0"/>
              </a:spcBef>
            </a:pPr>
            <a:r>
              <a:rPr lang="ru-RU" sz="4800" dirty="0" smtClean="0">
                <a:solidFill>
                  <a:schemeClr val="bg1"/>
                </a:solidFill>
              </a:rPr>
              <a:t>560:7=</a:t>
            </a:r>
            <a:r>
              <a:rPr lang="ru-RU" sz="4800" b="1" dirty="0" smtClean="0">
                <a:solidFill>
                  <a:srgbClr val="FF0000"/>
                </a:solidFill>
              </a:rPr>
              <a:t>80</a:t>
            </a:r>
          </a:p>
          <a:p>
            <a:pPr lvl="0">
              <a:spcBef>
                <a:spcPct val="0"/>
              </a:spcBef>
            </a:pPr>
            <a:endParaRPr kumimoji="0" lang="ru-RU" sz="48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8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8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227013"/>
            <a:ext cx="7477125" cy="7540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>
                <a:solidFill>
                  <a:srgbClr val="FFFF00"/>
                </a:solidFill>
              </a:rPr>
              <a:t>И Т О Г И   У Р О К 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981075"/>
            <a:ext cx="7386638" cy="51149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--Понравился ли вам сегодняшний урок?</a:t>
            </a:r>
          </a:p>
          <a:p>
            <a:pPr eaLnBrk="1" hangingPunct="1"/>
            <a:r>
              <a:rPr lang="ru-RU" sz="2400" dirty="0" smtClean="0">
                <a:solidFill>
                  <a:schemeClr val="bg1"/>
                </a:solidFill>
              </a:rPr>
              <a:t>--Что нового вы узнали на уроке?</a:t>
            </a:r>
          </a:p>
          <a:p>
            <a:pPr eaLnBrk="1" hangingPunct="1"/>
            <a:r>
              <a:rPr lang="ru-RU" sz="2400" dirty="0" smtClean="0">
                <a:solidFill>
                  <a:schemeClr val="bg1"/>
                </a:solidFill>
              </a:rPr>
              <a:t>--Какой материал для вас был труднее? Какой легче?</a:t>
            </a:r>
          </a:p>
          <a:p>
            <a:pPr eaLnBrk="1" hangingPunct="1"/>
            <a:r>
              <a:rPr lang="ru-RU" sz="2400" dirty="0" smtClean="0">
                <a:solidFill>
                  <a:schemeClr val="bg1"/>
                </a:solidFill>
              </a:rPr>
              <a:t>--Какие оценки вы поставили бы себе за урок?</a:t>
            </a:r>
          </a:p>
          <a:p>
            <a:pPr eaLnBrk="1" hangingPunct="1"/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7" name="Рисунок 6" descr="286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0625" y="3382963"/>
            <a:ext cx="1552575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2861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3735388"/>
            <a:ext cx="1728788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2860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4365625"/>
            <a:ext cx="1008063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0" y="0"/>
            <a:ext cx="7704856" cy="4293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62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Домашнее задание: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</a:t>
            </a:r>
            <a:r>
              <a:rPr lang="ru-RU" sz="6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 83, № 3, </a:t>
            </a:r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 чертой</a:t>
            </a:r>
            <a:endParaRPr lang="ru-RU" sz="62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http://img2.board.com.ua/a/2000618819/wm/1-matematika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977680"/>
            <a:ext cx="288032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5" descr="C:\Users\1\Pictures\2013-11-30\Mail.JPG"/>
          <p:cNvPicPr>
            <a:picLocks noChangeAspect="1" noChangeArrowheads="1"/>
          </p:cNvPicPr>
          <p:nvPr/>
        </p:nvPicPr>
        <p:blipFill>
          <a:blip r:embed="rId5" cstate="print"/>
          <a:srcRect l="4724" r="1939" b="12263"/>
          <a:stretch>
            <a:fillRect/>
          </a:stretch>
        </p:blipFill>
        <p:spPr bwMode="auto">
          <a:xfrm>
            <a:off x="755576" y="3429000"/>
            <a:ext cx="1981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14338" name="Picture 2" descr="C:\мама\Мои рисунки\люди и профессии анимации\baby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286000"/>
            <a:ext cx="1466850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95600" y="762000"/>
            <a:ext cx="3961341" cy="1200329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Спасибо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1979712" y="2996952"/>
            <a:ext cx="1103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FFFF00"/>
                </a:solidFill>
                <a:latin typeface="Comic Sans MS" pitchFamily="66" charset="0"/>
              </a:rPr>
              <a:t>за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9832" y="4869160"/>
            <a:ext cx="3387466" cy="1200329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>
              <a:defRPr/>
            </a:pPr>
            <a:r>
              <a:rPr lang="ru-RU" sz="72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работу!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Содержимое 4" descr="ea5a9fecff149301df653b0f6f21184e[1]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387543">
            <a:off x="5409641" y="48103"/>
            <a:ext cx="1833744" cy="170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836712"/>
            <a:ext cx="6858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И прекрасна, и сильна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Математики-страна!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Начинается урок,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Он пойдет ребятам впрок.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Постарайтесь все понять-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И всё правильно решать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</a:rPr>
              <a:t>.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grpSp>
        <p:nvGrpSpPr>
          <p:cNvPr id="2" name="Rectangle 1"/>
          <p:cNvGrpSpPr>
            <a:grpSpLocks/>
          </p:cNvGrpSpPr>
          <p:nvPr/>
        </p:nvGrpSpPr>
        <p:grpSpPr bwMode="auto">
          <a:xfrm>
            <a:off x="5095875" y="4157663"/>
            <a:ext cx="2311400" cy="1335087"/>
            <a:chOff x="3210" y="2619"/>
            <a:chExt cx="1456" cy="841"/>
          </a:xfrm>
        </p:grpSpPr>
        <p:pic>
          <p:nvPicPr>
            <p:cNvPr id="7170" name="Rectangl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0" y="2619"/>
              <a:ext cx="1456" cy="841"/>
            </a:xfrm>
            <a:prstGeom prst="rect">
              <a:avLst/>
            </a:prstGeom>
            <a:noFill/>
          </p:spPr>
        </p:pic>
        <p:sp>
          <p:nvSpPr>
            <p:cNvPr id="7171" name="Text Box 3"/>
            <p:cNvSpPr txBox="1">
              <a:spLocks noChangeArrowheads="1"/>
            </p:cNvSpPr>
            <p:nvPr/>
          </p:nvSpPr>
          <p:spPr bwMode="auto">
            <a:xfrm>
              <a:off x="3456" y="2640"/>
              <a:ext cx="1056" cy="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 eaLnBrk="0" hangingPunct="0"/>
              <a:r>
                <a:rPr lang="ru-RU" sz="1400">
                  <a:cs typeface="Times New Roman" pitchFamily="18" charset="0"/>
                </a:rPr>
                <a:t> </a:t>
              </a:r>
              <a:endParaRPr lang="ru-RU" sz="1100"/>
            </a:p>
            <a:p>
              <a:pPr algn="just" eaLnBrk="0" hangingPunct="0"/>
              <a:r>
                <a:rPr lang="ru-RU" sz="1400">
                  <a:latin typeface="Times New Roman" pitchFamily="18" charset="0"/>
                  <a:cs typeface="Times New Roman" pitchFamily="18" charset="0"/>
                  <a:sym typeface="Wingdings 2" pitchFamily="18" charset="2"/>
                </a:rPr>
                <a:t> </a:t>
              </a:r>
              <a:r>
                <a:rPr lang="ru-RU" sz="6000">
                  <a:cs typeface="Times New Roman" pitchFamily="18" charset="0"/>
                </a:rPr>
                <a:t>743</a:t>
              </a:r>
              <a:endParaRPr lang="ru-RU" sz="6000">
                <a:latin typeface="Times New Roman" pitchFamily="18" charset="0"/>
                <a:cs typeface="Times New Roman" pitchFamily="18" charset="0"/>
                <a:sym typeface="Wingdings 2" pitchFamily="18" charset="2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914400" y="228600"/>
            <a:ext cx="7781925" cy="7080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33CC"/>
                </a:solidFill>
                <a:cs typeface="Times New Roman" pitchFamily="18" charset="0"/>
              </a:rPr>
              <a:t>Укажи  самое большое число.</a:t>
            </a:r>
            <a:endParaRPr lang="ru-RU" sz="4000" b="1" dirty="0">
              <a:solidFill>
                <a:srgbClr val="0033CC"/>
              </a:solidFill>
            </a:endParaRPr>
          </a:p>
        </p:txBody>
      </p:sp>
      <p:grpSp>
        <p:nvGrpSpPr>
          <p:cNvPr id="4" name="Rectangle 1"/>
          <p:cNvGrpSpPr>
            <a:grpSpLocks/>
          </p:cNvGrpSpPr>
          <p:nvPr/>
        </p:nvGrpSpPr>
        <p:grpSpPr bwMode="auto">
          <a:xfrm>
            <a:off x="6467475" y="1182688"/>
            <a:ext cx="2311400" cy="1341437"/>
            <a:chOff x="4074" y="745"/>
            <a:chExt cx="1456" cy="845"/>
          </a:xfrm>
        </p:grpSpPr>
        <p:pic>
          <p:nvPicPr>
            <p:cNvPr id="7174" name="Rectangl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74" y="745"/>
              <a:ext cx="1456" cy="845"/>
            </a:xfrm>
            <a:prstGeom prst="rect">
              <a:avLst/>
            </a:prstGeom>
            <a:noFill/>
          </p:spPr>
        </p:pic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4320" y="768"/>
              <a:ext cx="1056" cy="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 eaLnBrk="0" hangingPunct="0"/>
              <a:r>
                <a:rPr lang="ru-RU" sz="1400">
                  <a:cs typeface="Times New Roman" pitchFamily="18" charset="0"/>
                </a:rPr>
                <a:t> </a:t>
              </a:r>
              <a:endParaRPr lang="ru-RU" sz="1100"/>
            </a:p>
            <a:p>
              <a:pPr algn="just" eaLnBrk="0" hangingPunct="0"/>
              <a:r>
                <a:rPr lang="ru-RU" sz="1400">
                  <a:latin typeface="Times New Roman" pitchFamily="18" charset="0"/>
                  <a:cs typeface="Times New Roman" pitchFamily="18" charset="0"/>
                  <a:sym typeface="Wingdings 2" pitchFamily="18" charset="2"/>
                </a:rPr>
                <a:t> </a:t>
              </a:r>
              <a:r>
                <a:rPr lang="ru-RU" sz="6000">
                  <a:cs typeface="Times New Roman" pitchFamily="18" charset="0"/>
                </a:rPr>
                <a:t>374</a:t>
              </a:r>
              <a:endParaRPr lang="ru-RU" sz="6000">
                <a:latin typeface="Times New Roman" pitchFamily="18" charset="0"/>
                <a:cs typeface="Times New Roman" pitchFamily="18" charset="0"/>
                <a:sym typeface="Wingdings 2" pitchFamily="18" charset="2"/>
              </a:endParaRPr>
            </a:p>
          </p:txBody>
        </p:sp>
      </p:grpSp>
      <p:grpSp>
        <p:nvGrpSpPr>
          <p:cNvPr id="5" name="Rectangle 1"/>
          <p:cNvGrpSpPr>
            <a:grpSpLocks/>
          </p:cNvGrpSpPr>
          <p:nvPr/>
        </p:nvGrpSpPr>
        <p:grpSpPr bwMode="auto">
          <a:xfrm>
            <a:off x="2243138" y="4157663"/>
            <a:ext cx="2305050" cy="1335087"/>
            <a:chOff x="1413" y="2619"/>
            <a:chExt cx="1452" cy="841"/>
          </a:xfrm>
        </p:grpSpPr>
        <p:pic>
          <p:nvPicPr>
            <p:cNvPr id="7177" name="Rectangle 1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13" y="2619"/>
              <a:ext cx="1452" cy="841"/>
            </a:xfrm>
            <a:prstGeom prst="rect">
              <a:avLst/>
            </a:prstGeom>
            <a:noFill/>
          </p:spPr>
        </p:pic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1680" y="2640"/>
              <a:ext cx="1056" cy="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 eaLnBrk="0" hangingPunct="0"/>
              <a:r>
                <a:rPr lang="ru-RU" sz="1400">
                  <a:cs typeface="Times New Roman" pitchFamily="18" charset="0"/>
                </a:rPr>
                <a:t> </a:t>
              </a:r>
              <a:endParaRPr lang="ru-RU" sz="1100"/>
            </a:p>
            <a:p>
              <a:pPr algn="just" eaLnBrk="0" hangingPunct="0"/>
              <a:r>
                <a:rPr lang="ru-RU" sz="6000">
                  <a:cs typeface="Times New Roman" pitchFamily="18" charset="0"/>
                </a:rPr>
                <a:t>473</a:t>
              </a:r>
              <a:endParaRPr lang="ru-RU" sz="6000">
                <a:latin typeface="Times New Roman" pitchFamily="18" charset="0"/>
                <a:cs typeface="Times New Roman" pitchFamily="18" charset="0"/>
                <a:sym typeface="Wingdings 2" pitchFamily="18" charset="2"/>
              </a:endParaRPr>
            </a:p>
          </p:txBody>
        </p:sp>
      </p:grpSp>
      <p:grpSp>
        <p:nvGrpSpPr>
          <p:cNvPr id="6" name="Rectangle 1"/>
          <p:cNvGrpSpPr>
            <a:grpSpLocks/>
          </p:cNvGrpSpPr>
          <p:nvPr/>
        </p:nvGrpSpPr>
        <p:grpSpPr bwMode="auto">
          <a:xfrm>
            <a:off x="908050" y="1182688"/>
            <a:ext cx="2305050" cy="1341437"/>
            <a:chOff x="572" y="745"/>
            <a:chExt cx="1452" cy="845"/>
          </a:xfrm>
        </p:grpSpPr>
        <p:pic>
          <p:nvPicPr>
            <p:cNvPr id="7180" name="Rectangle 1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2" y="745"/>
              <a:ext cx="1452" cy="845"/>
            </a:xfrm>
            <a:prstGeom prst="rect">
              <a:avLst/>
            </a:prstGeom>
            <a:noFill/>
          </p:spPr>
        </p:pic>
        <p:sp>
          <p:nvSpPr>
            <p:cNvPr id="7181" name="Text Box 13"/>
            <p:cNvSpPr txBox="1">
              <a:spLocks noChangeArrowheads="1"/>
            </p:cNvSpPr>
            <p:nvPr/>
          </p:nvSpPr>
          <p:spPr bwMode="auto">
            <a:xfrm>
              <a:off x="816" y="768"/>
              <a:ext cx="1056" cy="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 eaLnBrk="0" hangingPunct="0"/>
              <a:r>
                <a:rPr lang="ru-RU" sz="1400">
                  <a:cs typeface="Times New Roman" pitchFamily="18" charset="0"/>
                </a:rPr>
                <a:t> </a:t>
              </a:r>
              <a:endParaRPr lang="ru-RU" sz="1100"/>
            </a:p>
            <a:p>
              <a:pPr algn="just" eaLnBrk="0" hangingPunct="0"/>
              <a:r>
                <a:rPr lang="ru-RU" sz="1400">
                  <a:latin typeface="Times New Roman" pitchFamily="18" charset="0"/>
                  <a:cs typeface="Times New Roman" pitchFamily="18" charset="0"/>
                  <a:sym typeface="Wingdings 2" pitchFamily="18" charset="2"/>
                </a:rPr>
                <a:t> </a:t>
              </a:r>
              <a:r>
                <a:rPr lang="ru-RU" sz="6000">
                  <a:cs typeface="Times New Roman" pitchFamily="18" charset="0"/>
                </a:rPr>
                <a:t>734</a:t>
              </a:r>
              <a:endParaRPr lang="ru-RU" sz="6000">
                <a:latin typeface="Times New Roman" pitchFamily="18" charset="0"/>
                <a:cs typeface="Times New Roman" pitchFamily="18" charset="0"/>
                <a:sym typeface="Wingdings 2" pitchFamily="18" charset="2"/>
              </a:endParaRPr>
            </a:p>
          </p:txBody>
        </p:sp>
      </p:grpSp>
      <p:sp>
        <p:nvSpPr>
          <p:cNvPr id="10" name="Управляющая кнопка: сведения 9">
            <a:hlinkClick r:id="" action="ppaction://noaction" highlightClick="1">
              <a:snd r:embed="rId7" name="applause.wav"/>
            </a:hlinkClick>
          </p:cNvPr>
          <p:cNvSpPr/>
          <p:nvPr/>
        </p:nvSpPr>
        <p:spPr>
          <a:xfrm>
            <a:off x="6096000" y="5867400"/>
            <a:ext cx="609600" cy="609600"/>
          </a:xfrm>
          <a:prstGeom prst="actionButtonInformation">
            <a:avLst/>
          </a:prstGeom>
          <a:solidFill>
            <a:srgbClr val="75DB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Управляющая кнопка: сведения 10">
            <a:hlinkClick r:id="" action="ppaction://noaction" highlightClick="1">
              <a:snd r:embed="rId8" name="explode.wav"/>
            </a:hlinkClick>
          </p:cNvPr>
          <p:cNvSpPr/>
          <p:nvPr/>
        </p:nvSpPr>
        <p:spPr>
          <a:xfrm>
            <a:off x="3200400" y="5867400"/>
            <a:ext cx="609600" cy="609600"/>
          </a:xfrm>
          <a:prstGeom prst="actionButtonInformation">
            <a:avLst/>
          </a:prstGeom>
          <a:solidFill>
            <a:srgbClr val="75DB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Управляющая кнопка: сведения 11">
            <a:hlinkClick r:id="" action="ppaction://noaction" highlightClick="1">
              <a:snd r:embed="rId8" name="explode.wav"/>
            </a:hlinkClick>
          </p:cNvPr>
          <p:cNvSpPr/>
          <p:nvPr/>
        </p:nvSpPr>
        <p:spPr>
          <a:xfrm>
            <a:off x="7467600" y="2895600"/>
            <a:ext cx="609600" cy="609600"/>
          </a:xfrm>
          <a:prstGeom prst="actionButtonInformation">
            <a:avLst/>
          </a:prstGeom>
          <a:solidFill>
            <a:srgbClr val="75DB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Управляющая кнопка: сведения 12">
            <a:hlinkClick r:id="" action="ppaction://noaction" highlightClick="1">
              <a:snd r:embed="rId8" name="explode.wav"/>
            </a:hlinkClick>
          </p:cNvPr>
          <p:cNvSpPr/>
          <p:nvPr/>
        </p:nvSpPr>
        <p:spPr>
          <a:xfrm>
            <a:off x="1828800" y="2895600"/>
            <a:ext cx="609600" cy="609600"/>
          </a:xfrm>
          <a:prstGeom prst="actionButtonInformation">
            <a:avLst/>
          </a:prstGeom>
          <a:solidFill>
            <a:srgbClr val="75DB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" name="Picture 2" descr="http://examino.ru/News/scale_2012.gif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09120"/>
            <a:ext cx="2376264" cy="2098279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66800" y="228600"/>
            <a:ext cx="7467600" cy="1938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Вычисли и выбери </a:t>
            </a: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pPr algn="just">
              <a:defRPr/>
            </a:pP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500 – 80 + 20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2667000"/>
            <a:ext cx="1223963" cy="923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330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4343400"/>
            <a:ext cx="1223963" cy="923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440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2667000"/>
            <a:ext cx="1223963" cy="923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410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1200" y="4343400"/>
            <a:ext cx="1223963" cy="923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60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сведения 9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2667000" y="4495800"/>
            <a:ext cx="609600" cy="609600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Управляющая кнопка: сведения 10">
            <a:hlinkClick r:id="" action="ppaction://noaction" highlightClick="1">
              <a:snd r:embed="rId4" name="explode.wav"/>
            </a:hlinkClick>
          </p:cNvPr>
          <p:cNvSpPr/>
          <p:nvPr/>
        </p:nvSpPr>
        <p:spPr>
          <a:xfrm>
            <a:off x="7315200" y="4495800"/>
            <a:ext cx="609600" cy="609600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Управляющая кнопка: сведения 11">
            <a:hlinkClick r:id="" action="ppaction://noaction" highlightClick="1">
              <a:snd r:embed="rId4" name="explode.wav"/>
            </a:hlinkClick>
          </p:cNvPr>
          <p:cNvSpPr/>
          <p:nvPr/>
        </p:nvSpPr>
        <p:spPr>
          <a:xfrm>
            <a:off x="7315200" y="2819400"/>
            <a:ext cx="609600" cy="609600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Управляющая кнопка: сведения 12">
            <a:hlinkClick r:id="" action="ppaction://noaction" highlightClick="1">
              <a:snd r:embed="rId4" name="explode.wav"/>
            </a:hlinkClick>
          </p:cNvPr>
          <p:cNvSpPr/>
          <p:nvPr/>
        </p:nvSpPr>
        <p:spPr>
          <a:xfrm>
            <a:off x="2667000" y="2819400"/>
            <a:ext cx="609600" cy="609600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5" name="Picture 2" descr="http://examino.ru/News/scale_2012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517232"/>
            <a:ext cx="1234595" cy="1090167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447800" y="80963"/>
            <a:ext cx="7086600" cy="25860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Вычисли устно, выбери правильный ответ:</a:t>
            </a:r>
          </a:p>
          <a:p>
            <a:pPr algn="ctr" eaLnBrk="0" hangingPunct="0">
              <a:defRPr/>
            </a:pPr>
            <a:r>
              <a:rPr lang="ru-RU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200 + ( 100 – 60) =</a:t>
            </a:r>
          </a:p>
          <a:p>
            <a:pPr algn="ctr" eaLnBrk="0" hangingPunct="0">
              <a:defRPr/>
            </a:pPr>
            <a:endParaRPr lang="ru-RU" sz="3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231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ru-RU" dirty="0">
              <a:latin typeface="Arial" pitchFamily="34" charset="0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2514600"/>
            <a:ext cx="1223412" cy="92333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360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8600" y="3581400"/>
            <a:ext cx="1223412" cy="92333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280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8600" y="4648200"/>
            <a:ext cx="1223412" cy="92333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240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5715000"/>
            <a:ext cx="1223412" cy="92333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260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сведения 8">
            <a:hlinkClick r:id="" action="ppaction://noaction" highlightClick="1">
              <a:snd r:embed="rId3" name="explode.wav"/>
            </a:hlinkClick>
          </p:cNvPr>
          <p:cNvSpPr/>
          <p:nvPr/>
        </p:nvSpPr>
        <p:spPr>
          <a:xfrm>
            <a:off x="5638800" y="2819400"/>
            <a:ext cx="609600" cy="609600"/>
          </a:xfrm>
          <a:prstGeom prst="actionButtonInformation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Управляющая кнопка: сведения 9">
            <a:hlinkClick r:id="" action="ppaction://noaction" highlightClick="1">
              <a:snd r:embed="rId3" name="explode.wav"/>
            </a:hlinkClick>
          </p:cNvPr>
          <p:cNvSpPr/>
          <p:nvPr/>
        </p:nvSpPr>
        <p:spPr>
          <a:xfrm>
            <a:off x="5715000" y="3886200"/>
            <a:ext cx="609600" cy="609600"/>
          </a:xfrm>
          <a:prstGeom prst="actionButtonInformation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Управляющая кнопка: сведения 10">
            <a:hlinkClick r:id="" action="ppaction://noaction" highlightClick="1">
              <a:snd r:embed="rId3" name="explode.wav"/>
            </a:hlinkClick>
          </p:cNvPr>
          <p:cNvSpPr/>
          <p:nvPr/>
        </p:nvSpPr>
        <p:spPr>
          <a:xfrm>
            <a:off x="5791200" y="5943600"/>
            <a:ext cx="609600" cy="609600"/>
          </a:xfrm>
          <a:prstGeom prst="actionButtonInformation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Управляющая кнопка: сведения 11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5791200" y="4876800"/>
            <a:ext cx="609600" cy="609600"/>
          </a:xfrm>
          <a:prstGeom prst="actionButtonInformation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4" name="Picture 2" descr="http://examino.ru/News/scale_2012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437112"/>
            <a:ext cx="2376264" cy="2098279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6" descr="C:\Documents and Settings\Я\Мои документы\Мои рисунки\Коллекция картинок (Microsoft)\j04394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0"/>
            <a:ext cx="8715404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Классная работа.   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17. </a:t>
            </a: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</a:t>
            </a: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3" y="2857500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208" name="Picture 40" descr="C:\Documents and Settings\Я\Мои документы\Мои рисунки\анимашки\смайлы\alfavit-43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4071938"/>
            <a:ext cx="2214562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9" name="Picture 41" descr="C:\Documents and Settings\Я\Мои документы\Мои рисунки\анимашки\смайлы\alfavit-48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4071938"/>
            <a:ext cx="23574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782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332656"/>
            <a:ext cx="8050088" cy="135902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               Запишите числа: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триста, четыреста восемьдесят,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триста шестьдесят.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0" y="1988840"/>
            <a:ext cx="8050088" cy="1359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Уменьшите их в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раз.</a:t>
            </a:r>
            <a:b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0" y="2852936"/>
            <a:ext cx="805008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Увеличьте  в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ru-RU" sz="41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раза каждое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число.</a:t>
            </a:r>
            <a:b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0" y="4005064"/>
            <a:ext cx="805008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Уменьшите  в </a:t>
            </a:r>
            <a:r>
              <a:rPr lang="ru-RU" sz="41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41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раза каждое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число.</a:t>
            </a:r>
            <a:b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467544" y="5013176"/>
            <a:ext cx="80500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45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· с = а · с + в · с</a:t>
            </a:r>
            <a:b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5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4"/>
          <p:cNvSpPr txBox="1">
            <a:spLocks/>
          </p:cNvSpPr>
          <p:nvPr/>
        </p:nvSpPr>
        <p:spPr>
          <a:xfrm>
            <a:off x="467544" y="5805264"/>
            <a:ext cx="80500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ru-RU" sz="45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а+в</a:t>
            </a:r>
            <a: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:</a:t>
            </a:r>
            <a:r>
              <a:rPr kumimoji="0" lang="ru-RU" sz="4500" b="1" i="1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= а : с + в : с</a:t>
            </a:r>
            <a:b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5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332656"/>
            <a:ext cx="8050088" cy="135902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Увеличьте число </a:t>
            </a:r>
            <a:r>
              <a:rPr lang="ru-RU" dirty="0" smtClean="0">
                <a:solidFill>
                  <a:srgbClr val="00B050"/>
                </a:solidFill>
              </a:rPr>
              <a:t>2</a:t>
            </a:r>
            <a:r>
              <a:rPr lang="ru-RU" dirty="0" smtClean="0">
                <a:solidFill>
                  <a:srgbClr val="00B050"/>
                </a:solidFill>
              </a:rPr>
              <a:t>00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на </a:t>
            </a:r>
            <a:r>
              <a:rPr lang="ru-RU" dirty="0" smtClean="0">
                <a:solidFill>
                  <a:srgbClr val="00B050"/>
                </a:solidFill>
              </a:rPr>
              <a:t>3</a:t>
            </a:r>
            <a:r>
              <a:rPr lang="ru-RU" dirty="0" smtClean="0">
                <a:solidFill>
                  <a:srgbClr val="00B050"/>
                </a:solidFill>
              </a:rPr>
              <a:t> единицы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smtClean="0">
                <a:solidFill>
                  <a:srgbClr val="00B050"/>
                </a:solidFill>
              </a:rPr>
              <a:t>4 </a:t>
            </a:r>
            <a:r>
              <a:rPr lang="ru-RU" dirty="0" smtClean="0">
                <a:solidFill>
                  <a:srgbClr val="00B050"/>
                </a:solidFill>
              </a:rPr>
              <a:t>десятков</a:t>
            </a:r>
            <a:r>
              <a:rPr lang="ru-RU" dirty="0" smtClean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0" y="1700808"/>
            <a:ext cx="7870576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55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Выполните вычисления: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</a:t>
            </a: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03 </a:t>
            </a: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· </a:t>
            </a: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4            </a:t>
            </a: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9</a:t>
            </a: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60 </a:t>
            </a:r>
            <a:r>
              <a:rPr lang="ru-RU" sz="55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3</a:t>
            </a:r>
          </a:p>
          <a:p>
            <a:pPr>
              <a:spcBef>
                <a:spcPct val="0"/>
              </a:spcBef>
            </a:pPr>
            <a:r>
              <a:rPr kumimoji="0" lang="ru-RU" sz="5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5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240 </a:t>
            </a:r>
            <a:r>
              <a:rPr lang="ru-RU" sz="5500" dirty="0" smtClean="0">
                <a:solidFill>
                  <a:schemeClr val="bg1"/>
                </a:solidFill>
              </a:rPr>
              <a:t>· </a:t>
            </a:r>
            <a:r>
              <a:rPr lang="ru-RU" sz="5500" dirty="0" smtClean="0">
                <a:solidFill>
                  <a:schemeClr val="bg1"/>
                </a:solidFill>
              </a:rPr>
              <a:t>4            </a:t>
            </a:r>
            <a:r>
              <a:rPr lang="ru-RU" sz="5500" dirty="0" smtClean="0">
                <a:solidFill>
                  <a:schemeClr val="bg1"/>
                </a:solidFill>
              </a:rPr>
              <a:t>9</a:t>
            </a:r>
            <a:r>
              <a:rPr lang="ru-RU" sz="5500" dirty="0" smtClean="0">
                <a:solidFill>
                  <a:schemeClr val="bg1"/>
                </a:solidFill>
              </a:rPr>
              <a:t>60 </a:t>
            </a:r>
            <a:r>
              <a:rPr lang="ru-RU" sz="5500" dirty="0" smtClean="0">
                <a:solidFill>
                  <a:schemeClr val="bg1"/>
                </a:solidFill>
              </a:rPr>
              <a:t>: </a:t>
            </a:r>
            <a:r>
              <a:rPr lang="ru-RU" sz="5500" dirty="0" smtClean="0">
                <a:solidFill>
                  <a:schemeClr val="bg1"/>
                </a:solidFill>
              </a:rPr>
              <a:t>6</a:t>
            </a:r>
            <a:endParaRPr lang="ru-RU" sz="5500" dirty="0" smtClean="0">
              <a:solidFill>
                <a:schemeClr val="bg1"/>
              </a:solidFill>
            </a:endParaRPr>
          </a:p>
          <a:p>
            <a:pPr lvl="0">
              <a:spcBef>
                <a:spcPct val="0"/>
              </a:spcBef>
            </a:pPr>
            <a: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30722" name="Picture 2" descr="http://images.gifmania.ru/Animated-Gifs-Animated-Letters/Animations-Punctuation-Marks/Images-Question-mark/question-mark144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5013176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п\Desktop\карт новые\oboi-na.ru_20130113_008_resized_400x2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700808"/>
            <a:ext cx="7056784" cy="244827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b="1" i="1" u="sng" dirty="0" smtClean="0">
                <a:solidFill>
                  <a:srgbClr val="FF0000"/>
                </a:solidFill>
              </a:rPr>
              <a:t>Тема: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</a:rPr>
              <a:t>«Приёмы устных вычислений вида:  240·4, 203·4; 960:3, 906:3»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0E7C8-1E5D-4510-8029-9781F7CDC7F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404</Words>
  <Application>Microsoft Office PowerPoint</Application>
  <PresentationFormat>Экран (4:3)</PresentationFormat>
  <Paragraphs>93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Тема:  «Приёмы устных вычислений вида:  240·4, 203·4; 960:3, 906:3»</vt:lpstr>
      <vt:lpstr>Слайд 2</vt:lpstr>
      <vt:lpstr>Слайд 3</vt:lpstr>
      <vt:lpstr>Слайд 4</vt:lpstr>
      <vt:lpstr>Слайд 5</vt:lpstr>
      <vt:lpstr>Слайд 6</vt:lpstr>
      <vt:lpstr>               Запишите числа:  триста, четыреста восемьдесят,  триста шестьдесят.</vt:lpstr>
      <vt:lpstr>Увеличьте число 200 на 3 единицы, 4 десятков.</vt:lpstr>
      <vt:lpstr> Тема:  «Приёмы устных вычислений вида:  240·4, 203·4; 960:3, 906:3»</vt:lpstr>
      <vt:lpstr>Слайд 10</vt:lpstr>
      <vt:lpstr>Слайд 11</vt:lpstr>
      <vt:lpstr>Слайд 12</vt:lpstr>
      <vt:lpstr>Слайд 13</vt:lpstr>
      <vt:lpstr>Слайд 14</vt:lpstr>
      <vt:lpstr>И Т О Г И   У Р О К А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Малахова</dc:creator>
  <cp:lastModifiedBy>1</cp:lastModifiedBy>
  <cp:revision>22</cp:revision>
  <dcterms:created xsi:type="dcterms:W3CDTF">2013-05-03T19:51:02Z</dcterms:created>
  <dcterms:modified xsi:type="dcterms:W3CDTF">2014-03-29T09:12:53Z</dcterms:modified>
</cp:coreProperties>
</file>