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4" r:id="rId1"/>
  </p:sldMasterIdLst>
  <p:sldIdLst>
    <p:sldId id="294" r:id="rId2"/>
    <p:sldId id="257" r:id="rId3"/>
    <p:sldId id="263" r:id="rId4"/>
    <p:sldId id="264" r:id="rId5"/>
    <p:sldId id="265" r:id="rId6"/>
    <p:sldId id="266" r:id="rId7"/>
    <p:sldId id="267" r:id="rId8"/>
    <p:sldId id="268" r:id="rId9"/>
    <p:sldId id="270" r:id="rId10"/>
    <p:sldId id="273" r:id="rId11"/>
    <p:sldId id="272" r:id="rId12"/>
    <p:sldId id="258" r:id="rId13"/>
    <p:sldId id="291" r:id="rId14"/>
    <p:sldId id="276" r:id="rId15"/>
    <p:sldId id="277" r:id="rId16"/>
    <p:sldId id="278" r:id="rId17"/>
    <p:sldId id="288" r:id="rId18"/>
    <p:sldId id="289" r:id="rId19"/>
    <p:sldId id="280" r:id="rId20"/>
    <p:sldId id="281" r:id="rId21"/>
    <p:sldId id="275" r:id="rId22"/>
    <p:sldId id="274" r:id="rId23"/>
    <p:sldId id="283" r:id="rId24"/>
    <p:sldId id="259" r:id="rId25"/>
    <p:sldId id="260" r:id="rId26"/>
    <p:sldId id="285" r:id="rId27"/>
    <p:sldId id="279" r:id="rId28"/>
    <p:sldId id="282" r:id="rId29"/>
    <p:sldId id="284" r:id="rId30"/>
    <p:sldId id="286" r:id="rId31"/>
    <p:sldId id="287" r:id="rId32"/>
    <p:sldId id="290" r:id="rId33"/>
    <p:sldId id="292" r:id="rId34"/>
    <p:sldId id="262" r:id="rId3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C0B"/>
    <a:srgbClr val="666699"/>
    <a:srgbClr val="A50021"/>
    <a:srgbClr val="F0EFE0"/>
    <a:srgbClr val="1F408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7" autoAdjust="0"/>
    <p:restoredTop sz="94699" autoAdjust="0"/>
  </p:normalViewPr>
  <p:slideViewPr>
    <p:cSldViewPr>
      <p:cViewPr>
        <p:scale>
          <a:sx n="65" d="100"/>
          <a:sy n="65" d="100"/>
        </p:scale>
        <p:origin x="-835" y="2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8" d="100"/>
          <a:sy n="58" d="100"/>
        </p:scale>
        <p:origin x="-181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18A86-3B0B-4627-89DD-BFAED0BC4C1F}" type="slidenum">
              <a:rPr lang="ru-RU"/>
              <a:pPr>
                <a:defRPr/>
              </a:pPr>
              <a:t>‹#›</a:t>
            </a:fld>
            <a:endParaRPr lang="ru-RU" sz="14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96100" y="838200"/>
            <a:ext cx="1943100" cy="53784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66800" y="838200"/>
            <a:ext cx="5676900" cy="5378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0C398-B1E7-4935-BFBB-BC981CC777E8}" type="slidenum">
              <a:rPr lang="ru-RU"/>
              <a:pPr>
                <a:defRPr/>
              </a:pPr>
              <a:t>‹#›</a:t>
            </a:fld>
            <a:endParaRPr lang="ru-RU" sz="14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1ACDEB-51B1-4215-9840-FEA3B300A3B3}" type="slidenum">
              <a:rPr lang="ru-RU"/>
              <a:pPr>
                <a:defRPr/>
              </a:pPr>
              <a:t>‹#›</a:t>
            </a:fld>
            <a:endParaRPr lang="ru-RU" sz="140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6800" y="210185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29200" y="210185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87272-BFC7-43A4-B040-64E4FD78BBA0}" type="slidenum">
              <a:rPr lang="ru-RU"/>
              <a:pPr>
                <a:defRPr/>
              </a:pPr>
              <a:t>‹#›</a:t>
            </a:fld>
            <a:endParaRPr lang="ru-RU" sz="140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0DFB61-FC64-423A-8316-6E2FF339DA39}" type="slidenum">
              <a:rPr lang="ru-RU"/>
              <a:pPr>
                <a:defRPr/>
              </a:pPr>
              <a:t>‹#›</a:t>
            </a:fld>
            <a:endParaRPr lang="ru-RU" sz="140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ABB81C-AB73-461E-A3BB-DB95514689E4}" type="slidenum">
              <a:rPr lang="ru-RU"/>
              <a:pPr>
                <a:defRPr/>
              </a:pPr>
              <a:t>‹#›</a:t>
            </a:fld>
            <a:endParaRPr lang="ru-RU" sz="140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A96224-24C5-4C9F-82AC-0B3B6E7C649E}" type="slidenum">
              <a:rPr lang="ru-RU"/>
              <a:pPr>
                <a:defRPr/>
              </a:pPr>
              <a:t>‹#›</a:t>
            </a:fld>
            <a:endParaRPr lang="ru-RU" sz="140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494451-2F30-46C1-A726-F234CDD1EC73}" type="slidenum">
              <a:rPr lang="ru-RU"/>
              <a:pPr>
                <a:defRPr/>
              </a:pPr>
              <a:t>‹#›</a:t>
            </a:fld>
            <a:endParaRPr lang="ru-RU" sz="140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C9788B-695E-4C30-9EC5-CD32C820140A}" type="slidenum">
              <a:rPr lang="ru-RU"/>
              <a:pPr>
                <a:defRPr/>
              </a:pPr>
              <a:t>‹#›</a:t>
            </a:fld>
            <a:endParaRPr lang="ru-RU" sz="140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FA71A1-BCEF-4185-AD4E-BF328F3728A9}" type="slidenum">
              <a:rPr lang="ru-RU"/>
              <a:pPr>
                <a:defRPr/>
              </a:pPr>
              <a:t>‹#›</a:t>
            </a:fld>
            <a:endParaRPr lang="ru-RU" sz="140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49" name="Rectangle 25"/>
          <p:cNvSpPr>
            <a:spLocks noChangeArrowheads="1"/>
          </p:cNvSpPr>
          <p:nvPr/>
        </p:nvSpPr>
        <p:spPr bwMode="hidden">
          <a:xfrm>
            <a:off x="152400" y="0"/>
            <a:ext cx="1447800" cy="68580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38650" name="Rectangle 26"/>
          <p:cNvSpPr>
            <a:spLocks noChangeArrowheads="1"/>
          </p:cNvSpPr>
          <p:nvPr/>
        </p:nvSpPr>
        <p:spPr bwMode="hidden">
          <a:xfrm>
            <a:off x="1676400" y="0"/>
            <a:ext cx="7467600" cy="12192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38651" name="Rectangle 27" descr="Stationery"/>
          <p:cNvSpPr>
            <a:spLocks noChangeArrowheads="1"/>
          </p:cNvSpPr>
          <p:nvPr/>
        </p:nvSpPr>
        <p:spPr bwMode="auto">
          <a:xfrm>
            <a:off x="457200" y="0"/>
            <a:ext cx="1219200" cy="762000"/>
          </a:xfrm>
          <a:prstGeom prst="rect">
            <a:avLst/>
          </a:prstGeom>
          <a:blipFill dpi="0" rotWithShape="0">
            <a:blip r:embed="rId1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38652" name="Rectangle 28" descr="Stationery"/>
          <p:cNvSpPr>
            <a:spLocks noChangeArrowheads="1"/>
          </p:cNvSpPr>
          <p:nvPr/>
        </p:nvSpPr>
        <p:spPr bwMode="auto">
          <a:xfrm>
            <a:off x="0" y="0"/>
            <a:ext cx="457200" cy="6858000"/>
          </a:xfrm>
          <a:prstGeom prst="rect">
            <a:avLst/>
          </a:prstGeom>
          <a:blipFill dpi="0" rotWithShape="0">
            <a:blip r:embed="rId1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78" name="Rectangle 29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838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38655" name="Rectangle 3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413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8656" name="Rectangle 3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4135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pic>
        <p:nvPicPr>
          <p:cNvPr id="3081" name="Picture 33" descr="anabnr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228725" y="0"/>
            <a:ext cx="7915275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8658" name="Rectangle 34"/>
          <p:cNvSpPr>
            <a:spLocks noChangeArrowheads="1"/>
          </p:cNvSpPr>
          <p:nvPr/>
        </p:nvSpPr>
        <p:spPr bwMode="auto">
          <a:xfrm>
            <a:off x="304800" y="457200"/>
            <a:ext cx="2514600" cy="304800"/>
          </a:xfrm>
          <a:prstGeom prst="rect">
            <a:avLst/>
          </a:prstGeom>
          <a:solidFill>
            <a:schemeClr val="accent2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38659" name="Rectangle 3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29600" y="64135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18E0250-9F72-44B0-BA7F-19D00C60540B}" type="slidenum">
              <a:rPr lang="ru-RU"/>
              <a:pPr>
                <a:defRPr/>
              </a:pPr>
              <a:t>‹#›</a:t>
            </a:fld>
            <a:endParaRPr lang="ru-RU" sz="1400"/>
          </a:p>
        </p:txBody>
      </p:sp>
      <p:sp>
        <p:nvSpPr>
          <p:cNvPr id="3084" name="Rectangle 3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10185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3" r:id="rId2"/>
    <p:sldLayoutId id="2147483822" r:id="rId3"/>
    <p:sldLayoutId id="2147483821" r:id="rId4"/>
    <p:sldLayoutId id="2147483820" r:id="rId5"/>
    <p:sldLayoutId id="2147483819" r:id="rId6"/>
    <p:sldLayoutId id="2147483818" r:id="rId7"/>
    <p:sldLayoutId id="2147483817" r:id="rId8"/>
    <p:sldLayoutId id="2147483816" r:id="rId9"/>
    <p:sldLayoutId id="2147483815" r:id="rId10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Clr>
          <a:srgbClr val="A50021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1027113" indent="-4556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0013" indent="-228600" algn="l" rtl="0" eaLnBrk="0" fontAlgn="base" hangingPunct="0">
        <a:spcBef>
          <a:spcPct val="20000"/>
        </a:spcBef>
        <a:spcAft>
          <a:spcPct val="0"/>
        </a:spcAft>
        <a:buClr>
          <a:srgbClr val="666699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712913" indent="-228600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0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hareredactor.ru/2004-13/img_P20/9.jpg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gif"/><Relationship Id="rId5" Type="http://schemas.openxmlformats.org/officeDocument/2006/relationships/image" Target="../media/image40.gif"/><Relationship Id="rId4" Type="http://schemas.openxmlformats.org/officeDocument/2006/relationships/image" Target="../media/image39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6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hyperlink" Target="http://ru.wikipedia.org/wiki/%D0%A4%D0%B0%D0%B9%D0%BB:Clock_lock.jpg" TargetMode="Externa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hareredactor.ru/2004-13/img_P20/2.jpg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838200"/>
            <a:ext cx="7772400" cy="3310880"/>
          </a:xfrm>
        </p:spPr>
        <p:txBody>
          <a:bodyPr/>
          <a:lstStyle/>
          <a:p>
            <a:r>
              <a:rPr lang="ru-RU" sz="8800" dirty="0" smtClean="0">
                <a:latin typeface="Impact" pitchFamily="34" charset="0"/>
              </a:rPr>
              <a:t/>
            </a:r>
            <a:br>
              <a:rPr lang="ru-RU" sz="8800" dirty="0" smtClean="0">
                <a:latin typeface="Impact" pitchFamily="34" charset="0"/>
              </a:rPr>
            </a:br>
            <a:r>
              <a:rPr lang="ru-RU" sz="8800" dirty="0">
                <a:latin typeface="Impact" pitchFamily="34" charset="0"/>
              </a:rPr>
              <a:t/>
            </a:r>
            <a:br>
              <a:rPr lang="ru-RU" sz="8800" dirty="0">
                <a:latin typeface="Impact" pitchFamily="34" charset="0"/>
              </a:rPr>
            </a:br>
            <a:r>
              <a:rPr lang="ru-RU" sz="8800" dirty="0" smtClean="0">
                <a:latin typeface="Impact" pitchFamily="34" charset="0"/>
              </a:rPr>
              <a:t/>
            </a:r>
            <a:br>
              <a:rPr lang="ru-RU" sz="8800" dirty="0" smtClean="0">
                <a:latin typeface="Impact" pitchFamily="34" charset="0"/>
              </a:rPr>
            </a:br>
            <a:r>
              <a:rPr lang="ru-RU" sz="8800" dirty="0">
                <a:latin typeface="Impact" pitchFamily="34" charset="0"/>
              </a:rPr>
              <a:t/>
            </a:r>
            <a:br>
              <a:rPr lang="ru-RU" sz="8800" dirty="0">
                <a:latin typeface="Impact" pitchFamily="34" charset="0"/>
              </a:rPr>
            </a:br>
            <a:r>
              <a:rPr lang="ru-RU" sz="8800" dirty="0" smtClean="0">
                <a:latin typeface="Impact" pitchFamily="34" charset="0"/>
              </a:rPr>
              <a:t/>
            </a:r>
            <a:br>
              <a:rPr lang="ru-RU" sz="8800" dirty="0" smtClean="0">
                <a:latin typeface="Impact" pitchFamily="34" charset="0"/>
              </a:rPr>
            </a:br>
            <a:r>
              <a:rPr lang="ru-RU" sz="8800" dirty="0">
                <a:latin typeface="Impact" pitchFamily="34" charset="0"/>
              </a:rPr>
              <a:t/>
            </a:r>
            <a:br>
              <a:rPr lang="ru-RU" sz="8800" dirty="0">
                <a:latin typeface="Impact" pitchFamily="34" charset="0"/>
              </a:rPr>
            </a:br>
            <a:r>
              <a:rPr lang="ru-RU" sz="8800" dirty="0" smtClean="0">
                <a:latin typeface="Impact" pitchFamily="34" charset="0"/>
              </a:rPr>
              <a:t/>
            </a:r>
            <a:br>
              <a:rPr lang="ru-RU" sz="8800" dirty="0" smtClean="0">
                <a:latin typeface="Impact" pitchFamily="34" charset="0"/>
              </a:rPr>
            </a:br>
            <a:r>
              <a:rPr lang="ru-RU" sz="8800" dirty="0" smtClean="0">
                <a:latin typeface="Impact" pitchFamily="34" charset="0"/>
              </a:rPr>
              <a:t>История </a:t>
            </a:r>
            <a:r>
              <a:rPr lang="ru-RU" sz="8800" dirty="0" smtClean="0">
                <a:latin typeface="Impact" pitchFamily="34" charset="0"/>
              </a:rPr>
              <a:t>часов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989138"/>
            <a:ext cx="7772400" cy="42275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sz="2800" i="1" dirty="0" smtClean="0">
              <a:solidFill>
                <a:srgbClr val="0D0C0B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5"/>
          <p:cNvSpPr txBox="1">
            <a:spLocks noChangeArrowheads="1"/>
          </p:cNvSpPr>
          <p:nvPr/>
        </p:nvSpPr>
        <p:spPr bwMode="auto">
          <a:xfrm>
            <a:off x="4643438" y="1500188"/>
            <a:ext cx="4286250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0000FF"/>
                </a:solidFill>
              </a:rPr>
              <a:t> </a:t>
            </a:r>
            <a:r>
              <a:rPr lang="ru-RU" b="1" i="1" dirty="0">
                <a:solidFill>
                  <a:schemeClr val="tx1">
                    <a:lumMod val="50000"/>
                  </a:schemeClr>
                </a:solidFill>
              </a:rPr>
              <a:t>А  бывают часы песочные –</a:t>
            </a:r>
          </a:p>
          <a:p>
            <a:pPr>
              <a:defRPr/>
            </a:pPr>
            <a:r>
              <a:rPr lang="ru-RU" b="1" i="1" dirty="0">
                <a:solidFill>
                  <a:schemeClr val="tx1">
                    <a:lumMod val="50000"/>
                  </a:schemeClr>
                </a:solidFill>
              </a:rPr>
              <a:t>                                 точные!</a:t>
            </a:r>
          </a:p>
          <a:p>
            <a:pPr>
              <a:defRPr/>
            </a:pPr>
            <a:r>
              <a:rPr lang="ru-RU" b="1" i="1" dirty="0">
                <a:solidFill>
                  <a:schemeClr val="tx1">
                    <a:lumMod val="50000"/>
                  </a:schemeClr>
                </a:solidFill>
              </a:rPr>
              <a:t>В  них песчинки текут – </a:t>
            </a:r>
          </a:p>
          <a:p>
            <a:pPr>
              <a:defRPr/>
            </a:pPr>
            <a:r>
              <a:rPr lang="ru-RU" b="1" i="1" dirty="0">
                <a:solidFill>
                  <a:schemeClr val="tx1">
                    <a:lumMod val="50000"/>
                  </a:schemeClr>
                </a:solidFill>
              </a:rPr>
              <a:t>                  секунды бегут!</a:t>
            </a:r>
          </a:p>
          <a:p>
            <a:pPr>
              <a:defRPr/>
            </a:pPr>
            <a:r>
              <a:rPr lang="ru-RU" b="1" i="1" dirty="0">
                <a:solidFill>
                  <a:schemeClr val="tx1">
                    <a:lumMod val="50000"/>
                  </a:schemeClr>
                </a:solidFill>
              </a:rPr>
              <a:t>Как  песчинки собрались –</a:t>
            </a:r>
          </a:p>
          <a:p>
            <a:pPr>
              <a:defRPr/>
            </a:pPr>
            <a:r>
              <a:rPr lang="ru-RU" b="1" i="1" dirty="0">
                <a:solidFill>
                  <a:schemeClr val="tx1">
                    <a:lumMod val="50000"/>
                  </a:schemeClr>
                </a:solidFill>
              </a:rPr>
              <a:t>             холмиком улеглись!</a:t>
            </a:r>
          </a:p>
          <a:p>
            <a:pPr>
              <a:defRPr/>
            </a:pPr>
            <a:r>
              <a:rPr lang="ru-RU" b="1" i="1" dirty="0">
                <a:solidFill>
                  <a:schemeClr val="tx1">
                    <a:lumMod val="50000"/>
                  </a:schemeClr>
                </a:solidFill>
              </a:rPr>
              <a:t>В  колбочке из стекла,</a:t>
            </a:r>
          </a:p>
          <a:p>
            <a:pPr>
              <a:defRPr/>
            </a:pPr>
            <a:r>
              <a:rPr lang="ru-RU" b="1" i="1" dirty="0">
                <a:solidFill>
                  <a:schemeClr val="tx1">
                    <a:lumMod val="50000"/>
                  </a:schemeClr>
                </a:solidFill>
              </a:rPr>
              <a:t>Так  и минутка  истекла!</a:t>
            </a:r>
          </a:p>
        </p:txBody>
      </p:sp>
      <p:pic>
        <p:nvPicPr>
          <p:cNvPr id="14339" name="Picture 4" descr="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3" y="1285875"/>
            <a:ext cx="3571875" cy="492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6"/>
          <p:cNvSpPr>
            <a:spLocks noChangeArrowheads="1"/>
          </p:cNvSpPr>
          <p:nvPr/>
        </p:nvSpPr>
        <p:spPr bwMode="auto">
          <a:xfrm>
            <a:off x="571500" y="928688"/>
            <a:ext cx="82867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b="1" i="1" dirty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Песочные часы</a:t>
            </a:r>
            <a:r>
              <a:rPr lang="en-US" b="1" i="1" dirty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b="1" i="1" dirty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один </a:t>
            </a:r>
            <a:r>
              <a:rPr lang="ru-RU" b="1" i="1" dirty="0" smtClean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из</a:t>
            </a:r>
            <a:r>
              <a:rPr lang="ru-RU" b="1" dirty="0">
                <a:solidFill>
                  <a:srgbClr val="0000FF"/>
                </a:solidFill>
                <a:cs typeface="Times New Roman" pitchFamily="18" charset="0"/>
              </a:rPr>
              <a:t> </a:t>
            </a:r>
            <a:r>
              <a:rPr lang="ru-RU" sz="1200" dirty="0">
                <a:cs typeface="Times New Roman" pitchFamily="18" charset="0"/>
              </a:rPr>
              <a:t> </a:t>
            </a:r>
            <a:r>
              <a:rPr lang="ru-RU" b="1" i="1" dirty="0">
                <a:solidFill>
                  <a:schemeClr val="tx1">
                    <a:lumMod val="50000"/>
                  </a:schemeClr>
                </a:solidFill>
                <a:latin typeface="+mn-lt"/>
                <a:cs typeface="Times New Roman" pitchFamily="18" charset="0"/>
              </a:rPr>
              <a:t>самых </a:t>
            </a:r>
            <a:r>
              <a:rPr lang="ru-RU" b="1" i="1" dirty="0" smtClean="0">
                <a:solidFill>
                  <a:schemeClr val="tx1">
                    <a:lumMod val="50000"/>
                  </a:schemeClr>
                </a:solidFill>
                <a:latin typeface="+mn-lt"/>
                <a:cs typeface="Times New Roman" pitchFamily="18" charset="0"/>
              </a:rPr>
              <a:t>древних</a:t>
            </a:r>
            <a:r>
              <a:rPr lang="ru-RU" b="1" i="1" dirty="0">
                <a:solidFill>
                  <a:schemeClr val="tx1">
                    <a:lumMod val="50000"/>
                  </a:schemeClr>
                </a:solidFill>
                <a:latin typeface="+mn-lt"/>
                <a:cs typeface="Times New Roman" pitchFamily="18" charset="0"/>
              </a:rPr>
              <a:t>  </a:t>
            </a:r>
            <a:r>
              <a:rPr lang="ru-RU" b="1" i="1" dirty="0" smtClean="0">
                <a:solidFill>
                  <a:schemeClr val="tx1">
                    <a:lumMod val="50000"/>
                  </a:schemeClr>
                </a:solidFill>
                <a:latin typeface="+mn-lt"/>
                <a:cs typeface="Times New Roman" pitchFamily="18" charset="0"/>
              </a:rPr>
              <a:t>приборов</a:t>
            </a:r>
            <a:r>
              <a:rPr lang="ru-RU" b="1" i="1" dirty="0">
                <a:solidFill>
                  <a:schemeClr val="tx1">
                    <a:lumMod val="50000"/>
                  </a:schemeClr>
                </a:solidFill>
                <a:latin typeface="+mn-lt"/>
                <a:cs typeface="Times New Roman" pitchFamily="18" charset="0"/>
              </a:rPr>
              <a:t> </a:t>
            </a:r>
            <a:r>
              <a:rPr lang="ru-RU" b="1" i="1" dirty="0" smtClean="0">
                <a:solidFill>
                  <a:schemeClr val="tx1">
                    <a:lumMod val="50000"/>
                  </a:schemeClr>
                </a:solidFill>
                <a:latin typeface="+mn-lt"/>
                <a:cs typeface="Times New Roman" pitchFamily="18" charset="0"/>
              </a:rPr>
              <a:t> для </a:t>
            </a:r>
            <a:r>
              <a:rPr lang="ru-RU" b="1" i="1" dirty="0">
                <a:solidFill>
                  <a:schemeClr val="tx1">
                    <a:lumMod val="50000"/>
                  </a:schemeClr>
                </a:solidFill>
                <a:latin typeface="+mn-lt"/>
                <a:cs typeface="Times New Roman" pitchFamily="18" charset="0"/>
              </a:rPr>
              <a:t>определения     времени. </a:t>
            </a:r>
            <a:endParaRPr lang="ru-RU" b="1" i="1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15363" name="Picture 7" descr="662песочны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00" y="1928813"/>
            <a:ext cx="285750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WordArt 9"/>
          <p:cNvSpPr>
            <a:spLocks noChangeArrowheads="1" noChangeShapeType="1" noTextEdit="1"/>
          </p:cNvSpPr>
          <p:nvPr/>
        </p:nvSpPr>
        <p:spPr bwMode="auto">
          <a:xfrm>
            <a:off x="395288" y="476250"/>
            <a:ext cx="3600450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0"/>
            <a:ext cx="8072494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Песочные часы</a:t>
            </a:r>
          </a:p>
        </p:txBody>
      </p:sp>
      <p:pic>
        <p:nvPicPr>
          <p:cNvPr id="15366" name="Picture 8" descr="d6b791fab28f98d14ef27906f4206b3d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2928938"/>
            <a:ext cx="253365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428875" y="2000250"/>
            <a:ext cx="4786313" cy="47355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Песочные часы представляют 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собой прибор, состоящий из двух 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сосудов, соединённых узкой 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горловиной, один из которых 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частично заполнен песком — время, 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за которое песок через горловину 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пересыпается в другой сосуд, 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может составлять от нескольких </a:t>
            </a:r>
            <a:endParaRPr lang="ru-RU" sz="2000" b="1" i="1" dirty="0">
              <a:solidFill>
                <a:schemeClr val="accent4">
                  <a:lumMod val="50000"/>
                </a:schemeClr>
              </a:solidFill>
            </a:endParaRPr>
          </a:p>
          <a:p>
            <a:pPr algn="ctr">
              <a:lnSpc>
                <a:spcPct val="150000"/>
              </a:lnSpc>
              <a:defRPr/>
            </a:pP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секунд до нескольких часов.</a:t>
            </a: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</a:rPr>
              <a:t> </a:t>
            </a:r>
          </a:p>
          <a:p>
            <a:pPr algn="ctr">
              <a:lnSpc>
                <a:spcPct val="150000"/>
              </a:lnSpc>
              <a:defRPr/>
            </a:pPr>
            <a:endParaRPr lang="ru-RU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370" name="Rectangle 2"/>
          <p:cNvSpPr>
            <a:spLocks noChangeArrowheads="1"/>
          </p:cNvSpPr>
          <p:nvPr/>
        </p:nvSpPr>
        <p:spPr bwMode="auto">
          <a:xfrm>
            <a:off x="1000125" y="3429000"/>
            <a:ext cx="791527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50000"/>
              </a:lnSpc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Механические часы представляют собой </a:t>
            </a:r>
            <a:endParaRPr lang="ru-RU" b="1" i="1" dirty="0">
              <a:solidFill>
                <a:schemeClr val="accent4">
                  <a:lumMod val="50000"/>
                </a:schemeClr>
              </a:solidFill>
            </a:endParaRPr>
          </a:p>
          <a:p>
            <a:pPr algn="ctr">
              <a:lnSpc>
                <a:spcPct val="150000"/>
              </a:lnSpc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часы, использующие гиревой или пружинный </a:t>
            </a:r>
            <a:endParaRPr lang="ru-RU" b="1" i="1" dirty="0">
              <a:solidFill>
                <a:schemeClr val="accent4">
                  <a:lumMod val="50000"/>
                </a:schemeClr>
              </a:solidFill>
            </a:endParaRPr>
          </a:p>
          <a:p>
            <a:pPr algn="ctr">
              <a:lnSpc>
                <a:spcPct val="150000"/>
              </a:lnSpc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источник энергии, в качестве колебательной </a:t>
            </a:r>
            <a:endParaRPr lang="ru-RU" b="1" i="1" dirty="0">
              <a:solidFill>
                <a:schemeClr val="accent4">
                  <a:lumMod val="50000"/>
                </a:schemeClr>
              </a:solidFill>
            </a:endParaRPr>
          </a:p>
          <a:p>
            <a:pPr algn="ctr">
              <a:lnSpc>
                <a:spcPct val="150000"/>
              </a:lnSpc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системы применяется маятниковый или </a:t>
            </a:r>
            <a:endParaRPr lang="ru-RU" b="1" i="1" dirty="0">
              <a:solidFill>
                <a:schemeClr val="accent4">
                  <a:lumMod val="50000"/>
                </a:schemeClr>
              </a:solidFill>
            </a:endParaRPr>
          </a:p>
          <a:p>
            <a:pPr algn="ctr">
              <a:lnSpc>
                <a:spcPct val="150000"/>
              </a:lnSpc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балансовый регулятор.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 </a:t>
            </a:r>
          </a:p>
          <a:p>
            <a:pPr algn="ctr">
              <a:defRPr/>
            </a:pPr>
            <a:endParaRPr lang="ru-RU" dirty="0"/>
          </a:p>
        </p:txBody>
      </p:sp>
      <p:graphicFrame>
        <p:nvGraphicFramePr>
          <p:cNvPr id="1026" name="Object 7"/>
          <p:cNvGraphicFramePr>
            <a:graphicFrameLocks noChangeAspect="1"/>
          </p:cNvGraphicFramePr>
          <p:nvPr/>
        </p:nvGraphicFramePr>
        <p:xfrm>
          <a:off x="3571875" y="1214438"/>
          <a:ext cx="2286000" cy="1643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Документ Image" r:id="rId3" imgW="2371680" imgH="1704960" progId="">
                  <p:embed/>
                </p:oleObj>
              </mc:Choice>
              <mc:Fallback>
                <p:oleObj name="Документ Image" r:id="rId3" imgW="2371680" imgH="1704960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75" y="1214438"/>
                        <a:ext cx="2286000" cy="1643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00035" y="142852"/>
            <a:ext cx="825817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Механические часы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570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037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WordArt 6"/>
          <p:cNvSpPr>
            <a:spLocks noChangeArrowheads="1" noChangeShapeType="1" noTextEdit="1"/>
          </p:cNvSpPr>
          <p:nvPr/>
        </p:nvSpPr>
        <p:spPr bwMode="auto">
          <a:xfrm>
            <a:off x="1692275" y="404813"/>
            <a:ext cx="522922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550" y="620713"/>
            <a:ext cx="8172450" cy="747897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26231F"/>
                </a:solidFill>
              </a:rPr>
              <a:t>Первые механические  </a:t>
            </a:r>
            <a:r>
              <a:rPr lang="ru-RU" b="1" i="1" dirty="0" smtClean="0">
                <a:solidFill>
                  <a:srgbClr val="26231F"/>
                </a:solidFill>
              </a:rPr>
              <a:t>часы </a:t>
            </a:r>
            <a:r>
              <a:rPr lang="ru-RU" b="1" i="1" dirty="0">
                <a:solidFill>
                  <a:srgbClr val="26231F"/>
                </a:solidFill>
              </a:rPr>
              <a:t>изобретены в Германии около 1000 года Аббатом Гербертом -будущим папой </a:t>
            </a:r>
            <a:r>
              <a:rPr lang="ru-RU" b="1" i="1" dirty="0" err="1">
                <a:solidFill>
                  <a:srgbClr val="26231F"/>
                </a:solidFill>
              </a:rPr>
              <a:t>Сильвестром</a:t>
            </a:r>
            <a:r>
              <a:rPr lang="ru-RU" b="1" i="1" dirty="0">
                <a:solidFill>
                  <a:srgbClr val="26231F"/>
                </a:solidFill>
              </a:rPr>
              <a:t> </a:t>
            </a:r>
            <a:r>
              <a:rPr lang="en-US" b="1" i="1" dirty="0">
                <a:solidFill>
                  <a:srgbClr val="26231F"/>
                </a:solidFill>
              </a:rPr>
              <a:t> II</a:t>
            </a:r>
            <a:r>
              <a:rPr lang="ru-RU" b="1" i="1" dirty="0">
                <a:solidFill>
                  <a:srgbClr val="26231F"/>
                </a:solidFill>
              </a:rPr>
              <a:t>.</a:t>
            </a:r>
            <a:r>
              <a:rPr lang="en-US" b="1" i="1" dirty="0">
                <a:solidFill>
                  <a:srgbClr val="26231F"/>
                </a:solidFill>
              </a:rPr>
              <a:t> </a:t>
            </a:r>
            <a:endParaRPr lang="ru-RU" b="1" i="1" dirty="0">
              <a:solidFill>
                <a:srgbClr val="26231F"/>
              </a:solidFill>
            </a:endParaRPr>
          </a:p>
          <a:p>
            <a:endParaRPr lang="ru-RU" b="1" i="1" dirty="0">
              <a:solidFill>
                <a:srgbClr val="26231F"/>
              </a:solidFill>
            </a:endParaRPr>
          </a:p>
          <a:p>
            <a:r>
              <a:rPr lang="ru-RU" b="1" i="1" dirty="0">
                <a:solidFill>
                  <a:srgbClr val="26231F"/>
                </a:solidFill>
              </a:rPr>
              <a:t>Механические часы с колесами появились в 13 веке, а</a:t>
            </a:r>
          </a:p>
          <a:p>
            <a:r>
              <a:rPr lang="ru-RU" b="1" i="1" dirty="0">
                <a:solidFill>
                  <a:srgbClr val="26231F"/>
                </a:solidFill>
              </a:rPr>
              <a:t> 1470 год характеризуется изобретением </a:t>
            </a:r>
          </a:p>
          <a:p>
            <a:r>
              <a:rPr lang="ru-RU" b="1" i="1" dirty="0">
                <a:solidFill>
                  <a:srgbClr val="26231F"/>
                </a:solidFill>
              </a:rPr>
              <a:t>первых механических часов, работающих </a:t>
            </a:r>
          </a:p>
          <a:p>
            <a:r>
              <a:rPr lang="ru-RU" b="1" i="1" dirty="0">
                <a:solidFill>
                  <a:srgbClr val="26231F"/>
                </a:solidFill>
              </a:rPr>
              <a:t>от энергии пружины.</a:t>
            </a:r>
          </a:p>
          <a:p>
            <a:endParaRPr lang="ru-RU" b="1" i="1" dirty="0">
              <a:solidFill>
                <a:srgbClr val="26231F"/>
              </a:solidFill>
            </a:endParaRPr>
          </a:p>
          <a:p>
            <a:r>
              <a:rPr lang="ru-RU" b="1" i="1" dirty="0">
                <a:solidFill>
                  <a:srgbClr val="26231F"/>
                </a:solidFill>
              </a:rPr>
              <a:t>В 1675 году нидерландский учёный Х. Гюйгенс предложил использовать </a:t>
            </a:r>
            <a:r>
              <a:rPr lang="ru-RU" b="1" i="1" dirty="0" smtClean="0">
                <a:solidFill>
                  <a:srgbClr val="26231F"/>
                </a:solidFill>
              </a:rPr>
              <a:t> в часах в </a:t>
            </a:r>
            <a:r>
              <a:rPr lang="ru-RU" b="1" i="1" dirty="0">
                <a:solidFill>
                  <a:srgbClr val="26231F"/>
                </a:solidFill>
              </a:rPr>
              <a:t>качестве регулятора колебаний- балансир со спиралью.</a:t>
            </a:r>
          </a:p>
          <a:p>
            <a:endParaRPr lang="ru-RU" b="1" i="1" dirty="0">
              <a:solidFill>
                <a:srgbClr val="26231F"/>
              </a:solidFill>
            </a:endParaRPr>
          </a:p>
          <a:p>
            <a:r>
              <a:rPr lang="ru-RU" b="1" i="1" dirty="0">
                <a:solidFill>
                  <a:srgbClr val="26231F"/>
                </a:solidFill>
              </a:rPr>
              <a:t>Самая первая минутная стрелка появилась  в часах в середине 16 века, а  секундная – в 18 веке. </a:t>
            </a:r>
            <a:endParaRPr lang="ru-RU" dirty="0"/>
          </a:p>
          <a:p>
            <a:endParaRPr lang="ru-RU" b="1" i="1" dirty="0">
              <a:solidFill>
                <a:srgbClr val="26231F"/>
              </a:solidFill>
            </a:endParaRPr>
          </a:p>
          <a:p>
            <a:endParaRPr lang="ru-RU" b="1" i="1" dirty="0">
              <a:solidFill>
                <a:srgbClr val="26231F"/>
              </a:solidFill>
            </a:endParaRPr>
          </a:p>
          <a:p>
            <a:endParaRPr lang="ru-RU" b="1" i="1" dirty="0">
              <a:solidFill>
                <a:srgbClr val="26231F"/>
              </a:solidFill>
            </a:endParaRPr>
          </a:p>
          <a:p>
            <a:endParaRPr lang="ru-RU" b="1" i="1" dirty="0">
              <a:solidFill>
                <a:srgbClr val="26231F"/>
              </a:solidFill>
            </a:endParaRPr>
          </a:p>
          <a:p>
            <a:endParaRPr lang="ru-RU" b="1" i="1" dirty="0">
              <a:solidFill>
                <a:srgbClr val="26231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7250" y="4500563"/>
            <a:ext cx="6000750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endParaRPr lang="ru-RU" dirty="0"/>
          </a:p>
        </p:txBody>
      </p:sp>
      <p:pic>
        <p:nvPicPr>
          <p:cNvPr id="17414" name="Picture 8" descr="морские час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2492375"/>
            <a:ext cx="136842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908050"/>
            <a:ext cx="3857625" cy="48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 Box 5"/>
          <p:cNvSpPr txBox="1">
            <a:spLocks noChangeArrowheads="1"/>
          </p:cNvSpPr>
          <p:nvPr/>
        </p:nvSpPr>
        <p:spPr bwMode="auto">
          <a:xfrm>
            <a:off x="5508625" y="5084763"/>
            <a:ext cx="32146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Древние  </a:t>
            </a: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</a:rPr>
              <a:t>башенные</a:t>
            </a:r>
            <a:endParaRPr lang="ru-RU" b="1" i="1" dirty="0">
              <a:solidFill>
                <a:schemeClr val="accent4">
                  <a:lumMod val="50000"/>
                </a:schemeClr>
              </a:solidFill>
            </a:endParaRPr>
          </a:p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        </a:t>
            </a: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</a:rPr>
              <a:t>    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часы</a:t>
            </a:r>
          </a:p>
        </p:txBody>
      </p:sp>
      <p:sp>
        <p:nvSpPr>
          <p:cNvPr id="18436" name="WordArt 6"/>
          <p:cNvSpPr>
            <a:spLocks noChangeArrowheads="1" noChangeShapeType="1" noTextEdit="1"/>
          </p:cNvSpPr>
          <p:nvPr/>
        </p:nvSpPr>
        <p:spPr bwMode="auto">
          <a:xfrm>
            <a:off x="3348038" y="404813"/>
            <a:ext cx="3438525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pic>
        <p:nvPicPr>
          <p:cNvPr id="18437" name="Picture 7" descr="Часы на здании вокзала Сент-Панкрас, построенном в 1868 г. в Лондоне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38" y="1000125"/>
            <a:ext cx="3643312" cy="401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8597" y="0"/>
            <a:ext cx="8501122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Башенные часы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0825" y="5851525"/>
            <a:ext cx="8643938" cy="7016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26231F"/>
                </a:solidFill>
              </a:rPr>
              <a:t>Первые башенные часы появились в 1288 году построенные  в Вестминстере.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 descr="Англия самые известные час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214438"/>
            <a:ext cx="4246562" cy="535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 Box 6"/>
          <p:cNvSpPr txBox="1">
            <a:spLocks noChangeArrowheads="1"/>
          </p:cNvSpPr>
          <p:nvPr/>
        </p:nvSpPr>
        <p:spPr bwMode="auto">
          <a:xfrm>
            <a:off x="1331913" y="785813"/>
            <a:ext cx="22399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         Англия</a:t>
            </a:r>
          </a:p>
        </p:txBody>
      </p:sp>
      <p:pic>
        <p:nvPicPr>
          <p:cNvPr id="19460" name="Picture 7" descr="Венеция Древние часы на площади Сан Марк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0" y="785813"/>
            <a:ext cx="4071938" cy="507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Text Box 8"/>
          <p:cNvSpPr txBox="1">
            <a:spLocks noChangeArrowheads="1"/>
          </p:cNvSpPr>
          <p:nvPr/>
        </p:nvSpPr>
        <p:spPr bwMode="auto">
          <a:xfrm>
            <a:off x="5857875" y="5929313"/>
            <a:ext cx="23352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       Венеция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5" descr="Спасская башн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3" y="1500188"/>
            <a:ext cx="3489325" cy="435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 Box 6"/>
          <p:cNvSpPr txBox="1">
            <a:spLocks noChangeArrowheads="1"/>
          </p:cNvSpPr>
          <p:nvPr/>
        </p:nvSpPr>
        <p:spPr bwMode="auto">
          <a:xfrm>
            <a:off x="857250" y="6143625"/>
            <a:ext cx="80724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Часы </a:t>
            </a: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</a:rPr>
              <a:t>на Спасской башне</a:t>
            </a:r>
            <a:endParaRPr lang="ru-RU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20484" name="Picture 7" descr="Спасска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1500188"/>
            <a:ext cx="3349625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00063" y="714357"/>
            <a:ext cx="86439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solidFill>
                  <a:srgbClr val="26231F"/>
                </a:solidFill>
              </a:rPr>
              <a:t>        Спустя 100 с лишним лет </a:t>
            </a:r>
            <a:r>
              <a:rPr lang="ru-RU" sz="2000" b="1" i="1" dirty="0">
                <a:solidFill>
                  <a:srgbClr val="26231F"/>
                </a:solidFill>
              </a:rPr>
              <a:t>(</a:t>
            </a:r>
            <a:r>
              <a:rPr lang="ru-RU" b="1" i="1" dirty="0">
                <a:solidFill>
                  <a:srgbClr val="26231F"/>
                </a:solidFill>
              </a:rPr>
              <a:t>в 1404г</a:t>
            </a:r>
            <a:r>
              <a:rPr lang="ru-RU" b="1" i="1" dirty="0" smtClean="0">
                <a:solidFill>
                  <a:srgbClr val="26231F"/>
                </a:solidFill>
              </a:rPr>
              <a:t>.) – в </a:t>
            </a:r>
            <a:r>
              <a:rPr lang="ru-RU" b="1" i="1" dirty="0">
                <a:solidFill>
                  <a:srgbClr val="26231F"/>
                </a:solidFill>
              </a:rPr>
              <a:t>Москве на башне Кремля.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WordArt 5"/>
          <p:cNvSpPr>
            <a:spLocks noChangeArrowheads="1" noChangeShapeType="1" noTextEdit="1"/>
          </p:cNvSpPr>
          <p:nvPr/>
        </p:nvSpPr>
        <p:spPr bwMode="auto">
          <a:xfrm>
            <a:off x="1979613" y="404813"/>
            <a:ext cx="46482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pic>
        <p:nvPicPr>
          <p:cNvPr id="21507" name="Picture 6" descr="карманны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0" y="1571625"/>
            <a:ext cx="3429000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7" descr="карманные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1484313"/>
            <a:ext cx="3429000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7" name="Text Box 8"/>
          <p:cNvSpPr txBox="1">
            <a:spLocks noChangeArrowheads="1"/>
          </p:cNvSpPr>
          <p:nvPr/>
        </p:nvSpPr>
        <p:spPr bwMode="auto">
          <a:xfrm>
            <a:off x="500063" y="5429250"/>
            <a:ext cx="86439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b="1" dirty="0">
                <a:solidFill>
                  <a:srgbClr val="0000FF"/>
                </a:solidFill>
              </a:rPr>
              <a:t>     </a:t>
            </a:r>
            <a:r>
              <a:rPr lang="ru-RU" b="1" i="1" dirty="0">
                <a:solidFill>
                  <a:srgbClr val="26231F"/>
                </a:solidFill>
              </a:rPr>
              <a:t>Самые первые карманные часы  изобрёл  в 1510 г.         </a:t>
            </a:r>
          </a:p>
          <a:p>
            <a:r>
              <a:rPr lang="ru-RU" b="1" i="1" dirty="0">
                <a:solidFill>
                  <a:srgbClr val="26231F"/>
                </a:solidFill>
              </a:rPr>
              <a:t>     </a:t>
            </a:r>
            <a:r>
              <a:rPr lang="ru-RU" b="1" i="1" dirty="0" err="1">
                <a:solidFill>
                  <a:srgbClr val="26231F"/>
                </a:solidFill>
              </a:rPr>
              <a:t>нюрнбергский</a:t>
            </a:r>
            <a:r>
              <a:rPr lang="ru-RU" b="1" i="1" dirty="0">
                <a:solidFill>
                  <a:srgbClr val="26231F"/>
                </a:solidFill>
              </a:rPr>
              <a:t> часовщик Петер </a:t>
            </a:r>
            <a:r>
              <a:rPr lang="ru-RU" b="1" i="1" dirty="0" err="1">
                <a:solidFill>
                  <a:srgbClr val="26231F"/>
                </a:solidFill>
              </a:rPr>
              <a:t>Генлайн</a:t>
            </a:r>
            <a:r>
              <a:rPr lang="ru-RU" b="1" i="1" dirty="0">
                <a:solidFill>
                  <a:srgbClr val="26231F"/>
                </a:solidFill>
              </a:rPr>
              <a:t>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0"/>
            <a:ext cx="8286807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Карманные часы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 descr="кварцевы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3" y="2571750"/>
            <a:ext cx="3384550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WordArt 4"/>
          <p:cNvSpPr>
            <a:spLocks noChangeArrowheads="1" noChangeShapeType="1" noTextEdit="1"/>
          </p:cNvSpPr>
          <p:nvPr/>
        </p:nvSpPr>
        <p:spPr bwMode="auto">
          <a:xfrm>
            <a:off x="2339975" y="476250"/>
            <a:ext cx="43053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5" y="0"/>
            <a:ext cx="835824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Наручные часы</a:t>
            </a:r>
          </a:p>
        </p:txBody>
      </p:sp>
      <p:pic>
        <p:nvPicPr>
          <p:cNvPr id="22533" name="Picture 6" descr="кварцевые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2428875"/>
            <a:ext cx="2882900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95300" y="928688"/>
            <a:ext cx="8505825" cy="1570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</a:rPr>
              <a:t>    В 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начале наручные часы были только женские, </a:t>
            </a: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</a:rPr>
              <a:t>богато украшенные 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драгоценными камнями ювелирные изделия.</a:t>
            </a:r>
          </a:p>
          <a:p>
            <a:pPr algn="just">
              <a:defRPr/>
            </a:pP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</a:rPr>
              <a:t>    В 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90-х годах 19 века мужчины - военные стали пользоваться наручными часами.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/>
          <p:cNvSpPr txBox="1">
            <a:spLocks noChangeArrowheads="1"/>
          </p:cNvSpPr>
          <p:nvPr/>
        </p:nvSpPr>
        <p:spPr bwMode="auto">
          <a:xfrm>
            <a:off x="642938" y="3571875"/>
            <a:ext cx="357187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Есть часы,</a:t>
            </a:r>
          </a:p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На полу стоящие,</a:t>
            </a:r>
          </a:p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Басом говорящие:</a:t>
            </a:r>
          </a:p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«Бом! Бом! Бом!»-</a:t>
            </a:r>
          </a:p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На весь дом.</a:t>
            </a:r>
          </a:p>
          <a:p>
            <a:pPr>
              <a:defRPr/>
            </a:pPr>
            <a:endParaRPr lang="ru-RU" b="1" dirty="0">
              <a:solidFill>
                <a:srgbClr val="0000FF"/>
              </a:solidFill>
            </a:endParaRPr>
          </a:p>
        </p:txBody>
      </p:sp>
      <p:pic>
        <p:nvPicPr>
          <p:cNvPr id="23555" name="Picture 5" descr="8a46414077f469e97388ea41ba218ae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38" y="1571625"/>
            <a:ext cx="43815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6" descr="напольные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5" y="1000125"/>
            <a:ext cx="4048125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WordArt 8"/>
          <p:cNvSpPr>
            <a:spLocks noChangeArrowheads="1" noChangeShapeType="1" noTextEdit="1"/>
          </p:cNvSpPr>
          <p:nvPr/>
        </p:nvSpPr>
        <p:spPr bwMode="auto">
          <a:xfrm>
            <a:off x="2268538" y="476250"/>
            <a:ext cx="4392612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0"/>
            <a:ext cx="8429683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Напольные часы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C:\Documents and Settings\Admin\Мои документы\Казыева О.А\Клипарты\рис\Анимашки\анимашки\космос\37R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0938" y="3714750"/>
            <a:ext cx="8572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066800" y="1219200"/>
            <a:ext cx="784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569348" name="Rectangle 4"/>
          <p:cNvSpPr>
            <a:spLocks noChangeArrowheads="1"/>
          </p:cNvSpPr>
          <p:nvPr/>
        </p:nvSpPr>
        <p:spPr bwMode="auto">
          <a:xfrm>
            <a:off x="571500" y="1125538"/>
            <a:ext cx="8191500" cy="569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93688" algn="just">
              <a:lnSpc>
                <a:spcPct val="150000"/>
              </a:lnSpc>
              <a:spcBef>
                <a:spcPct val="50000"/>
              </a:spcBef>
              <a:defRPr/>
            </a:pP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С древнейших времен люди пытались осмыслить суть времени. В древние времена даже астрономы не могли определить маленькие промежутки времени, и их наблюдения велись с точностью лишь до одной четверти часа; а теперь все самые обыкновенные люди, в самых обычных житейских ситуациях считают время минутами, а подчас и секундами.</a:t>
            </a: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</a:rPr>
              <a:t> </a:t>
            </a:r>
          </a:p>
          <a:p>
            <a:pPr indent="293688" algn="just">
              <a:lnSpc>
                <a:spcPct val="150000"/>
              </a:lnSpc>
              <a:spcBef>
                <a:spcPct val="10000"/>
              </a:spcBef>
              <a:defRPr/>
            </a:pP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В самом начале время стали отсчитывать с помощью солнца. </a:t>
            </a:r>
          </a:p>
          <a:p>
            <a:pPr indent="293688" algn="just">
              <a:lnSpc>
                <a:spcPct val="150000"/>
              </a:lnSpc>
              <a:spcBef>
                <a:spcPct val="10000"/>
              </a:spcBef>
              <a:defRPr/>
            </a:pPr>
            <a:r>
              <a:rPr lang="ru-RU" sz="2000" b="1" i="1" u="sng" dirty="0">
                <a:solidFill>
                  <a:schemeClr val="accent4">
                    <a:lumMod val="50000"/>
                  </a:schemeClr>
                </a:solidFill>
              </a:rPr>
              <a:t>Часы </a:t>
            </a: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</a:rPr>
              <a:t>– прибор для отсчета времени. </a:t>
            </a: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В большом разнообразии часов рассмотрим несколько их видов, которые используются сейчас.</a:t>
            </a:r>
          </a:p>
          <a:p>
            <a:pPr indent="293688" algn="just">
              <a:lnSpc>
                <a:spcPct val="150000"/>
              </a:lnSpc>
              <a:defRPr/>
            </a:pPr>
            <a:endParaRPr lang="ru-RU" sz="2000" dirty="0"/>
          </a:p>
          <a:p>
            <a:pPr indent="293688" algn="just">
              <a:spcBef>
                <a:spcPct val="50000"/>
              </a:spcBef>
              <a:defRPr/>
            </a:pPr>
            <a:endParaRPr lang="ru-RU" sz="2000" dirty="0"/>
          </a:p>
          <a:p>
            <a:pPr indent="293688" algn="just">
              <a:spcBef>
                <a:spcPct val="50000"/>
              </a:spcBef>
              <a:defRPr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69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934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ChangeArrowheads="1"/>
          </p:cNvSpPr>
          <p:nvPr/>
        </p:nvSpPr>
        <p:spPr bwMode="auto">
          <a:xfrm>
            <a:off x="827088" y="4868863"/>
            <a:ext cx="67691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24579" name="Picture 5" descr="напольные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785813"/>
            <a:ext cx="5786437" cy="435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Text Box 7"/>
          <p:cNvSpPr txBox="1">
            <a:spLocks noChangeArrowheads="1"/>
          </p:cNvSpPr>
          <p:nvPr/>
        </p:nvSpPr>
        <p:spPr bwMode="auto">
          <a:xfrm>
            <a:off x="6643702" y="714356"/>
            <a:ext cx="18573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</a:rPr>
              <a:t>Старинные    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напольные  </a:t>
            </a:r>
          </a:p>
          <a:p>
            <a:pPr algn="ctr"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 часы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8596" y="5286388"/>
            <a:ext cx="857256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2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200" b="1" i="1" dirty="0">
                <a:solidFill>
                  <a:schemeClr val="accent4">
                    <a:lumMod val="50000"/>
                  </a:schemeClr>
                </a:solidFill>
              </a:rPr>
              <a:t>подтягивать каждые 12 </a:t>
            </a:r>
            <a:r>
              <a:rPr lang="ru-RU" sz="2200" b="1" i="1" dirty="0" smtClean="0">
                <a:solidFill>
                  <a:schemeClr val="accent4">
                    <a:lumMod val="50000"/>
                  </a:schemeClr>
                </a:solidFill>
              </a:rPr>
              <a:t>часов, а сами часы нельзя было передвигать. Только позже в 1500 году для приведения часов в действие стали использовать ходовую пружину.</a:t>
            </a:r>
            <a:endParaRPr lang="ru-RU" sz="2200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357950" y="2285992"/>
            <a:ext cx="264320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</a:rPr>
              <a:t>   </a:t>
            </a:r>
            <a:r>
              <a:rPr lang="ru-RU" sz="2200" b="1" i="1" dirty="0" smtClean="0">
                <a:solidFill>
                  <a:schemeClr val="accent4">
                    <a:lumMod val="50000"/>
                  </a:schemeClr>
                </a:solidFill>
              </a:rPr>
              <a:t>Первые напольные </a:t>
            </a:r>
            <a:r>
              <a:rPr lang="ru-RU" sz="2200" b="1" i="1" dirty="0">
                <a:solidFill>
                  <a:schemeClr val="accent4">
                    <a:lumMod val="50000"/>
                  </a:schemeClr>
                </a:solidFill>
              </a:rPr>
              <a:t>часы  появились в 15 веке и вначале были довольно громоздкими</a:t>
            </a:r>
            <a:r>
              <a:rPr lang="ru-RU" sz="2200" b="1" i="1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algn="just">
              <a:defRPr/>
            </a:pPr>
            <a:r>
              <a:rPr lang="ru-RU" sz="2200" b="1" i="1" dirty="0" smtClean="0">
                <a:solidFill>
                  <a:schemeClr val="accent4">
                    <a:lumMod val="50000"/>
                  </a:schemeClr>
                </a:solidFill>
              </a:rPr>
              <a:t>Их приводил в действие груз, который надо было</a:t>
            </a:r>
          </a:p>
          <a:p>
            <a:pPr algn="ctr">
              <a:defRPr/>
            </a:pPr>
            <a:endParaRPr lang="ru-RU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цветочные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1071563"/>
            <a:ext cx="80010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 Box 5"/>
          <p:cNvSpPr txBox="1">
            <a:spLocks noChangeArrowheads="1"/>
          </p:cNvSpPr>
          <p:nvPr/>
        </p:nvSpPr>
        <p:spPr bwMode="auto">
          <a:xfrm>
            <a:off x="571500" y="4786313"/>
            <a:ext cx="835818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00FF"/>
                </a:solidFill>
              </a:rPr>
              <a:t>    </a:t>
            </a:r>
            <a:r>
              <a:rPr lang="ru-RU" b="1" i="1" dirty="0">
                <a:solidFill>
                  <a:srgbClr val="26231F"/>
                </a:solidFill>
              </a:rPr>
              <a:t>Самые первые цветочные часы были созданы в 17 в.</a:t>
            </a:r>
          </a:p>
          <a:p>
            <a:pPr algn="just"/>
            <a:r>
              <a:rPr lang="ru-RU" b="1" i="1" dirty="0">
                <a:solidFill>
                  <a:srgbClr val="26231F"/>
                </a:solidFill>
              </a:rPr>
              <a:t>В Шведском городе Упсале Карлом Линнеем. Циферблатом цветов послужила цветочная клумба, а роль цифр исполняли разнообразные цветы, пробуждающиеся и засыпающие в определённое время.</a:t>
            </a:r>
          </a:p>
        </p:txBody>
      </p:sp>
      <p:pic>
        <p:nvPicPr>
          <p:cNvPr id="25604" name="Picture 6" descr="f5e5dd8de86a9521540342889fcada1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5250" y="34290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7" descr="c0984010df61dab4bda1b645273a2f76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3071813"/>
            <a:ext cx="18764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71472" y="0"/>
            <a:ext cx="8286807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Цветочные часы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WordArt 4"/>
          <p:cNvSpPr>
            <a:spLocks noChangeArrowheads="1" noChangeShapeType="1" noTextEdit="1"/>
          </p:cNvSpPr>
          <p:nvPr/>
        </p:nvSpPr>
        <p:spPr bwMode="auto">
          <a:xfrm>
            <a:off x="1692275" y="404813"/>
            <a:ext cx="47244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pic>
        <p:nvPicPr>
          <p:cNvPr id="26627" name="Picture 5" descr="цвет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785813"/>
            <a:ext cx="3922713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6" descr="цветочные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3408363"/>
            <a:ext cx="44815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7" descr="b170cc0b7efcb2484d75f5036a9e8e4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8813" y="4572000"/>
            <a:ext cx="12477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8" descr="992830e35b32df5cede5a0136a2befc7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38" y="1143000"/>
            <a:ext cx="1571625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9" descr="292cdf0b22d0aab13740aa8cd7d47447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15250" y="5357813"/>
            <a:ext cx="123825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4"/>
          <p:cNvSpPr txBox="1">
            <a:spLocks noChangeArrowheads="1"/>
          </p:cNvSpPr>
          <p:nvPr/>
        </p:nvSpPr>
        <p:spPr bwMode="auto">
          <a:xfrm>
            <a:off x="1714500" y="1857375"/>
            <a:ext cx="3000375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А ходики –избушки!</a:t>
            </a:r>
          </a:p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В них живут кукушки.</a:t>
            </a:r>
          </a:p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Окошко распахнётся,</a:t>
            </a:r>
          </a:p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Кукушка встрепенётся:</a:t>
            </a:r>
          </a:p>
          <a:p>
            <a:pPr>
              <a:defRPr/>
            </a:pPr>
            <a:r>
              <a:rPr lang="ru-RU" b="1" i="1" dirty="0" err="1">
                <a:solidFill>
                  <a:schemeClr val="accent4">
                    <a:lumMod val="50000"/>
                  </a:schemeClr>
                </a:solidFill>
              </a:rPr>
              <a:t>Ку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 – </a:t>
            </a:r>
            <a:r>
              <a:rPr lang="ru-RU" b="1" i="1" dirty="0" err="1">
                <a:solidFill>
                  <a:schemeClr val="accent4">
                    <a:lumMod val="50000"/>
                  </a:schemeClr>
                </a:solidFill>
              </a:rPr>
              <a:t>ку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! </a:t>
            </a:r>
            <a:r>
              <a:rPr lang="ru-RU" b="1" i="1" dirty="0" err="1">
                <a:solidFill>
                  <a:schemeClr val="accent4">
                    <a:lumMod val="50000"/>
                  </a:schemeClr>
                </a:solidFill>
              </a:rPr>
              <a:t>Ку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 – </a:t>
            </a:r>
            <a:r>
              <a:rPr lang="ru-RU" b="1" i="1" dirty="0" err="1">
                <a:solidFill>
                  <a:schemeClr val="accent4">
                    <a:lumMod val="50000"/>
                  </a:schemeClr>
                </a:solidFill>
              </a:rPr>
              <a:t>ку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! –</a:t>
            </a:r>
          </a:p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Как в лесу на суку!</a:t>
            </a:r>
          </a:p>
        </p:txBody>
      </p:sp>
      <p:pic>
        <p:nvPicPr>
          <p:cNvPr id="27651" name="Picture 6" descr="с кукушко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0" y="1357313"/>
            <a:ext cx="37147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7" descr="1d90e5e00dd3a78a9cecac4192a26616 - копия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5" y="1357313"/>
            <a:ext cx="145732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WordArt 8"/>
          <p:cNvSpPr>
            <a:spLocks noChangeArrowheads="1" noChangeShapeType="1" noTextEdit="1"/>
          </p:cNvSpPr>
          <p:nvPr/>
        </p:nvSpPr>
        <p:spPr bwMode="auto">
          <a:xfrm>
            <a:off x="1979613" y="404813"/>
            <a:ext cx="4619625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0"/>
            <a:ext cx="8286808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Часы с кукушкой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394" name="Rectangle 2"/>
          <p:cNvSpPr>
            <a:spLocks noChangeArrowheads="1"/>
          </p:cNvSpPr>
          <p:nvPr/>
        </p:nvSpPr>
        <p:spPr bwMode="auto">
          <a:xfrm>
            <a:off x="4429125" y="1916113"/>
            <a:ext cx="3948113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50000"/>
              </a:lnSpc>
            </a:pPr>
            <a:r>
              <a:rPr lang="ru-RU" b="1" i="1">
                <a:solidFill>
                  <a:srgbClr val="26231F"/>
                </a:solidFill>
                <a:cs typeface="Times New Roman" pitchFamily="18" charset="0"/>
              </a:rPr>
              <a:t>Электронные – </a:t>
            </a:r>
            <a:r>
              <a:rPr lang="ru-RU" b="1" i="1">
                <a:solidFill>
                  <a:srgbClr val="26231F"/>
                </a:solidFill>
              </a:rPr>
              <a:t>часы, </a:t>
            </a:r>
            <a:r>
              <a:rPr lang="ru-RU" b="1" i="1">
                <a:solidFill>
                  <a:srgbClr val="26231F"/>
                </a:solidFill>
                <a:cs typeface="Times New Roman" pitchFamily="18" charset="0"/>
              </a:rPr>
              <a:t>в которых </a:t>
            </a:r>
            <a:endParaRPr lang="ru-RU" b="1" i="1">
              <a:solidFill>
                <a:srgbClr val="26231F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b="1" i="1">
                <a:solidFill>
                  <a:srgbClr val="26231F"/>
                </a:solidFill>
                <a:cs typeface="Times New Roman" pitchFamily="18" charset="0"/>
              </a:rPr>
              <a:t>для отсчёта</a:t>
            </a:r>
            <a:r>
              <a:rPr lang="ru-RU" b="1" i="1">
                <a:solidFill>
                  <a:srgbClr val="26231F"/>
                </a:solidFill>
              </a:rPr>
              <a:t> времени </a:t>
            </a:r>
            <a:r>
              <a:rPr lang="ru-RU" b="1" i="1">
                <a:solidFill>
                  <a:srgbClr val="26231F"/>
                </a:solidFill>
                <a:cs typeface="Times New Roman" pitchFamily="18" charset="0"/>
              </a:rPr>
              <a:t>используются </a:t>
            </a:r>
            <a:endParaRPr lang="ru-RU" b="1" i="1">
              <a:solidFill>
                <a:srgbClr val="26231F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b="1" i="1">
                <a:solidFill>
                  <a:srgbClr val="26231F"/>
                </a:solidFill>
                <a:cs typeface="Times New Roman" pitchFamily="18" charset="0"/>
              </a:rPr>
              <a:t>периодические колебания </a:t>
            </a:r>
            <a:endParaRPr lang="ru-RU" b="1" i="1">
              <a:solidFill>
                <a:srgbClr val="26231F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b="1" i="1">
                <a:solidFill>
                  <a:srgbClr val="26231F"/>
                </a:solidFill>
                <a:cs typeface="Times New Roman" pitchFamily="18" charset="0"/>
              </a:rPr>
              <a:t>электронного </a:t>
            </a:r>
            <a:r>
              <a:rPr lang="ru-RU" b="1" i="1">
                <a:solidFill>
                  <a:srgbClr val="26231F"/>
                </a:solidFill>
              </a:rPr>
              <a:t>генератора,</a:t>
            </a:r>
            <a:r>
              <a:rPr lang="ru-RU" b="1" i="1">
                <a:solidFill>
                  <a:srgbClr val="26231F"/>
                </a:solidFill>
                <a:cs typeface="Times New Roman" pitchFamily="18" charset="0"/>
              </a:rPr>
              <a:t> </a:t>
            </a:r>
            <a:endParaRPr lang="ru-RU" b="1" i="1">
              <a:solidFill>
                <a:srgbClr val="26231F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b="1" i="1">
                <a:solidFill>
                  <a:srgbClr val="26231F"/>
                </a:solidFill>
                <a:cs typeface="Times New Roman" pitchFamily="18" charset="0"/>
              </a:rPr>
              <a:t>преобразованные </a:t>
            </a:r>
            <a:endParaRPr lang="ru-RU" b="1" i="1">
              <a:solidFill>
                <a:srgbClr val="26231F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b="1" i="1">
                <a:solidFill>
                  <a:srgbClr val="26231F"/>
                </a:solidFill>
                <a:cs typeface="Times New Roman" pitchFamily="18" charset="0"/>
              </a:rPr>
              <a:t>в дискретные сигналы, </a:t>
            </a:r>
            <a:endParaRPr lang="ru-RU" b="1" i="1">
              <a:solidFill>
                <a:srgbClr val="26231F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b="1" i="1">
                <a:solidFill>
                  <a:srgbClr val="26231F"/>
                </a:solidFill>
                <a:cs typeface="Times New Roman" pitchFamily="18" charset="0"/>
              </a:rPr>
              <a:t>повторяющиеся через 1 с, 1 мин, 1 ч</a:t>
            </a:r>
            <a:r>
              <a:rPr lang="ru-RU" b="1" i="1">
                <a:solidFill>
                  <a:srgbClr val="26231F"/>
                </a:solidFill>
              </a:rPr>
              <a:t>.</a:t>
            </a:r>
            <a:r>
              <a:rPr lang="ru-RU">
                <a:cs typeface="Times New Roman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0"/>
            <a:ext cx="835824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Электронные часы</a:t>
            </a:r>
          </a:p>
        </p:txBody>
      </p:sp>
      <p:pic>
        <p:nvPicPr>
          <p:cNvPr id="28676" name="Picture 8" descr="часы цифровы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75" y="1143000"/>
            <a:ext cx="9144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7" descr="часы и метеостанц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" y="1714500"/>
            <a:ext cx="2928937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71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71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139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418" name="Rectangle 2"/>
          <p:cNvSpPr>
            <a:spLocks noChangeArrowheads="1"/>
          </p:cNvSpPr>
          <p:nvPr/>
        </p:nvSpPr>
        <p:spPr bwMode="auto">
          <a:xfrm>
            <a:off x="4214810" y="928670"/>
            <a:ext cx="4514852" cy="3286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50000"/>
              </a:lnSpc>
              <a:defRPr/>
            </a:pPr>
            <a:r>
              <a:rPr lang="ru-RU" sz="3200" b="1" i="1" dirty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Атомны</a:t>
            </a:r>
            <a:r>
              <a:rPr lang="ru-RU" sz="3200" b="1" i="1" dirty="0">
                <a:solidFill>
                  <a:schemeClr val="accent4">
                    <a:lumMod val="50000"/>
                  </a:schemeClr>
                </a:solidFill>
              </a:rPr>
              <a:t>е</a:t>
            </a:r>
            <a:r>
              <a:rPr lang="ru-RU" sz="3200" b="1" i="1" dirty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 час</a:t>
            </a:r>
            <a:r>
              <a:rPr lang="ru-RU" sz="3200" b="1" i="1" dirty="0">
                <a:solidFill>
                  <a:schemeClr val="accent4">
                    <a:lumMod val="50000"/>
                  </a:schemeClr>
                </a:solidFill>
              </a:rPr>
              <a:t>ы</a:t>
            </a:r>
            <a:r>
              <a:rPr lang="ru-RU" sz="3200" b="1" i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Times New Roman" pitchFamily="18" charset="0"/>
              </a:rPr>
              <a:t> – </a:t>
            </a:r>
            <a:endParaRPr lang="ru-RU" sz="3200" b="1" i="1" dirty="0">
              <a:solidFill>
                <a:schemeClr val="accent4">
                  <a:lumMod val="50000"/>
                </a:schemeClr>
              </a:solidFill>
              <a:latin typeface="Arial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ru-RU" sz="2200" b="1" i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Times New Roman" pitchFamily="18" charset="0"/>
              </a:rPr>
              <a:t>прибор измерения времени, в </a:t>
            </a:r>
            <a:endParaRPr lang="ru-RU" sz="2200" b="1" i="1" dirty="0">
              <a:solidFill>
                <a:schemeClr val="accent4">
                  <a:lumMod val="50000"/>
                </a:schemeClr>
              </a:solidFill>
              <a:latin typeface="Arial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ru-RU" sz="2200" b="1" i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Times New Roman" pitchFamily="18" charset="0"/>
              </a:rPr>
              <a:t>котором в качестве постоянного </a:t>
            </a:r>
            <a:endParaRPr lang="ru-RU" sz="2200" b="1" i="1" dirty="0">
              <a:solidFill>
                <a:schemeClr val="accent4">
                  <a:lumMod val="50000"/>
                </a:schemeClr>
              </a:solidFill>
              <a:latin typeface="Arial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ru-RU" sz="2200" b="1" i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Times New Roman" pitchFamily="18" charset="0"/>
              </a:rPr>
              <a:t>периодического процесса </a:t>
            </a:r>
            <a:endParaRPr lang="ru-RU" sz="2200" b="1" i="1" dirty="0">
              <a:solidFill>
                <a:schemeClr val="accent4">
                  <a:lumMod val="50000"/>
                </a:schemeClr>
              </a:solidFill>
              <a:latin typeface="Arial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ru-RU" sz="2200" b="1" i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Times New Roman" pitchFamily="18" charset="0"/>
              </a:rPr>
              <a:t>используются собственные </a:t>
            </a:r>
            <a:endParaRPr lang="ru-RU" sz="2200" b="1" i="1" dirty="0">
              <a:solidFill>
                <a:schemeClr val="accent4">
                  <a:lumMod val="50000"/>
                </a:schemeClr>
              </a:solidFill>
              <a:latin typeface="Arial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ru-RU" sz="2200" b="1" i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Times New Roman" pitchFamily="18" charset="0"/>
              </a:rPr>
              <a:t>колебания атомов или </a:t>
            </a:r>
            <a:r>
              <a:rPr lang="ru-RU" sz="2200" b="1" i="1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  <a:cs typeface="Times New Roman" pitchFamily="18" charset="0"/>
              </a:rPr>
              <a:t>молекул</a:t>
            </a: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  <a:cs typeface="Times New Roman" pitchFamily="18" charset="0"/>
              </a:rPr>
              <a:t>.</a:t>
            </a:r>
          </a:p>
          <a:p>
            <a:pPr algn="ctr">
              <a:defRPr/>
            </a:pPr>
            <a:endParaRPr lang="ru-RU" dirty="0">
              <a:cs typeface="Times New Roman" pitchFamily="18" charset="0"/>
            </a:endParaRPr>
          </a:p>
        </p:txBody>
      </p:sp>
      <p:graphicFrame>
        <p:nvGraphicFramePr>
          <p:cNvPr id="2050" name="Object 3"/>
          <p:cNvGraphicFramePr>
            <a:graphicFrameLocks noChangeAspect="1"/>
          </p:cNvGraphicFramePr>
          <p:nvPr/>
        </p:nvGraphicFramePr>
        <p:xfrm>
          <a:off x="500034" y="857232"/>
          <a:ext cx="3498850" cy="30718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Документ Image" r:id="rId3" imgW="3067200" imgH="1905120" progId="">
                  <p:embed/>
                </p:oleObj>
              </mc:Choice>
              <mc:Fallback>
                <p:oleObj name="Документ Image" r:id="rId3" imgW="3067200" imgH="1905120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34" y="857232"/>
                        <a:ext cx="3498850" cy="30718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00034" y="0"/>
            <a:ext cx="8358245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Атомные часы</a:t>
            </a: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428596" y="4143380"/>
            <a:ext cx="8429684" cy="250033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  <a:defRPr/>
            </a:pP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  <a:cs typeface="Times New Roman" pitchFamily="18" charset="0"/>
              </a:rPr>
              <a:t>   Благодаря </a:t>
            </a: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Times New Roman" pitchFamily="18" charset="0"/>
              </a:rPr>
              <a:t>появлению атомных часов ученые 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  <a:cs typeface="Times New Roman" pitchFamily="18" charset="0"/>
              </a:rPr>
              <a:t>получили </a:t>
            </a:r>
          </a:p>
          <a:p>
            <a:pPr algn="just">
              <a:lnSpc>
                <a:spcPct val="150000"/>
              </a:lnSpc>
              <a:defRPr/>
            </a:pP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  <a:cs typeface="Times New Roman" pitchFamily="18" charset="0"/>
              </a:rPr>
              <a:t>возможность  измерять время намного точнее, чем с помощью </a:t>
            </a:r>
          </a:p>
          <a:p>
            <a:pPr algn="just">
              <a:lnSpc>
                <a:spcPct val="150000"/>
              </a:lnSpc>
              <a:defRPr/>
            </a:pP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  <a:cs typeface="Times New Roman" pitchFamily="18" charset="0"/>
              </a:rPr>
              <a:t>астрономических методов. Показания атомных часов </a:t>
            </a:r>
          </a:p>
          <a:p>
            <a:pPr algn="just">
              <a:lnSpc>
                <a:spcPct val="150000"/>
              </a:lnSpc>
              <a:defRPr/>
            </a:pP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  <a:cs typeface="Times New Roman" pitchFamily="18" charset="0"/>
              </a:rPr>
              <a:t>изменяются  на 1 секунду за 3 млн. лет, поэтому они </a:t>
            </a:r>
          </a:p>
          <a:p>
            <a:pPr algn="just">
              <a:lnSpc>
                <a:spcPct val="150000"/>
              </a:lnSpc>
              <a:defRPr/>
            </a:pP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  <a:cs typeface="Times New Roman" pitchFamily="18" charset="0"/>
              </a:rPr>
              <a:t>Применяются во всем мире в качестве стандарта времени.</a:t>
            </a:r>
            <a:endParaRPr lang="ru-RU" sz="2000" b="1" i="1" dirty="0">
              <a:solidFill>
                <a:schemeClr val="accent4">
                  <a:lumMod val="5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572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24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00034" y="0"/>
            <a:ext cx="8358245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Кварцевые часы</a:t>
            </a: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827088" y="1273859"/>
            <a:ext cx="763270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0" hangingPunct="0"/>
            <a:r>
              <a:rPr lang="en-US" sz="2800" b="1" i="1" dirty="0" err="1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Кварцевые</a:t>
            </a:r>
            <a:r>
              <a:rPr lang="en-US" sz="2800" b="1" i="1" dirty="0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часы</a:t>
            </a:r>
            <a:r>
              <a:rPr lang="en-US" sz="2800" i="1" dirty="0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 — </a:t>
            </a:r>
            <a:r>
              <a:rPr lang="en-US" sz="2800" dirty="0" err="1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часы</a:t>
            </a:r>
            <a:r>
              <a:rPr lang="en-US" sz="2800" dirty="0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, в которых в </a:t>
            </a:r>
            <a:r>
              <a:rPr lang="en-US" sz="2800" dirty="0" err="1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качестве</a:t>
            </a:r>
            <a:r>
              <a:rPr lang="en-US" sz="2800" dirty="0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колебательной</a:t>
            </a:r>
            <a:r>
              <a:rPr lang="en-US" sz="2800" dirty="0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системы</a:t>
            </a:r>
            <a:r>
              <a:rPr lang="en-US" sz="2800" dirty="0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применяется</a:t>
            </a:r>
            <a:r>
              <a:rPr lang="en-US" sz="2800" dirty="0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 кристалл </a:t>
            </a:r>
            <a:r>
              <a:rPr lang="en-US" sz="2800" dirty="0" err="1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кварца</a:t>
            </a:r>
            <a:r>
              <a:rPr lang="en-US" sz="2800" dirty="0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800" dirty="0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Э</a:t>
            </a:r>
            <a:r>
              <a:rPr lang="en-US" sz="2800" dirty="0" err="1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лектронные</a:t>
            </a:r>
            <a:r>
              <a:rPr lang="en-US" sz="2800" dirty="0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часы</a:t>
            </a:r>
            <a:r>
              <a:rPr lang="en-US" sz="2800" dirty="0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также</a:t>
            </a:r>
            <a:r>
              <a:rPr lang="en-US" sz="2800" dirty="0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являются</a:t>
            </a:r>
            <a:r>
              <a:rPr lang="en-US" sz="2800" dirty="0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кварцевыми</a:t>
            </a:r>
            <a:r>
              <a:rPr lang="en-US" sz="2800" dirty="0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но </a:t>
            </a:r>
            <a:r>
              <a:rPr lang="en-US" sz="2800" dirty="0" err="1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выражение</a:t>
            </a:r>
            <a:r>
              <a:rPr lang="en-US" sz="2800" dirty="0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en-US" sz="2800" dirty="0" err="1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кварцевые</a:t>
            </a:r>
            <a:r>
              <a:rPr lang="en-US" sz="2800" dirty="0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часы</a:t>
            </a:r>
            <a:r>
              <a:rPr lang="en-US" sz="2800" dirty="0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en-US" sz="2800" dirty="0" err="1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обычно</a:t>
            </a:r>
            <a:r>
              <a:rPr lang="en-US" sz="2800" dirty="0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применяется</a:t>
            </a:r>
            <a:r>
              <a:rPr lang="en-US" sz="2800" dirty="0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только</a:t>
            </a:r>
            <a:r>
              <a:rPr lang="en-US" sz="2800" dirty="0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 к </a:t>
            </a:r>
            <a:r>
              <a:rPr lang="en-US" sz="2800" dirty="0" err="1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электромеханическим</a:t>
            </a:r>
            <a:r>
              <a:rPr lang="en-US" sz="2800" dirty="0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часам</a:t>
            </a:r>
            <a:r>
              <a:rPr lang="en-US" sz="2800" dirty="0">
                <a:solidFill>
                  <a:srgbClr val="0D0C0B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29702" name="Picture 6" descr="Clock lock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54218" y="4000504"/>
            <a:ext cx="3427853" cy="257176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"/>
          <p:cNvSpPr txBox="1">
            <a:spLocks noChangeArrowheads="1"/>
          </p:cNvSpPr>
          <p:nvPr/>
        </p:nvSpPr>
        <p:spPr bwMode="auto">
          <a:xfrm>
            <a:off x="428625" y="4572000"/>
            <a:ext cx="51435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Эти уличные часы на столбе</a:t>
            </a:r>
          </a:p>
          <a:p>
            <a:pPr algn="just"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Знакомы тебе?</a:t>
            </a:r>
          </a:p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Они здесь очень нужны:</a:t>
            </a:r>
          </a:p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Стрелки – великаны издали видны!</a:t>
            </a:r>
          </a:p>
        </p:txBody>
      </p:sp>
      <p:pic>
        <p:nvPicPr>
          <p:cNvPr id="30723" name="Picture 5" descr="уличные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25" y="928688"/>
            <a:ext cx="3367088" cy="436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6" descr="уличны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785813"/>
            <a:ext cx="4575175" cy="371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00034" y="0"/>
            <a:ext cx="8429683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Уличные часы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4"/>
          <p:cNvSpPr txBox="1">
            <a:spLocks noChangeArrowheads="1"/>
          </p:cNvSpPr>
          <p:nvPr/>
        </p:nvSpPr>
        <p:spPr bwMode="auto">
          <a:xfrm>
            <a:off x="3714750" y="2143125"/>
            <a:ext cx="2500313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А есть часы настенные –</a:t>
            </a:r>
          </a:p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Чинные, степенные!</a:t>
            </a:r>
          </a:p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Не убегают, не отстают –</a:t>
            </a:r>
          </a:p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Вовремя бьют!</a:t>
            </a:r>
          </a:p>
        </p:txBody>
      </p:sp>
      <p:pic>
        <p:nvPicPr>
          <p:cNvPr id="31747" name="Picture 5" descr="настенные Герб Росс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50" y="1000125"/>
            <a:ext cx="3143250" cy="331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6" descr="настенные Зу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" y="928688"/>
            <a:ext cx="2714625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WordArt 7"/>
          <p:cNvSpPr>
            <a:spLocks noChangeArrowheads="1" noChangeShapeType="1" noTextEdit="1"/>
          </p:cNvSpPr>
          <p:nvPr/>
        </p:nvSpPr>
        <p:spPr bwMode="auto">
          <a:xfrm>
            <a:off x="2195513" y="476250"/>
            <a:ext cx="471487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pic>
        <p:nvPicPr>
          <p:cNvPr id="31750" name="Picture 8" descr="400002_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63" y="4214813"/>
            <a:ext cx="2160587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00034" y="0"/>
            <a:ext cx="8429683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Настенные часы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WordArt 4"/>
          <p:cNvSpPr>
            <a:spLocks noChangeArrowheads="1" noChangeShapeType="1" noTextEdit="1"/>
          </p:cNvSpPr>
          <p:nvPr/>
        </p:nvSpPr>
        <p:spPr bwMode="auto">
          <a:xfrm>
            <a:off x="1979613" y="476250"/>
            <a:ext cx="497205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0"/>
            <a:ext cx="835824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Настольные часы</a:t>
            </a:r>
          </a:p>
        </p:txBody>
      </p:sp>
      <p:pic>
        <p:nvPicPr>
          <p:cNvPr id="32772" name="Picture 4" descr="настольные Шахтёрск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7525" y="3573463"/>
            <a:ext cx="2693988" cy="285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5" descr="настольные Филин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32550" y="857250"/>
            <a:ext cx="271145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5" descr="часы с орлом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928671"/>
            <a:ext cx="3500462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2967038" y="539273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7171" name="WordArt 6"/>
          <p:cNvSpPr>
            <a:spLocks noChangeArrowheads="1" noChangeShapeType="1" noTextEdit="1"/>
          </p:cNvSpPr>
          <p:nvPr/>
        </p:nvSpPr>
        <p:spPr bwMode="auto">
          <a:xfrm>
            <a:off x="1042988" y="1196975"/>
            <a:ext cx="7058025" cy="714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pic>
        <p:nvPicPr>
          <p:cNvPr id="7172" name="Picture 7" descr="цветочные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38" y="3857625"/>
            <a:ext cx="3313112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9" descr="золотые час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0" y="1214438"/>
            <a:ext cx="2197100" cy="242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10" descr="часы Англи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63" y="1357313"/>
            <a:ext cx="2663825" cy="199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11" descr="дорожны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0" y="1357313"/>
            <a:ext cx="2087563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12" descr="песочные гелевы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71625" y="4071938"/>
            <a:ext cx="2087563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7" descr="настольные Влас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1613" y="3643313"/>
            <a:ext cx="2592387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4" descr="настольные итальян часы 15 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3" y="928688"/>
            <a:ext cx="3413125" cy="376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6" descr="настольны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3" y="1428750"/>
            <a:ext cx="2592387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519113" y="5032375"/>
            <a:ext cx="368458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</a:rPr>
              <a:t>Настольные 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старинные</a:t>
            </a:r>
          </a:p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итальянские часы  15 век</a:t>
            </a:r>
          </a:p>
        </p:txBody>
      </p:sp>
      <p:sp>
        <p:nvSpPr>
          <p:cNvPr id="31750" name="Text Box 8"/>
          <p:cNvSpPr txBox="1">
            <a:spLocks noChangeArrowheads="1"/>
          </p:cNvSpPr>
          <p:nvPr/>
        </p:nvSpPr>
        <p:spPr bwMode="auto">
          <a:xfrm>
            <a:off x="3903663" y="6183313"/>
            <a:ext cx="53101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         </a:t>
            </a: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</a:rPr>
              <a:t>Современные 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настольные часы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WordArt 4"/>
          <p:cNvSpPr>
            <a:spLocks noChangeArrowheads="1" noChangeShapeType="1" noTextEdit="1"/>
          </p:cNvSpPr>
          <p:nvPr/>
        </p:nvSpPr>
        <p:spPr bwMode="auto">
          <a:xfrm>
            <a:off x="2555875" y="476250"/>
            <a:ext cx="395287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pic>
        <p:nvPicPr>
          <p:cNvPr id="34819" name="Picture 5" descr="морские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88" y="857250"/>
            <a:ext cx="2643187" cy="312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6" descr="морские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88" y="4292600"/>
            <a:ext cx="371475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7" descr="морские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3800" y="1000125"/>
            <a:ext cx="3848100" cy="568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71472" y="0"/>
            <a:ext cx="8358245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Морские часы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WordArt 4"/>
          <p:cNvSpPr>
            <a:spLocks noChangeArrowheads="1" noChangeShapeType="1" noTextEdit="1"/>
          </p:cNvSpPr>
          <p:nvPr/>
        </p:nvSpPr>
        <p:spPr bwMode="auto">
          <a:xfrm>
            <a:off x="539750" y="476250"/>
            <a:ext cx="824865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pic>
        <p:nvPicPr>
          <p:cNvPr id="35843" name="Picture 5" descr="часы карандашниц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484313"/>
            <a:ext cx="3190875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4" name="Text Box 6"/>
          <p:cNvSpPr txBox="1">
            <a:spLocks noChangeArrowheads="1"/>
          </p:cNvSpPr>
          <p:nvPr/>
        </p:nvSpPr>
        <p:spPr bwMode="auto">
          <a:xfrm>
            <a:off x="376238" y="4672013"/>
            <a:ext cx="30078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</a:rPr>
              <a:t>Часы </a:t>
            </a:r>
            <a:r>
              <a:rPr lang="ru-RU" b="1" i="1" dirty="0" err="1">
                <a:solidFill>
                  <a:schemeClr val="accent4">
                    <a:lumMod val="50000"/>
                  </a:schemeClr>
                </a:solidFill>
              </a:rPr>
              <a:t>карандашница</a:t>
            </a:r>
            <a:endParaRPr lang="ru-RU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5845" name="Picture 7" descr="метеос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688" y="857250"/>
            <a:ext cx="2270125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6" name="Text Box 8"/>
          <p:cNvSpPr txBox="1">
            <a:spLocks noChangeArrowheads="1"/>
          </p:cNvSpPr>
          <p:nvPr/>
        </p:nvSpPr>
        <p:spPr bwMode="auto">
          <a:xfrm>
            <a:off x="4857750" y="3286125"/>
            <a:ext cx="30627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</a:rPr>
              <a:t>Часы 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метеостанция</a:t>
            </a:r>
          </a:p>
        </p:txBody>
      </p:sp>
      <p:pic>
        <p:nvPicPr>
          <p:cNvPr id="35847" name="Picture 9" descr="многофункциональные с термометром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788" y="4076700"/>
            <a:ext cx="244792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8" name="Text Box 10"/>
          <p:cNvSpPr txBox="1">
            <a:spLocks noChangeArrowheads="1"/>
          </p:cNvSpPr>
          <p:nvPr/>
        </p:nvSpPr>
        <p:spPr bwMode="auto">
          <a:xfrm>
            <a:off x="3348038" y="5949950"/>
            <a:ext cx="30099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</a:rPr>
              <a:t>Часы 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термометр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8597" y="0"/>
            <a:ext cx="8358245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Многофункциональные часы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4"/>
          <p:cNvSpPr txBox="1">
            <a:spLocks noChangeArrowheads="1"/>
          </p:cNvSpPr>
          <p:nvPr/>
        </p:nvSpPr>
        <p:spPr bwMode="auto">
          <a:xfrm>
            <a:off x="428625" y="857250"/>
            <a:ext cx="85725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0000FF"/>
                </a:solidFill>
              </a:rPr>
              <a:t>    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Самый большой музей часов находится в Швейцарии.</a:t>
            </a:r>
          </a:p>
          <a:p>
            <a:pPr algn="ctr"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Здесь экспонируется более 2500 приборов измерения времени, которые были изготовлены за последние 700 лет в разных странах.</a:t>
            </a:r>
          </a:p>
        </p:txBody>
      </p:sp>
      <p:pic>
        <p:nvPicPr>
          <p:cNvPr id="36867" name="Picture 5" descr="музей часов в Швейц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" y="2571750"/>
            <a:ext cx="3817938" cy="375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6" descr="музей часов в Швейцари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0" y="2643188"/>
            <a:ext cx="3786188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466" name="Text Box 2"/>
          <p:cNvSpPr txBox="1">
            <a:spLocks noChangeArrowheads="1"/>
          </p:cNvSpPr>
          <p:nvPr/>
        </p:nvSpPr>
        <p:spPr bwMode="auto">
          <a:xfrm>
            <a:off x="642938" y="1071563"/>
            <a:ext cx="8177212" cy="507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     Сегодня трудно представить, что когда – то не было часов. Самыми древними часами было солнце. Первыми приборами, с помощью которых люди стали измерять время, были солнечные, водяные, песочные и огненные часы.</a:t>
            </a:r>
          </a:p>
          <a:p>
            <a:pPr algn="just">
              <a:lnSpc>
                <a:spcPct val="150000"/>
              </a:lnSpc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    Постепенно со временем стали появляться механические часы, электронные, атомные, электромеханические и другие. Все они по – своему хороши.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4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4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74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744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744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744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357188" y="5167313"/>
            <a:ext cx="84296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b="1" i="1" dirty="0">
                <a:solidFill>
                  <a:srgbClr val="26231F"/>
                </a:solidFill>
              </a:rPr>
              <a:t>    За много   тысячелетий  до  изобретения     современных </a:t>
            </a:r>
          </a:p>
          <a:p>
            <a:r>
              <a:rPr lang="ru-RU" b="1" i="1" dirty="0">
                <a:solidFill>
                  <a:srgbClr val="26231F"/>
                </a:solidFill>
              </a:rPr>
              <a:t>часов   люди  пытались    измерять     время.        Для  этого </a:t>
            </a:r>
          </a:p>
          <a:p>
            <a:r>
              <a:rPr lang="ru-RU" b="1" i="1" dirty="0">
                <a:solidFill>
                  <a:srgbClr val="26231F"/>
                </a:solidFill>
              </a:rPr>
              <a:t>использовали  свечи, масляные  лампы  или  фитили </a:t>
            </a:r>
            <a:r>
              <a:rPr lang="en-US" b="1" i="1" dirty="0">
                <a:solidFill>
                  <a:srgbClr val="26231F"/>
                </a:solidFill>
              </a:rPr>
              <a:t>     </a:t>
            </a:r>
            <a:r>
              <a:rPr lang="ru-RU" b="1" i="1" dirty="0">
                <a:solidFill>
                  <a:srgbClr val="26231F"/>
                </a:solidFill>
              </a:rPr>
              <a:t> для </a:t>
            </a:r>
          </a:p>
          <a:p>
            <a:r>
              <a:rPr lang="ru-RU" b="1" i="1" dirty="0">
                <a:solidFill>
                  <a:srgbClr val="26231F"/>
                </a:solidFill>
              </a:rPr>
              <a:t>измерения   времени. </a:t>
            </a:r>
            <a:r>
              <a:rPr lang="ru-RU" i="1" dirty="0">
                <a:solidFill>
                  <a:srgbClr val="26231F"/>
                </a:solidFill>
              </a:rPr>
              <a:t>  </a:t>
            </a:r>
          </a:p>
        </p:txBody>
      </p:sp>
      <p:pic>
        <p:nvPicPr>
          <p:cNvPr id="8195" name="Picture 5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813" y="928688"/>
            <a:ext cx="5572125" cy="427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/>
          <p:cNvSpPr>
            <a:spLocks noChangeArrowheads="1"/>
          </p:cNvSpPr>
          <p:nvPr/>
        </p:nvSpPr>
        <p:spPr bwMode="auto">
          <a:xfrm>
            <a:off x="571500" y="4286250"/>
            <a:ext cx="8358188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     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+mn-lt"/>
                <a:cs typeface="Times New Roman" pitchFamily="18" charset="0"/>
              </a:rPr>
              <a:t>В  древнем  Китае  существовали «часы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»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+mn-lt"/>
                <a:cs typeface="Times New Roman" pitchFamily="18" charset="0"/>
              </a:rPr>
              <a:t>, которые  </a:t>
            </a:r>
          </a:p>
          <a:p>
            <a:pPr algn="just"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+mn-lt"/>
                <a:cs typeface="Times New Roman" pitchFamily="18" charset="0"/>
              </a:rPr>
              <a:t> были  сделаны  из  пропитанных маслом веревок, на которых  были  завязаны  узлы.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+mn-lt"/>
                <a:cs typeface="Times New Roman" pitchFamily="18" charset="0"/>
              </a:rPr>
              <a:t>Такой шнурок  поджигали</a:t>
            </a:r>
            <a:r>
              <a:rPr lang="en-US" b="1" i="1" dirty="0">
                <a:solidFill>
                  <a:schemeClr val="accent4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+mn-lt"/>
                <a:cs typeface="Times New Roman" pitchFamily="18" charset="0"/>
              </a:rPr>
              <a:t>и </a:t>
            </a:r>
            <a:r>
              <a:rPr lang="en-US" b="1" i="1" dirty="0">
                <a:solidFill>
                  <a:schemeClr val="accent4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+mn-lt"/>
                <a:cs typeface="Times New Roman" pitchFamily="18" charset="0"/>
              </a:rPr>
              <a:t>каждый  раз,  когда </a:t>
            </a:r>
            <a:r>
              <a:rPr lang="en-US" b="1" i="1" dirty="0">
                <a:solidFill>
                  <a:schemeClr val="accent4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+mn-lt"/>
                <a:cs typeface="Times New Roman" pitchFamily="18" charset="0"/>
              </a:rPr>
              <a:t>пламя   достигало узла, проходил </a:t>
            </a:r>
          </a:p>
          <a:p>
            <a:pPr algn="just"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+mn-lt"/>
                <a:cs typeface="Times New Roman" pitchFamily="18" charset="0"/>
              </a:rPr>
              <a:t>определенный  отрезок   времени.    </a:t>
            </a:r>
            <a:endParaRPr lang="ru-RU" b="1" i="1" dirty="0">
              <a:solidFill>
                <a:schemeClr val="accent4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9219" name="Picture 6" descr="f4439d360d6c8342f891103f535d8bc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0338" y="2492375"/>
            <a:ext cx="1743075" cy="125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7" descr="f4439d360d6c8342f891103f535d8bc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4663" y="2276475"/>
            <a:ext cx="2016125" cy="14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8" descr="f4439d360d6c8342f891103f535d8bc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788" y="2420938"/>
            <a:ext cx="234315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9" descr="f4439d360d6c8342f891103f535d8bc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2420938"/>
            <a:ext cx="180022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10" descr="f4439d360d6c8342f891103f535d8bc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2420938"/>
            <a:ext cx="147955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4" name="Line 12"/>
          <p:cNvSpPr>
            <a:spLocks noChangeShapeType="1"/>
          </p:cNvSpPr>
          <p:nvPr/>
        </p:nvSpPr>
        <p:spPr bwMode="auto">
          <a:xfrm flipV="1">
            <a:off x="1116013" y="1989138"/>
            <a:ext cx="7200900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ChangeArrowheads="1"/>
          </p:cNvSpPr>
          <p:nvPr/>
        </p:nvSpPr>
        <p:spPr bwMode="auto">
          <a:xfrm>
            <a:off x="1000125" y="5214938"/>
            <a:ext cx="7777163" cy="126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   Первый простейший  прибор для измерения времени — </a:t>
            </a:r>
            <a:r>
              <a:rPr lang="ru-RU" sz="2800" b="1" i="1" u="sng" dirty="0">
                <a:solidFill>
                  <a:schemeClr val="accent4">
                    <a:lumMod val="50000"/>
                  </a:schemeClr>
                </a:solidFill>
              </a:rPr>
              <a:t>солнечные часы 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— был изобретен вавилонянами примерно 3,5 тысячи лет назад. </a:t>
            </a:r>
          </a:p>
        </p:txBody>
      </p:sp>
      <p:pic>
        <p:nvPicPr>
          <p:cNvPr id="10243" name="Picture 5" descr="солнечные час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8" y="928688"/>
            <a:ext cx="4929187" cy="408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WordArt 6"/>
          <p:cNvSpPr>
            <a:spLocks noChangeArrowheads="1" noChangeShapeType="1" noTextEdit="1"/>
          </p:cNvSpPr>
          <p:nvPr/>
        </p:nvSpPr>
        <p:spPr bwMode="auto">
          <a:xfrm>
            <a:off x="2143125" y="404813"/>
            <a:ext cx="442912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63" y="1000125"/>
            <a:ext cx="3429000" cy="41544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Есть солнечные часы –</a:t>
            </a:r>
          </a:p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Всех часов предки!</a:t>
            </a:r>
          </a:p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Сейчас они редки!</a:t>
            </a:r>
          </a:p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Циферблат на земле лежит,</a:t>
            </a:r>
          </a:p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А по нему солнышко бежит!</a:t>
            </a:r>
          </a:p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Они бывают на площадях,</a:t>
            </a:r>
          </a:p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На лужайке, в саду –</a:t>
            </a:r>
          </a:p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У солнышка на виду!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91720" y="0"/>
            <a:ext cx="696056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kern="1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Impact"/>
              </a:rPr>
              <a:t>С о л </a:t>
            </a:r>
            <a:r>
              <a:rPr lang="ru-RU" sz="5400" b="1" kern="10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Impact"/>
              </a:rPr>
              <a:t>н</a:t>
            </a:r>
            <a:r>
              <a:rPr lang="ru-RU" sz="5400" b="1" kern="1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Impact"/>
              </a:rPr>
              <a:t> е ч </a:t>
            </a:r>
            <a:r>
              <a:rPr lang="ru-RU" sz="5400" b="1" kern="10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Impact"/>
              </a:rPr>
              <a:t>н</a:t>
            </a:r>
            <a:r>
              <a:rPr lang="ru-RU" sz="5400" b="1" kern="1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Impact"/>
              </a:rPr>
              <a:t> </a:t>
            </a:r>
            <a:r>
              <a:rPr lang="ru-RU" sz="5400" b="1" kern="10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Impact"/>
              </a:rPr>
              <a:t>ы</a:t>
            </a:r>
            <a:r>
              <a:rPr lang="ru-RU" sz="5400" b="1" kern="1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Impact"/>
              </a:rPr>
              <a:t> е   ч а с </a:t>
            </a:r>
            <a:r>
              <a:rPr lang="ru-RU" sz="5400" b="1" kern="10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Impact"/>
              </a:rPr>
              <a:t>ы</a:t>
            </a:r>
            <a:endParaRPr lang="ru-RU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ChangeArrowheads="1"/>
          </p:cNvSpPr>
          <p:nvPr/>
        </p:nvSpPr>
        <p:spPr bwMode="auto">
          <a:xfrm>
            <a:off x="5000625" y="1571625"/>
            <a:ext cx="3857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Древние     часы    Египта</a:t>
            </a:r>
          </a:p>
        </p:txBody>
      </p:sp>
      <p:pic>
        <p:nvPicPr>
          <p:cNvPr id="11267" name="Picture 5" descr="солнечные часы древ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714375"/>
            <a:ext cx="4071937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Rectangle 8"/>
          <p:cNvSpPr>
            <a:spLocks noChangeArrowheads="1"/>
          </p:cNvSpPr>
          <p:nvPr/>
        </p:nvSpPr>
        <p:spPr bwMode="auto">
          <a:xfrm rot="10800000" flipV="1">
            <a:off x="322263" y="5597525"/>
            <a:ext cx="88217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>
                <a:solidFill>
                  <a:srgbClr val="0000FF"/>
                </a:solidFill>
              </a:rPr>
              <a:t>     </a:t>
            </a:r>
            <a:endParaRPr lang="ru-RU"/>
          </a:p>
        </p:txBody>
      </p:sp>
      <p:sp>
        <p:nvSpPr>
          <p:cNvPr id="13318" name="Text Box 9"/>
          <p:cNvSpPr txBox="1">
            <a:spLocks noChangeArrowheads="1"/>
          </p:cNvSpPr>
          <p:nvPr/>
        </p:nvSpPr>
        <p:spPr bwMode="auto">
          <a:xfrm>
            <a:off x="1428750" y="4143375"/>
            <a:ext cx="2357438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Солнечные</a:t>
            </a:r>
          </a:p>
          <a:p>
            <a:pPr>
              <a:defRPr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>
              <a:defRPr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древние </a:t>
            </a:r>
          </a:p>
          <a:p>
            <a:pPr>
              <a:defRPr/>
            </a:pP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  <a:p>
            <a:pPr>
              <a:defRPr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часы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2274888"/>
            <a:ext cx="4572000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endParaRPr lang="ru-RU" dirty="0"/>
          </a:p>
        </p:txBody>
      </p:sp>
      <p:pic>
        <p:nvPicPr>
          <p:cNvPr id="11271" name="Picture 6" descr="древние часы Египт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3" y="3214688"/>
            <a:ext cx="341630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500063" y="4286250"/>
            <a:ext cx="846455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b="1" dirty="0">
                <a:solidFill>
                  <a:srgbClr val="0000FF"/>
                </a:solidFill>
              </a:rPr>
              <a:t>     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Посреди  ровной площадки вбивали колышек. В солнечный день колышек отбрасывал   тень на площадку, расчерченную, как  циферблат современных часов. В течение дня тень двигалась, и по её положению люди определяли время дня. Но в   пасмурный день и ночью солнечные часы не работали.</a:t>
            </a:r>
          </a:p>
        </p:txBody>
      </p:sp>
      <p:pic>
        <p:nvPicPr>
          <p:cNvPr id="12291" name="Picture 4" descr="древние солнечные с=час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5" y="857250"/>
            <a:ext cx="407193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428750" y="1214438"/>
            <a:ext cx="2928938" cy="25542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chemeClr val="bg1">
                    <a:lumMod val="50000"/>
                  </a:schemeClr>
                </a:solidFill>
              </a:rPr>
              <a:t>Древние</a:t>
            </a:r>
          </a:p>
          <a:p>
            <a:pPr>
              <a:defRPr/>
            </a:pPr>
            <a:endParaRPr lang="ru-RU" sz="32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defRPr/>
            </a:pPr>
            <a:r>
              <a:rPr lang="ru-RU" sz="3200" dirty="0">
                <a:solidFill>
                  <a:schemeClr val="bg1">
                    <a:lumMod val="50000"/>
                  </a:schemeClr>
                </a:solidFill>
              </a:rPr>
              <a:t>солнечные</a:t>
            </a:r>
          </a:p>
          <a:p>
            <a:pPr>
              <a:defRPr/>
            </a:pPr>
            <a:r>
              <a:rPr lang="ru-RU" sz="3200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>
              <a:defRPr/>
            </a:pPr>
            <a:r>
              <a:rPr lang="ru-RU" sz="3200" dirty="0">
                <a:solidFill>
                  <a:schemeClr val="bg1">
                    <a:lumMod val="50000"/>
                  </a:schemeClr>
                </a:solidFill>
              </a:rPr>
              <a:t>часы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ChangeArrowheads="1"/>
          </p:cNvSpPr>
          <p:nvPr/>
        </p:nvSpPr>
        <p:spPr bwMode="auto">
          <a:xfrm>
            <a:off x="0" y="5810250"/>
            <a:ext cx="8820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>
                <a:solidFill>
                  <a:srgbClr val="0000FF"/>
                </a:solidFill>
              </a:rPr>
              <a:t>         </a:t>
            </a:r>
          </a:p>
        </p:txBody>
      </p:sp>
      <p:sp>
        <p:nvSpPr>
          <p:cNvPr id="13315" name="WordArt 5"/>
          <p:cNvSpPr>
            <a:spLocks noChangeArrowheads="1" noChangeShapeType="1" noTextEdit="1"/>
          </p:cNvSpPr>
          <p:nvPr/>
        </p:nvSpPr>
        <p:spPr bwMode="auto">
          <a:xfrm>
            <a:off x="1979613" y="333375"/>
            <a:ext cx="3546475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pic>
        <p:nvPicPr>
          <p:cNvPr id="13316" name="Picture 6" descr="древние вод часы - коп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214422"/>
            <a:ext cx="3214688" cy="255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7" descr="Древнегреческие водяные часы 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928688"/>
            <a:ext cx="3143245" cy="3277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Rectangle 8"/>
          <p:cNvSpPr>
            <a:spLocks noChangeArrowheads="1"/>
          </p:cNvSpPr>
          <p:nvPr/>
        </p:nvSpPr>
        <p:spPr bwMode="auto">
          <a:xfrm>
            <a:off x="428596" y="4020270"/>
            <a:ext cx="857256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>
              <a:defRPr/>
            </a:pPr>
            <a:r>
              <a:rPr lang="ru-RU" sz="2200" b="1" i="1" dirty="0">
                <a:solidFill>
                  <a:schemeClr val="tx1">
                    <a:lumMod val="50000"/>
                  </a:schemeClr>
                </a:solidFill>
              </a:rPr>
              <a:t>   Наряду с солнечными часами уже во 2-м и 1-м тыс. до н.э. в Индии, Египте, Китае и Греции строились водяные часы, которые показывали время и днём, и ночью. В Вавилоне такие часы были в ходу еще 2050 лет тому назад. </a:t>
            </a:r>
            <a:r>
              <a:rPr lang="ru-RU" sz="2200" b="1" i="1" dirty="0" smtClean="0">
                <a:solidFill>
                  <a:schemeClr val="tx1">
                    <a:lumMod val="50000"/>
                  </a:schemeClr>
                </a:solidFill>
              </a:rPr>
              <a:t>Много сотен лет они служили людям, а вот название получили обидное: «клепсидры» – в переводе «воровка воды». По капелькам влага перетекала из одного сосуда в другой, и по тому, сколько воды вытекло, определяли, сколько времени «утекло».</a:t>
            </a:r>
            <a:endParaRPr lang="ru-RU" sz="2200" b="1" i="1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defRPr/>
            </a:pP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2910" y="0"/>
            <a:ext cx="8215369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Водяные часы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ирода">
  <a:themeElements>
    <a:clrScheme name="Природа 2">
      <a:dk1>
        <a:srgbClr val="5B5249"/>
      </a:dk1>
      <a:lt1>
        <a:srgbClr val="FFFFFF"/>
      </a:lt1>
      <a:dk2>
        <a:srgbClr val="2A3D7A"/>
      </a:dk2>
      <a:lt2>
        <a:srgbClr val="CEC8BA"/>
      </a:lt2>
      <a:accent1>
        <a:srgbClr val="C9DDF1"/>
      </a:accent1>
      <a:accent2>
        <a:srgbClr val="FAC164"/>
      </a:accent2>
      <a:accent3>
        <a:srgbClr val="FFFFFF"/>
      </a:accent3>
      <a:accent4>
        <a:srgbClr val="4C453D"/>
      </a:accent4>
      <a:accent5>
        <a:srgbClr val="E1EBF7"/>
      </a:accent5>
      <a:accent6>
        <a:srgbClr val="E3AF5A"/>
      </a:accent6>
      <a:hlink>
        <a:srgbClr val="B0AE6A"/>
      </a:hlink>
      <a:folHlink>
        <a:srgbClr val="C3E684"/>
      </a:folHlink>
    </a:clrScheme>
    <a:fontScheme name="Природа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Природа 1">
        <a:dk1>
          <a:srgbClr val="666699"/>
        </a:dk1>
        <a:lt1>
          <a:srgbClr val="FFFFCC"/>
        </a:lt1>
        <a:dk2>
          <a:srgbClr val="687FCA"/>
        </a:dk2>
        <a:lt2>
          <a:srgbClr val="192449"/>
        </a:lt2>
        <a:accent1>
          <a:srgbClr val="C9DDF1"/>
        </a:accent1>
        <a:accent2>
          <a:srgbClr val="FAC164"/>
        </a:accent2>
        <a:accent3>
          <a:srgbClr val="B9C0E1"/>
        </a:accent3>
        <a:accent4>
          <a:srgbClr val="DADAAE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ирода 2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ирода 3">
        <a:dk1>
          <a:srgbClr val="333333"/>
        </a:dk1>
        <a:lt1>
          <a:srgbClr val="FFFFFF"/>
        </a:lt1>
        <a:dk2>
          <a:srgbClr val="000000"/>
        </a:dk2>
        <a:lt2>
          <a:srgbClr val="DDDDDD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2A2A2A"/>
        </a:accent4>
        <a:accent5>
          <a:srgbClr val="EBEBEB"/>
        </a:accent5>
        <a:accent6>
          <a:srgbClr val="A1A1A1"/>
        </a:accent6>
        <a:hlink>
          <a:srgbClr val="80808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ирода 4">
        <a:dk1>
          <a:srgbClr val="8061A5"/>
        </a:dk1>
        <a:lt1>
          <a:srgbClr val="FFFFCC"/>
        </a:lt1>
        <a:dk2>
          <a:srgbClr val="967DB5"/>
        </a:dk2>
        <a:lt2>
          <a:srgbClr val="192449"/>
        </a:lt2>
        <a:accent1>
          <a:srgbClr val="D6C9F1"/>
        </a:accent1>
        <a:accent2>
          <a:srgbClr val="FAC164"/>
        </a:accent2>
        <a:accent3>
          <a:srgbClr val="C9BFD7"/>
        </a:accent3>
        <a:accent4>
          <a:srgbClr val="DADAAE"/>
        </a:accent4>
        <a:accent5>
          <a:srgbClr val="E8E1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ирода 5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993333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767</TotalTime>
  <Words>969</Words>
  <Application>Microsoft Office PowerPoint</Application>
  <PresentationFormat>Экран (4:3)</PresentationFormat>
  <Paragraphs>158</Paragraphs>
  <Slides>34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6" baseType="lpstr">
      <vt:lpstr>Природа</vt:lpstr>
      <vt:lpstr>Документ Image</vt:lpstr>
      <vt:lpstr>       История часов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 «История часов»</dc:title>
  <dc:creator>1</dc:creator>
  <cp:lastModifiedBy>АНАСТАСИЯ</cp:lastModifiedBy>
  <cp:revision>62</cp:revision>
  <cp:lastPrinted>1601-01-01T00:00:00Z</cp:lastPrinted>
  <dcterms:created xsi:type="dcterms:W3CDTF">2010-02-03T03:21:30Z</dcterms:created>
  <dcterms:modified xsi:type="dcterms:W3CDTF">2020-04-27T14:59:30Z</dcterms:modified>
</cp:coreProperties>
</file>