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2" r:id="rId2"/>
    <p:sldId id="292" r:id="rId3"/>
    <p:sldId id="280" r:id="rId4"/>
    <p:sldId id="296" r:id="rId5"/>
    <p:sldId id="308" r:id="rId6"/>
    <p:sldId id="310" r:id="rId7"/>
    <p:sldId id="294" r:id="rId8"/>
    <p:sldId id="291" r:id="rId9"/>
    <p:sldId id="290" r:id="rId10"/>
    <p:sldId id="268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9" r:id="rId21"/>
    <p:sldId id="307" r:id="rId22"/>
    <p:sldId id="26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1" autoAdjust="0"/>
    <p:restoredTop sz="94660"/>
  </p:normalViewPr>
  <p:slideViewPr>
    <p:cSldViewPr>
      <p:cViewPr varScale="1">
        <p:scale>
          <a:sx n="42" d="100"/>
          <a:sy n="42" d="100"/>
        </p:scale>
        <p:origin x="133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22B716-1A45-4C5E-950D-4D46B43B0E82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335DF0-096E-4CC9-9907-8B4097C28A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664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амка26.png"/>
          <p:cNvPicPr>
            <a:picLocks noChangeAspect="1"/>
          </p:cNvPicPr>
          <p:nvPr userDrawn="1"/>
        </p:nvPicPr>
        <p:blipFill>
          <a:blip r:embed="rId2">
            <a:lum bright="29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fiksiki-kartinki-7 (1).jpg"/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69916" y="4071942"/>
            <a:ext cx="1196263" cy="2292440"/>
          </a:xfrm>
          <a:prstGeom prst="rect">
            <a:avLst/>
          </a:prstGeom>
        </p:spPr>
      </p:pic>
      <p:pic>
        <p:nvPicPr>
          <p:cNvPr id="9" name="Рисунок 8" descr="рамка26.png"/>
          <p:cNvPicPr>
            <a:picLocks noChangeAspect="1"/>
          </p:cNvPicPr>
          <p:nvPr userDrawn="1"/>
        </p:nvPicPr>
        <p:blipFill>
          <a:blip r:embed="rId15">
            <a:lum bright="28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42;&#1072;&#1083;&#1077;&#1085;&#1090;&#1080;&#1085;&#1072;\Desktop\&#1091;&#1088;&#1086;&#1082;22%20&#1052;&#1086;&#1079;&#1072;&#1080;&#1082;&#1072;\02.%20Kid%20Tung%20Pee%20Mai.mp3" TargetMode="Externa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0.tqn.com/d/graphicssoft/1/S/t/L/5/TL-PaintedWoodFrame-00609.png" TargetMode="External"/><Relationship Id="rId2" Type="http://schemas.openxmlformats.org/officeDocument/2006/relationships/hyperlink" Target="http://www.skypixel.ir/file/217/1920x1200/crop/&#1607;&#1575;&#1604;&#1607;-&#1587;&#1576;&#1586;.jpg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img1.1tv.ru/imgsize250x250/PR20110922211034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gif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371600"/>
            <a:ext cx="7596214" cy="2647950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Мозаичная аппликация из бумаги</a:t>
            </a:r>
            <a:r>
              <a:rPr lang="ru-RU" sz="6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6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488" y="4572008"/>
            <a:ext cx="4500594" cy="177164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CC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endParaRPr lang="ru-RU" sz="28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00CC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6" name="Picture 4" descr="http://kharkovholiday.com.ua/wp-content/uploads/2016/02/a1_simk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57430"/>
            <a:ext cx="2786050" cy="478632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71604" y="285728"/>
            <a:ext cx="685804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 выполнения мозаики: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1.Выбрать понравившуюся мозаику.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2.Выбрать цветной картон.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3.Наложить шаблон на картон и обвести.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4.Взять цветную или белую бумагу.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5.Нарезать узкие полоски из цветной, белой  бумаги или оторвать, отогнув узкую полоску от нижней кромки листа.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6.Нарезать или нарвать кусочки из узкой полоски.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7.Нанести клей внутри контура рисунка.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8.Заполнить оторванными или отрезанными кусочками внутри контура рисунка.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 descr="http://kharkovholiday.com.ua/wp-content/uploads/2016/02/a1_simk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42974" y="3071810"/>
            <a:ext cx="3000396" cy="3786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мозаика из бумаг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071546"/>
            <a:ext cx="2500330" cy="300039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1472" y="500042"/>
            <a:ext cx="8572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Нарисовать или скопировать на </a:t>
            </a:r>
            <a:r>
              <a:rPr lang="ru-RU" sz="2000" b="1" dirty="0" smtClean="0"/>
              <a:t>картон выбранное  изображение</a:t>
            </a:r>
            <a:endParaRPr lang="ru-RU" sz="2000" b="1" dirty="0"/>
          </a:p>
        </p:txBody>
      </p:sp>
      <p:pic>
        <p:nvPicPr>
          <p:cNvPr id="5" name="Рисунок 4" descr="H:\Сканировать1000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4143380"/>
            <a:ext cx="3143272" cy="2143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02. Kid Tung Pee Ma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501090" y="6000768"/>
            <a:ext cx="304800" cy="304800"/>
          </a:xfrm>
          <a:prstGeom prst="rect">
            <a:avLst/>
          </a:prstGeom>
        </p:spPr>
      </p:pic>
      <p:pic>
        <p:nvPicPr>
          <p:cNvPr id="7" name="Рисунок 6" descr="http://www.umnyedetki.ru/images/raskr/zajka5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786" y="1000108"/>
            <a:ext cx="278608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zaikinmir.ru/raskras/images/zayac/zayac-raskraski-3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00562" y="4214818"/>
            <a:ext cx="2428892" cy="2195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500042"/>
            <a:ext cx="778674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В 5 чашек нарвать руками мелко цветную бумагу отдельно каждый цвет:</a:t>
            </a:r>
          </a:p>
          <a:p>
            <a:r>
              <a:rPr lang="ru-RU" sz="2000" b="1" dirty="0"/>
              <a:t>небо - </a:t>
            </a:r>
            <a:r>
              <a:rPr lang="ru-RU" sz="2000" b="1" dirty="0" err="1"/>
              <a:t>голубая</a:t>
            </a:r>
            <a:r>
              <a:rPr lang="ru-RU" sz="2000" b="1" dirty="0"/>
              <a:t> бумага;</a:t>
            </a:r>
          </a:p>
          <a:p>
            <a:r>
              <a:rPr lang="ru-RU" sz="2000" b="1" dirty="0"/>
              <a:t>шляпка гриба – тёмно- коричневая;</a:t>
            </a:r>
          </a:p>
          <a:p>
            <a:r>
              <a:rPr lang="ru-RU" sz="2000" b="1" dirty="0"/>
              <a:t>под шляпкой – светло-коричневая;</a:t>
            </a:r>
          </a:p>
          <a:p>
            <a:r>
              <a:rPr lang="ru-RU" sz="2000" b="1" dirty="0"/>
              <a:t>ножка - жёлтая;</a:t>
            </a:r>
          </a:p>
          <a:p>
            <a:r>
              <a:rPr lang="ru-RU" sz="2000" b="1" dirty="0"/>
              <a:t>травка - зелёная.</a:t>
            </a:r>
          </a:p>
        </p:txBody>
      </p:sp>
      <p:pic>
        <p:nvPicPr>
          <p:cNvPr id="6146" name="Picture 2" descr="мозаика из бумаг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928934"/>
            <a:ext cx="5500726" cy="3357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71480"/>
            <a:ext cx="8286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Поочерёдно наклеивать по контурам шляпку, ножку, травку, небо и остатками заклеить «землю», в основном светло- коричневой бумагой, кое- где как листики </a:t>
            </a:r>
            <a:r>
              <a:rPr lang="ru-RU" sz="2000" b="1" dirty="0" err="1"/>
              <a:t>осенние-жёлтой</a:t>
            </a:r>
            <a:r>
              <a:rPr lang="ru-RU" sz="2000" b="1" dirty="0"/>
              <a:t> и т.д.</a:t>
            </a:r>
          </a:p>
        </p:txBody>
      </p:sp>
      <p:pic>
        <p:nvPicPr>
          <p:cNvPr id="5122" name="Picture 2" descr="мозаика из бумаг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928802"/>
            <a:ext cx="4500594" cy="4429132"/>
          </a:xfrm>
          <a:prstGeom prst="rect">
            <a:avLst/>
          </a:prstGeom>
          <a:noFill/>
        </p:spPr>
      </p:pic>
      <p:pic>
        <p:nvPicPr>
          <p:cNvPr id="4" name="Picture 4" descr="http://kharkovholiday.com.ua/wp-content/uploads/2016/02/a1_sim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57222" y="3286124"/>
            <a:ext cx="3000396" cy="3786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мозаика из бумаг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642918"/>
            <a:ext cx="5286412" cy="5715000"/>
          </a:xfrm>
          <a:prstGeom prst="rect">
            <a:avLst/>
          </a:prstGeom>
          <a:noFill/>
        </p:spPr>
      </p:pic>
      <p:pic>
        <p:nvPicPr>
          <p:cNvPr id="3" name="Picture 2" descr="http://nrw-bbq.com/data_images/579ddaa3784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28660" y="428604"/>
            <a:ext cx="2800344" cy="42529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мозаика из бумаг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00042"/>
            <a:ext cx="5143536" cy="5857916"/>
          </a:xfrm>
          <a:prstGeom prst="rect">
            <a:avLst/>
          </a:prstGeom>
          <a:noFill/>
        </p:spPr>
      </p:pic>
      <p:pic>
        <p:nvPicPr>
          <p:cNvPr id="6" name="Picture 2" descr="http://nrw-bbq.com/data_images/579ddaa3784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42974" y="428604"/>
            <a:ext cx="2800344" cy="42529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мозаика из бумаг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571480"/>
            <a:ext cx="5429288" cy="5715000"/>
          </a:xfrm>
          <a:prstGeom prst="rect">
            <a:avLst/>
          </a:prstGeom>
          <a:noFill/>
        </p:spPr>
      </p:pic>
      <p:pic>
        <p:nvPicPr>
          <p:cNvPr id="3" name="Picture 2" descr="http://nrw-bbq.com/data_images/579ddaa3784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57222" y="714356"/>
            <a:ext cx="2800344" cy="42529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мозаика из цветной бумаг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571480"/>
            <a:ext cx="5000660" cy="5834050"/>
          </a:xfrm>
          <a:prstGeom prst="rect">
            <a:avLst/>
          </a:prstGeom>
          <a:noFill/>
        </p:spPr>
      </p:pic>
      <p:pic>
        <p:nvPicPr>
          <p:cNvPr id="3" name="Picture 2" descr="http://nrw-bbq.com/data_images/579ddaa3784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57222" y="785794"/>
            <a:ext cx="2800344" cy="42529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мозаика из цветной бумаг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000108"/>
            <a:ext cx="5286412" cy="542924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034" y="500042"/>
            <a:ext cx="86439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Верхнюю часть листа делаем в </a:t>
            </a:r>
            <a:r>
              <a:rPr lang="ru-RU" sz="2000" b="1" dirty="0" err="1"/>
              <a:t>голубой</a:t>
            </a:r>
            <a:r>
              <a:rPr lang="ru-RU" sz="2000" b="1" dirty="0"/>
              <a:t> гамме, это небо. </a:t>
            </a:r>
          </a:p>
        </p:txBody>
      </p:sp>
      <p:pic>
        <p:nvPicPr>
          <p:cNvPr id="4" name="Picture 2" descr="http://nrw-bbq.com/data_images/579ddaa3784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00098" y="1071546"/>
            <a:ext cx="2800344" cy="42529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мозаика из цветной бумаг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142984"/>
            <a:ext cx="4429156" cy="528638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596" y="500042"/>
            <a:ext cx="81439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А в нижней размещаем разноцветные кусочки бумаги, имитирующие опавшую листву.</a:t>
            </a:r>
            <a:endParaRPr lang="ru-RU" sz="2000" dirty="0"/>
          </a:p>
        </p:txBody>
      </p:sp>
      <p:pic>
        <p:nvPicPr>
          <p:cNvPr id="4" name="Picture 2" descr="http://nrw-bbq.com/data_images/579ddaa3784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57222" y="1500174"/>
            <a:ext cx="2800344" cy="42529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71481"/>
            <a:ext cx="8072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err="1" smtClean="0">
                <a:latin typeface="Book Antiqua" pitchFamily="18" charset="0"/>
              </a:rPr>
              <a:t>Моза́ика</a:t>
            </a:r>
            <a:r>
              <a:rPr lang="ru-RU" altLang="ru-RU" sz="2400" dirty="0" smtClean="0">
                <a:latin typeface="Book Antiqua" pitchFamily="18" charset="0"/>
              </a:rPr>
              <a:t> </a:t>
            </a:r>
            <a:r>
              <a:rPr lang="ru-RU" altLang="ru-RU" sz="2400" u="sng" dirty="0" smtClean="0">
                <a:latin typeface="Book Antiqua" pitchFamily="18" charset="0"/>
              </a:rPr>
              <a:t>(фр. </a:t>
            </a:r>
            <a:r>
              <a:rPr lang="fr-FR" altLang="ru-RU" sz="2400" i="1" dirty="0" smtClean="0">
                <a:latin typeface="Book Antiqua" pitchFamily="18" charset="0"/>
              </a:rPr>
              <a:t>mosaïque</a:t>
            </a:r>
            <a:r>
              <a:rPr lang="ru-RU" altLang="ru-RU" sz="2400" dirty="0" smtClean="0">
                <a:latin typeface="Book Antiqua" pitchFamily="18" charset="0"/>
              </a:rPr>
              <a:t>, </a:t>
            </a:r>
            <a:r>
              <a:rPr lang="ru-RU" altLang="ru-RU" sz="2400" u="sng" dirty="0" err="1" smtClean="0">
                <a:latin typeface="Book Antiqua" pitchFamily="18" charset="0"/>
              </a:rPr>
              <a:t>итал</a:t>
            </a:r>
            <a:r>
              <a:rPr lang="ru-RU" altLang="ru-RU" sz="2400" u="sng" dirty="0" smtClean="0">
                <a:latin typeface="Book Antiqua" pitchFamily="18" charset="0"/>
              </a:rPr>
              <a:t>. </a:t>
            </a:r>
            <a:r>
              <a:rPr lang="ru-RU" altLang="ru-RU" sz="2400" dirty="0" smtClean="0">
                <a:latin typeface="Book Antiqua" pitchFamily="18" charset="0"/>
              </a:rPr>
              <a:t> </a:t>
            </a:r>
            <a:r>
              <a:rPr lang="it-IT" altLang="ru-RU" sz="2400" i="1" dirty="0" smtClean="0">
                <a:latin typeface="Book Antiqua" pitchFamily="18" charset="0"/>
              </a:rPr>
              <a:t>mosaico</a:t>
            </a:r>
            <a:r>
              <a:rPr lang="ru-RU" altLang="ru-RU" sz="2400" dirty="0" smtClean="0">
                <a:latin typeface="Book Antiqua" pitchFamily="18" charset="0"/>
              </a:rPr>
              <a:t> от </a:t>
            </a:r>
            <a:r>
              <a:rPr lang="ru-RU" altLang="ru-RU" sz="2400" u="sng" dirty="0" smtClean="0">
                <a:latin typeface="Book Antiqua" pitchFamily="18" charset="0"/>
              </a:rPr>
              <a:t>лат. </a:t>
            </a:r>
            <a:r>
              <a:rPr lang="ru-RU" altLang="ru-RU" sz="2400" dirty="0" smtClean="0">
                <a:latin typeface="Book Antiqua" pitchFamily="18" charset="0"/>
              </a:rPr>
              <a:t> </a:t>
            </a:r>
            <a:r>
              <a:rPr lang="la-Latn" altLang="ru-RU" sz="2400" i="1" dirty="0" smtClean="0">
                <a:latin typeface="Book Antiqua" pitchFamily="18" charset="0"/>
              </a:rPr>
              <a:t>(opus) musivum</a:t>
            </a:r>
            <a:r>
              <a:rPr lang="ru-RU" altLang="ru-RU" sz="2400" dirty="0" smtClean="0">
                <a:latin typeface="Book Antiqua" pitchFamily="18" charset="0"/>
              </a:rPr>
              <a:t> — </a:t>
            </a:r>
            <a:r>
              <a:rPr lang="ru-RU" altLang="ru-RU" sz="2400" i="1" dirty="0" smtClean="0">
                <a:latin typeface="Book Antiqua" pitchFamily="18" charset="0"/>
              </a:rPr>
              <a:t>(</a:t>
            </a:r>
            <a:r>
              <a:rPr lang="ru-RU" altLang="ru-RU" sz="2400" b="1" i="1" dirty="0" smtClean="0">
                <a:latin typeface="Book Antiqua" pitchFamily="18" charset="0"/>
              </a:rPr>
              <a:t>произведение</a:t>
            </a:r>
            <a:r>
              <a:rPr lang="ru-RU" altLang="ru-RU" sz="2400" i="1" dirty="0" smtClean="0">
                <a:latin typeface="Book Antiqua" pitchFamily="18" charset="0"/>
              </a:rPr>
              <a:t>) </a:t>
            </a:r>
            <a:r>
              <a:rPr lang="ru-RU" altLang="ru-RU" sz="2400" b="1" i="1" dirty="0" smtClean="0">
                <a:latin typeface="Book Antiqua" pitchFamily="18" charset="0"/>
              </a:rPr>
              <a:t>посвящённое  музам</a:t>
            </a:r>
            <a:r>
              <a:rPr lang="ru-RU" altLang="ru-RU" sz="2400" dirty="0" smtClean="0">
                <a:latin typeface="Book Antiqua" pitchFamily="18" charset="0"/>
              </a:rPr>
              <a:t>)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500174"/>
            <a:ext cx="7858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Мозаика –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рисунок, узор, составленный из небольших кусочков эмали, стекла, дерева и т.п. 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4" name="Picture 13" descr="C:\Documents and Settings\Loner\Рабочий стол\мозаика\трудовое об\Мозаика\444px-Hakatai_mosaic_glass_tile_mur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714620"/>
            <a:ext cx="330993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 descr="C:\Documents and Settings\Loner\Рабочий стол\мозаика\chicago%20school%2004.jpg"/>
          <p:cNvPicPr>
            <a:picLocks noChangeAspect="1" noChangeArrowheads="1"/>
          </p:cNvPicPr>
          <p:nvPr/>
        </p:nvPicPr>
        <p:blipFill>
          <a:blip r:embed="rId3"/>
          <a:srcRect b="5891"/>
          <a:stretch>
            <a:fillRect/>
          </a:stretch>
        </p:blipFill>
        <p:spPr bwMode="auto">
          <a:xfrm>
            <a:off x="4071934" y="2714620"/>
            <a:ext cx="3236912" cy="3429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мозаика из цветной бумаг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714356"/>
            <a:ext cx="4429156" cy="5572140"/>
          </a:xfrm>
          <a:prstGeom prst="rect">
            <a:avLst/>
          </a:prstGeom>
          <a:noFill/>
        </p:spPr>
      </p:pic>
      <p:pic>
        <p:nvPicPr>
          <p:cNvPr id="3" name="Picture 2" descr="http://nrw-bbq.com/data_images/579ddaa3784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85784" y="642918"/>
            <a:ext cx="2800344" cy="42529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42910" y="500042"/>
            <a:ext cx="79296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Получившуюся композицию положить под пресс, чтобы не деформировалась работа, на ночь.</a:t>
            </a:r>
            <a:endParaRPr lang="ru-RU" sz="2000" b="1" dirty="0"/>
          </a:p>
        </p:txBody>
      </p:sp>
      <p:pic>
        <p:nvPicPr>
          <p:cNvPr id="7" name="Рисунок 6" descr="H:\Сканировать100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214422"/>
            <a:ext cx="612013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мозаика из цветной бумаг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3714752"/>
            <a:ext cx="2857520" cy="2428892"/>
          </a:xfrm>
          <a:prstGeom prst="rect">
            <a:avLst/>
          </a:prstGeom>
          <a:noFill/>
        </p:spPr>
      </p:pic>
      <p:pic>
        <p:nvPicPr>
          <p:cNvPr id="10" name="Picture 4" descr="http://kharkovholiday.com.ua/wp-content/uploads/2016/02/a1_simk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57222" y="2714676"/>
            <a:ext cx="3357586" cy="41433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0088" y="274638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Источники:</a:t>
            </a:r>
          </a:p>
        </p:txBody>
      </p:sp>
      <p:sp>
        <p:nvSpPr>
          <p:cNvPr id="3075" name="TextBox 2"/>
          <p:cNvSpPr txBox="1">
            <a:spLocks noChangeArrowheads="1"/>
          </p:cNvSpPr>
          <p:nvPr/>
        </p:nvSpPr>
        <p:spPr bwMode="auto">
          <a:xfrm>
            <a:off x="642938" y="1357313"/>
            <a:ext cx="82153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AutoNum type="arabicPeriod"/>
            </a:pPr>
            <a:r>
              <a:rPr lang="en-US" sz="1600" dirty="0" smtClean="0">
                <a:latin typeface="Calibri" pitchFamily="34" charset="0"/>
                <a:hlinkClick r:id="rId2"/>
              </a:rPr>
              <a:t>http://www.skypixel.ir/file/217/1920x1200/crop/</a:t>
            </a:r>
            <a:r>
              <a:rPr lang="ar-AE" sz="1600" dirty="0" smtClean="0">
                <a:latin typeface="Calibri" pitchFamily="34" charset="0"/>
                <a:hlinkClick r:id="rId2"/>
              </a:rPr>
              <a:t>هاله-سبز.</a:t>
            </a:r>
            <a:r>
              <a:rPr lang="en-US" sz="1600" dirty="0" smtClean="0">
                <a:latin typeface="Calibri" pitchFamily="34" charset="0"/>
                <a:hlinkClick r:id="rId2"/>
              </a:rPr>
              <a:t>jpg</a:t>
            </a:r>
            <a:r>
              <a:rPr lang="ru-RU" sz="1600" dirty="0" smtClean="0">
                <a:latin typeface="Calibri" pitchFamily="34" charset="0"/>
              </a:rPr>
              <a:t>  - фон</a:t>
            </a:r>
            <a:endParaRPr lang="ru-RU" sz="1600" dirty="0">
              <a:latin typeface="Calibri" pitchFamily="34" charset="0"/>
            </a:endParaRPr>
          </a:p>
          <a:p>
            <a:pPr marL="342900" indent="-342900">
              <a:buFont typeface="Calibri" pitchFamily="34" charset="0"/>
              <a:buAutoNum type="arabicPeriod"/>
            </a:pPr>
            <a:r>
              <a:rPr lang="en-US" sz="1600" dirty="0" smtClean="0">
                <a:latin typeface="Calibri" pitchFamily="34" charset="0"/>
                <a:hlinkClick r:id="rId3"/>
              </a:rPr>
              <a:t>http://0.tqn.com/d/graphicssoft/1/S/t/L/5/TL-PaintedWoodFrame-00609.png</a:t>
            </a:r>
            <a:r>
              <a:rPr lang="ru-RU" sz="1600" dirty="0" smtClean="0">
                <a:latin typeface="Calibri" pitchFamily="34" charset="0"/>
              </a:rPr>
              <a:t>- рамка</a:t>
            </a:r>
            <a:endParaRPr lang="ru-RU" sz="1600" dirty="0">
              <a:latin typeface="Calibri" pitchFamily="34" charset="0"/>
            </a:endParaRPr>
          </a:p>
          <a:p>
            <a:pPr marL="342900" indent="-342900">
              <a:buFont typeface="Calibri" pitchFamily="34" charset="0"/>
              <a:buAutoNum type="arabicPeriod"/>
            </a:pPr>
            <a:r>
              <a:rPr lang="en-US" sz="1600" dirty="0" smtClean="0">
                <a:latin typeface="Calibri" pitchFamily="34" charset="0"/>
                <a:hlinkClick r:id="rId4"/>
              </a:rPr>
              <a:t>http://img1.1tv.ru/imgsize250x250/PR20110922211034.JPG</a:t>
            </a:r>
            <a:r>
              <a:rPr lang="ru-RU" sz="1600" dirty="0" smtClean="0">
                <a:latin typeface="Calibri" pitchFamily="34" charset="0"/>
              </a:rPr>
              <a:t>- </a:t>
            </a:r>
            <a:r>
              <a:rPr lang="ru-RU" sz="1600" dirty="0" err="1" smtClean="0">
                <a:latin typeface="Calibri" pitchFamily="34" charset="0"/>
              </a:rPr>
              <a:t>фиксик</a:t>
            </a:r>
            <a:endParaRPr lang="ru-RU" sz="1600" dirty="0">
              <a:latin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  <a:cs typeface="Arial" charset="0"/>
              </a:rPr>
              <a:t>Автор шаблона: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  <a:cs typeface="Arial" charset="0"/>
              </a:rPr>
              <a:t>заместитель директора по УВР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  <a:cs typeface="Arial" charset="0"/>
              </a:rPr>
              <a:t>МБОУ СОШ № 2 г. Гагарина Смоленской области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  <a:cs typeface="Arial" charset="0"/>
              </a:rPr>
              <a:t>Наталья Николаевна </a:t>
            </a:r>
            <a:r>
              <a:rPr lang="ru-RU" dirty="0" err="1" smtClean="0">
                <a:latin typeface="Monotype Corsiva" pitchFamily="66" charset="0"/>
                <a:cs typeface="Arial" charset="0"/>
              </a:rPr>
              <a:t>Покровкова</a:t>
            </a:r>
            <a:endParaRPr lang="ru-RU" dirty="0" smtClean="0">
              <a:latin typeface="Monotype Corsiva" pitchFamily="66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500042"/>
            <a:ext cx="7933588" cy="5715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Работы выполнены в технике – «мозаики».</a:t>
            </a:r>
            <a:endParaRPr lang="ru-RU" sz="2800" dirty="0"/>
          </a:p>
        </p:txBody>
      </p:sp>
      <p:pic>
        <p:nvPicPr>
          <p:cNvPr id="4" name="Рисунок 3" descr="Открытка  к празднику 23 февраля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4348" y="1357298"/>
            <a:ext cx="3857652" cy="4584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9" descr="C:\Documents and Settings\Loner\Рабочий стол\мозаика\mozai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214422"/>
            <a:ext cx="371477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C:\Documents and Settings\Loner\Рабочий стол\мозаика\трудовое об\Мозаика\kra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00174"/>
            <a:ext cx="3357586" cy="454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0" descr="C:\Documents and Settings\Loner\Рабочий стол\мозаика\трудовое об\Мозаика\egg-01.jpg"/>
          <p:cNvPicPr>
            <a:picLocks noChangeArrowheads="1"/>
          </p:cNvPicPr>
          <p:nvPr/>
        </p:nvPicPr>
        <p:blipFill>
          <a:blip r:embed="rId3"/>
          <a:srcRect l="2361" t="3500" r="2361" b="1750"/>
          <a:stretch>
            <a:fillRect/>
          </a:stretch>
        </p:blipFill>
        <p:spPr bwMode="auto">
          <a:xfrm>
            <a:off x="4143372" y="1500174"/>
            <a:ext cx="3429024" cy="4525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85786" y="642918"/>
            <a:ext cx="7786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dirty="0" smtClean="0"/>
              <a:t> Работы выполнены в технике – «мозаики».</a:t>
            </a:r>
            <a:endParaRPr lang="ru-RU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stranamasterov.ru/files/imagecache/thumb/i2013/01/12/risunok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214422"/>
            <a:ext cx="3286148" cy="5072098"/>
          </a:xfrm>
          <a:prstGeom prst="rect">
            <a:avLst/>
          </a:prstGeom>
          <a:noFill/>
        </p:spPr>
      </p:pic>
      <p:pic>
        <p:nvPicPr>
          <p:cNvPr id="3" name="Picture 2" descr="http://aplikacii.ru/wp-content/uploads/2011/12/%D0%97%D0%B0%D0%B1%D0%B0%D0%B2%D0%BD%D1%8B%D0%B9-%D0%B1%D0%B0%D1%80%D0%B0%D0%BD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285860"/>
            <a:ext cx="3429024" cy="5038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altayak.com/upload/blogs/eb7b5a119190018711ea66bc27be238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571480"/>
            <a:ext cx="3857652" cy="3643338"/>
          </a:xfrm>
          <a:prstGeom prst="rect">
            <a:avLst/>
          </a:prstGeom>
          <a:noFill/>
        </p:spPr>
      </p:pic>
      <p:pic>
        <p:nvPicPr>
          <p:cNvPr id="4" name="Picture 2" descr="http://bizoomie.com/wp-content/uploads/2014/11/mozajka-iz-yaichnoj-skorlupy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785794"/>
            <a:ext cx="4071966" cy="55387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0"/>
            <a:ext cx="8243887" cy="838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dirty="0" smtClean="0"/>
              <a:t>Материалы</a:t>
            </a:r>
            <a:endParaRPr lang="ru-RU" dirty="0"/>
          </a:p>
        </p:txBody>
      </p:sp>
      <p:sp>
        <p:nvSpPr>
          <p:cNvPr id="7171" name="Объект 2"/>
          <p:cNvSpPr>
            <a:spLocks noGrp="1"/>
          </p:cNvSpPr>
          <p:nvPr>
            <p:ph idx="1"/>
          </p:nvPr>
        </p:nvSpPr>
        <p:spPr>
          <a:xfrm>
            <a:off x="642910" y="642918"/>
            <a:ext cx="8348690" cy="598648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ru-RU" dirty="0" smtClean="0"/>
              <a:t>       бумага             картон              шаблон</a:t>
            </a:r>
          </a:p>
          <a:p>
            <a:pPr marL="0" indent="0">
              <a:buFontTx/>
              <a:buNone/>
            </a:pPr>
            <a:endParaRPr lang="ru-RU" dirty="0" smtClean="0"/>
          </a:p>
          <a:p>
            <a:pPr marL="0" indent="0">
              <a:buFontTx/>
              <a:buNone/>
            </a:pPr>
            <a:endParaRPr lang="ru-RU" dirty="0" smtClean="0"/>
          </a:p>
          <a:p>
            <a:pPr marL="0" indent="0">
              <a:buFontTx/>
              <a:buNone/>
            </a:pPr>
            <a:endParaRPr lang="ru-RU" dirty="0" smtClean="0"/>
          </a:p>
          <a:p>
            <a:pPr marL="0" indent="0">
              <a:buFontTx/>
              <a:buNone/>
            </a:pPr>
            <a:endParaRPr lang="ru-RU" dirty="0" smtClean="0"/>
          </a:p>
          <a:p>
            <a:pPr marL="0" indent="0">
              <a:buFontTx/>
              <a:buNone/>
            </a:pPr>
            <a:endParaRPr lang="ru-RU" dirty="0" smtClean="0"/>
          </a:p>
          <a:p>
            <a:pPr marL="0" indent="0">
              <a:buFontTx/>
              <a:buNone/>
            </a:pPr>
            <a:r>
              <a:rPr lang="ru-RU" dirty="0" smtClean="0"/>
              <a:t>Клей                         карандаш</a:t>
            </a:r>
          </a:p>
          <a:p>
            <a:pPr marL="0" indent="0">
              <a:buFontTx/>
              <a:buNone/>
            </a:pPr>
            <a:endParaRPr lang="ru-RU" dirty="0" smtClean="0"/>
          </a:p>
        </p:txBody>
      </p:sp>
      <p:pic>
        <p:nvPicPr>
          <p:cNvPr id="7172" name="Picture 2" descr="C:\Users\Юля\Desktop\практика)))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14422"/>
            <a:ext cx="2419350" cy="2940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3" descr="C:\Users\Юля\Desktop\практика)))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1214422"/>
            <a:ext cx="2362200" cy="2863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5" descr="C:\Users\Юля\Desktop\практика)))\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4786322"/>
            <a:ext cx="235745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6" descr="C:\Users\Юля\Desktop\практика)))\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200000">
            <a:off x="3941756" y="4487872"/>
            <a:ext cx="1530350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мозаика из бумаги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8" y="1285860"/>
            <a:ext cx="2643206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214546" y="500042"/>
            <a:ext cx="6167454" cy="3857652"/>
          </a:xfrm>
        </p:spPr>
        <p:txBody>
          <a:bodyPr>
            <a:normAutofit fontScale="92500" lnSpcReduction="10000"/>
          </a:bodyPr>
          <a:lstStyle/>
          <a:p>
            <a:pPr marL="0" indent="0" algn="ctr" eaLnBrk="1" hangingPunct="1">
              <a:buFontTx/>
              <a:buNone/>
              <a:defRPr/>
            </a:pPr>
            <a:r>
              <a:rPr lang="ru-RU" sz="2600" b="1" dirty="0" smtClean="0">
                <a:latin typeface="Book Antiqua" pitchFamily="18" charset="0"/>
              </a:rPr>
              <a:t>Правила по технике безопасности при работе с клеем.</a:t>
            </a:r>
          </a:p>
          <a:p>
            <a:pPr marL="0" indent="0" algn="ctr" eaLnBrk="1" hangingPunct="1">
              <a:buFontTx/>
              <a:buNone/>
              <a:defRPr/>
            </a:pPr>
            <a:endParaRPr lang="ru-RU" sz="2000" b="1" dirty="0" smtClean="0">
              <a:latin typeface="Book Antiqua" pitchFamily="18" charset="0"/>
            </a:endParaRPr>
          </a:p>
          <a:p>
            <a:pPr eaLnBrk="1" hangingPunct="1">
              <a:buFont typeface="+mj-lt"/>
              <a:buAutoNum type="arabicPeriod"/>
              <a:defRPr/>
            </a:pPr>
            <a:r>
              <a:rPr lang="ru-RU" sz="2000" b="1" dirty="0" smtClean="0">
                <a:latin typeface="Book Antiqua" pitchFamily="18" charset="0"/>
              </a:rPr>
              <a:t>С  клеем обращайся осторожно. Клей ядовит!</a:t>
            </a:r>
          </a:p>
          <a:p>
            <a:pPr eaLnBrk="1" hangingPunct="1">
              <a:buFont typeface="+mj-lt"/>
              <a:buAutoNum type="arabicPeriod"/>
              <a:defRPr/>
            </a:pPr>
            <a:r>
              <a:rPr lang="ru-RU" sz="2000" b="1" dirty="0" smtClean="0">
                <a:latin typeface="Book Antiqua" pitchFamily="18" charset="0"/>
              </a:rPr>
              <a:t>Наноси клей на поверхность изделия кистью.</a:t>
            </a:r>
          </a:p>
          <a:p>
            <a:pPr eaLnBrk="1" hangingPunct="1">
              <a:buFont typeface="+mj-lt"/>
              <a:buAutoNum type="arabicPeriod"/>
              <a:defRPr/>
            </a:pPr>
            <a:r>
              <a:rPr lang="ru-RU" sz="2000" b="1" dirty="0" smtClean="0">
                <a:latin typeface="Book Antiqua" pitchFamily="18" charset="0"/>
              </a:rPr>
              <a:t>Нельзя, чтобы клей попадал на пальцы рук, лицо, особенно в глаза.</a:t>
            </a:r>
          </a:p>
          <a:p>
            <a:pPr eaLnBrk="1" hangingPunct="1">
              <a:buFont typeface="+mj-lt"/>
              <a:buAutoNum type="arabicPeriod"/>
              <a:defRPr/>
            </a:pPr>
            <a:r>
              <a:rPr lang="ru-RU" sz="2000" b="1" dirty="0" smtClean="0">
                <a:latin typeface="Book Antiqua" pitchFamily="18" charset="0"/>
              </a:rPr>
              <a:t>При попадании клея в глаза надо немедленно промыть их в большом количестве воды.</a:t>
            </a:r>
          </a:p>
          <a:p>
            <a:pPr eaLnBrk="1" hangingPunct="1">
              <a:buFont typeface="+mj-lt"/>
              <a:buAutoNum type="arabicPeriod"/>
              <a:defRPr/>
            </a:pPr>
            <a:r>
              <a:rPr lang="ru-RU" sz="2000" b="1" dirty="0" smtClean="0">
                <a:latin typeface="Book Antiqua" pitchFamily="18" charset="0"/>
              </a:rPr>
              <a:t>По окончании работы обязательно вымыть руки и кисть.</a:t>
            </a:r>
          </a:p>
          <a:p>
            <a:pPr eaLnBrk="1" hangingPunct="1">
              <a:buFont typeface="+mj-lt"/>
              <a:buAutoNum type="arabicPeriod"/>
              <a:defRPr/>
            </a:pPr>
            <a:r>
              <a:rPr lang="ru-RU" sz="2000" b="1" dirty="0" smtClean="0">
                <a:latin typeface="Book Antiqua" pitchFamily="18" charset="0"/>
              </a:rPr>
              <a:t>При работе с клеем пользуйся салфеткой.</a:t>
            </a:r>
          </a:p>
        </p:txBody>
      </p:sp>
      <p:pic>
        <p:nvPicPr>
          <p:cNvPr id="5" name="Picture 4" descr="http://kharkovholiday.com.ua/wp-content/uploads/2016/02/a1_simk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14676"/>
            <a:ext cx="3357586" cy="414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9100"/>
                            </p:stCondLst>
                            <p:childTnLst>
                              <p:par>
                                <p:cTn id="17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3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3200"/>
                            </p:stCondLst>
                            <p:childTnLst>
                              <p:par>
                                <p:cTn id="29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8600"/>
                            </p:stCondLst>
                            <p:childTnLst>
                              <p:par>
                                <p:cTn id="35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2285984" y="1000108"/>
            <a:ext cx="6400816" cy="5126055"/>
          </a:xfrm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ru-RU" sz="2000" b="1" i="1" dirty="0">
                <a:solidFill>
                  <a:srgbClr val="006600"/>
                </a:solidFill>
                <a:latin typeface="Book Antiqua" pitchFamily="18" charset="0"/>
              </a:rPr>
              <a:t>За всякое дело берись умело.</a:t>
            </a:r>
            <a:endParaRPr lang="ru-RU" sz="2000" i="1" dirty="0">
              <a:solidFill>
                <a:srgbClr val="006600"/>
              </a:solidFill>
              <a:latin typeface="Book Antiqu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000" b="1" i="1" dirty="0">
                <a:solidFill>
                  <a:srgbClr val="006600"/>
                </a:solidFill>
                <a:latin typeface="Book Antiqua" pitchFamily="18" charset="0"/>
              </a:rPr>
              <a:t>Без труда нет плода.</a:t>
            </a:r>
            <a:endParaRPr lang="ru-RU" sz="2000" i="1" dirty="0">
              <a:solidFill>
                <a:srgbClr val="006600"/>
              </a:solidFill>
              <a:latin typeface="Book Antiqu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000" b="1" i="1" dirty="0">
                <a:solidFill>
                  <a:srgbClr val="006600"/>
                </a:solidFill>
                <a:latin typeface="Book Antiqua" pitchFamily="18" charset="0"/>
              </a:rPr>
              <a:t>И маленькое дело делай, как большое.</a:t>
            </a:r>
            <a:endParaRPr lang="ru-RU" sz="2000" i="1" dirty="0">
              <a:solidFill>
                <a:srgbClr val="006600"/>
              </a:solidFill>
              <a:latin typeface="Book Antiqu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000" b="1" i="1" dirty="0">
                <a:solidFill>
                  <a:srgbClr val="006600"/>
                </a:solidFill>
                <a:latin typeface="Book Antiqua" pitchFamily="18" charset="0"/>
              </a:rPr>
              <a:t>Без терпенья нет </a:t>
            </a:r>
            <a:r>
              <a:rPr lang="ru-RU" sz="2000" b="1" i="1" dirty="0" smtClean="0">
                <a:solidFill>
                  <a:srgbClr val="006600"/>
                </a:solidFill>
                <a:latin typeface="Book Antiqua" pitchFamily="18" charset="0"/>
              </a:rPr>
              <a:t>уменья</a:t>
            </a:r>
            <a:endParaRPr lang="ru-RU" sz="2000" b="1" i="1" dirty="0" smtClean="0">
              <a:solidFill>
                <a:srgbClr val="003366"/>
              </a:solidFill>
              <a:latin typeface="Book Antiqu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endParaRPr lang="ru-RU" sz="2000" dirty="0">
              <a:solidFill>
                <a:srgbClr val="003366"/>
              </a:solidFill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ru-RU" sz="2000" b="1" i="1" dirty="0" smtClean="0">
                <a:solidFill>
                  <a:srgbClr val="002060"/>
                </a:solidFill>
                <a:latin typeface="Book Antiqua" pitchFamily="18" charset="0"/>
              </a:rPr>
              <a:t>Во </a:t>
            </a:r>
            <a:r>
              <a:rPr lang="ru-RU" sz="2000" b="1" i="1" dirty="0">
                <a:solidFill>
                  <a:srgbClr val="002060"/>
                </a:solidFill>
                <a:latin typeface="Book Antiqua" pitchFamily="18" charset="0"/>
              </a:rPr>
              <a:t>время работы содержи рабочее место в порядке.</a:t>
            </a:r>
            <a:endParaRPr lang="ru-RU" sz="2000" b="1" dirty="0">
              <a:solidFill>
                <a:srgbClr val="002060"/>
              </a:solidFill>
              <a:latin typeface="Book Antiqua" pitchFamily="18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ru-RU" sz="2000" b="1" i="1" dirty="0">
                <a:solidFill>
                  <a:srgbClr val="002060"/>
                </a:solidFill>
                <a:latin typeface="Book Antiqua" pitchFamily="18" charset="0"/>
              </a:rPr>
              <a:t>Береги время, работай сосредоточенно.</a:t>
            </a:r>
            <a:endParaRPr lang="ru-RU" sz="2000" b="1" dirty="0">
              <a:solidFill>
                <a:srgbClr val="002060"/>
              </a:solidFill>
              <a:latin typeface="Book Antiqua" pitchFamily="18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ru-RU" sz="2000" b="1" i="1" dirty="0">
                <a:solidFill>
                  <a:srgbClr val="002060"/>
                </a:solidFill>
                <a:latin typeface="Book Antiqua" pitchFamily="18" charset="0"/>
              </a:rPr>
              <a:t>Научился сам – помоги товарищу.</a:t>
            </a:r>
            <a:endParaRPr lang="ru-RU" sz="2000" b="1" dirty="0">
              <a:solidFill>
                <a:srgbClr val="002060"/>
              </a:solidFill>
              <a:latin typeface="Book Antiqua" pitchFamily="18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ru-RU" sz="2000" b="1" i="1" dirty="0">
                <a:solidFill>
                  <a:srgbClr val="002060"/>
                </a:solidFill>
                <a:latin typeface="Book Antiqua" pitchFamily="18" charset="0"/>
              </a:rPr>
              <a:t>Закончил работу – убери своё рабочее место.</a:t>
            </a:r>
            <a:endParaRPr lang="ru-RU" sz="2000" b="1" dirty="0">
              <a:solidFill>
                <a:srgbClr val="002060"/>
              </a:solidFill>
              <a:latin typeface="Book Antiqua" pitchFamily="18" charset="0"/>
            </a:endParaRPr>
          </a:p>
          <a:p>
            <a:pPr eaLnBrk="1" hangingPunct="1">
              <a:buFont typeface="Wingdings" pitchFamily="2" charset="2"/>
              <a:buChar char="v"/>
              <a:defRPr/>
            </a:pPr>
            <a:endParaRPr lang="ru-RU" sz="2000" b="1" dirty="0" smtClean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457200"/>
            <a:ext cx="65532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i="1" spc="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Народная    мудрость</a:t>
            </a:r>
          </a:p>
        </p:txBody>
      </p:sp>
      <p:pic>
        <p:nvPicPr>
          <p:cNvPr id="5" name="Picture 4" descr="http://kharkovholiday.com.ua/wp-content/uploads/2016/02/a1_simk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2714676"/>
            <a:ext cx="3357586" cy="414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6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8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8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391</Words>
  <Application>Microsoft Office PowerPoint</Application>
  <PresentationFormat>Экран (4:3)</PresentationFormat>
  <Paragraphs>60</Paragraphs>
  <Slides>22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Book Antiqua</vt:lpstr>
      <vt:lpstr>Calibri</vt:lpstr>
      <vt:lpstr>Cambria</vt:lpstr>
      <vt:lpstr>Monotype Corsiva</vt:lpstr>
      <vt:lpstr>Times New Roman</vt:lpstr>
      <vt:lpstr>Wingdings</vt:lpstr>
      <vt:lpstr>Тема Office</vt:lpstr>
      <vt:lpstr>Мозаичная аппликация из бумаги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203</cp:lastModifiedBy>
  <cp:revision>31</cp:revision>
  <dcterms:modified xsi:type="dcterms:W3CDTF">2020-04-27T12:26:49Z</dcterms:modified>
</cp:coreProperties>
</file>