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87" r:id="rId4"/>
    <p:sldId id="290" r:id="rId5"/>
    <p:sldId id="297" r:id="rId6"/>
    <p:sldId id="264" r:id="rId7"/>
    <p:sldId id="291" r:id="rId8"/>
    <p:sldId id="299" r:id="rId9"/>
    <p:sldId id="301" r:id="rId10"/>
    <p:sldId id="288" r:id="rId11"/>
    <p:sldId id="274" r:id="rId12"/>
    <p:sldId id="276" r:id="rId13"/>
    <p:sldId id="279" r:id="rId14"/>
    <p:sldId id="283" r:id="rId15"/>
    <p:sldId id="280" r:id="rId16"/>
    <p:sldId id="282" r:id="rId17"/>
    <p:sldId id="281" r:id="rId18"/>
    <p:sldId id="278" r:id="rId19"/>
    <p:sldId id="293" r:id="rId20"/>
    <p:sldId id="261" r:id="rId21"/>
    <p:sldId id="262" r:id="rId22"/>
    <p:sldId id="295" r:id="rId23"/>
    <p:sldId id="277" r:id="rId24"/>
    <p:sldId id="294" r:id="rId25"/>
    <p:sldId id="296" r:id="rId26"/>
    <p:sldId id="263" r:id="rId27"/>
    <p:sldId id="29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3333FF"/>
    <a:srgbClr val="009900"/>
    <a:srgbClr val="006666"/>
    <a:srgbClr val="008000"/>
    <a:srgbClr val="66FF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2A14-34C6-4C24-8E08-A34D8AC010D3}" type="datetimeFigureOut">
              <a:rPr lang="ru-RU" smtClean="0"/>
              <a:pPr/>
              <a:t>14.05.2014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5B86C-574E-43D6-BACE-6A4F30DA0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2A14-34C6-4C24-8E08-A34D8AC010D3}" type="datetimeFigureOut">
              <a:rPr lang="ru-RU" smtClean="0"/>
              <a:pPr/>
              <a:t>14.05.2014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5B86C-574E-43D6-BACE-6A4F30DA0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2A14-34C6-4C24-8E08-A34D8AC010D3}" type="datetimeFigureOut">
              <a:rPr lang="ru-RU" smtClean="0"/>
              <a:pPr/>
              <a:t>14.05.2014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5B86C-574E-43D6-BACE-6A4F30DA0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2A14-34C6-4C24-8E08-A34D8AC010D3}" type="datetimeFigureOut">
              <a:rPr lang="ru-RU" smtClean="0"/>
              <a:pPr/>
              <a:t>14.05.2014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5B86C-574E-43D6-BACE-6A4F30DA0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2A14-34C6-4C24-8E08-A34D8AC010D3}" type="datetimeFigureOut">
              <a:rPr lang="ru-RU" smtClean="0"/>
              <a:pPr/>
              <a:t>14.05.2014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5B86C-574E-43D6-BACE-6A4F30DA0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2A14-34C6-4C24-8E08-A34D8AC010D3}" type="datetimeFigureOut">
              <a:rPr lang="ru-RU" smtClean="0"/>
              <a:pPr/>
              <a:t>14.05.2014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5B86C-574E-43D6-BACE-6A4F30DA0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2A14-34C6-4C24-8E08-A34D8AC010D3}" type="datetimeFigureOut">
              <a:rPr lang="ru-RU" smtClean="0"/>
              <a:pPr/>
              <a:t>14.05.2014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5B86C-574E-43D6-BACE-6A4F30DA0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2A14-34C6-4C24-8E08-A34D8AC010D3}" type="datetimeFigureOut">
              <a:rPr lang="ru-RU" smtClean="0"/>
              <a:pPr/>
              <a:t>14.05.2014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5B86C-574E-43D6-BACE-6A4F30DA0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2A14-34C6-4C24-8E08-A34D8AC010D3}" type="datetimeFigureOut">
              <a:rPr lang="ru-RU" smtClean="0"/>
              <a:pPr/>
              <a:t>14.05.2014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5B86C-574E-43D6-BACE-6A4F30DA0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2A14-34C6-4C24-8E08-A34D8AC010D3}" type="datetimeFigureOut">
              <a:rPr lang="ru-RU" smtClean="0"/>
              <a:pPr/>
              <a:t>14.05.2014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5B86C-574E-43D6-BACE-6A4F30DA0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82A14-34C6-4C24-8E08-A34D8AC010D3}" type="datetimeFigureOut">
              <a:rPr lang="ru-RU" smtClean="0"/>
              <a:pPr/>
              <a:t>14.05.2014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5B86C-574E-43D6-BACE-6A4F30DA0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282A14-34C6-4C24-8E08-A34D8AC010D3}" type="datetimeFigureOut">
              <a:rPr lang="ru-RU" smtClean="0"/>
              <a:pPr/>
              <a:t>14.05.2014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5B86C-574E-43D6-BACE-6A4F30DA0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gif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7" Type="http://schemas.openxmlformats.org/officeDocument/2006/relationships/image" Target="../media/image37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65.gif"/><Relationship Id="rId4" Type="http://schemas.openxmlformats.org/officeDocument/2006/relationships/image" Target="../media/image64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gif"/><Relationship Id="rId5" Type="http://schemas.openxmlformats.org/officeDocument/2006/relationships/image" Target="../media/image69.gif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slide" Target="slide1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slide" Target="slide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gif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image" Target="../media/image75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gif"/><Relationship Id="rId4" Type="http://schemas.openxmlformats.org/officeDocument/2006/relationships/image" Target="../media/image76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gif"/><Relationship Id="rId3" Type="http://schemas.openxmlformats.org/officeDocument/2006/relationships/image" Target="../media/image78.gif"/><Relationship Id="rId7" Type="http://schemas.openxmlformats.org/officeDocument/2006/relationships/image" Target="../media/image81.gif"/><Relationship Id="rId12" Type="http://schemas.openxmlformats.org/officeDocument/2006/relationships/image" Target="../media/image37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gif"/><Relationship Id="rId11" Type="http://schemas.openxmlformats.org/officeDocument/2006/relationships/slide" Target="slide2.xml"/><Relationship Id="rId5" Type="http://schemas.openxmlformats.org/officeDocument/2006/relationships/image" Target="../media/image80.gif"/><Relationship Id="rId10" Type="http://schemas.openxmlformats.org/officeDocument/2006/relationships/image" Target="../media/image70.gif"/><Relationship Id="rId4" Type="http://schemas.openxmlformats.org/officeDocument/2006/relationships/image" Target="../media/image79.gif"/><Relationship Id="rId9" Type="http://schemas.openxmlformats.org/officeDocument/2006/relationships/image" Target="../media/image83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ru/imghp?hl=ru&amp;tab=wi" TargetMode="Externa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rebus.detsky-mir.com/2871/rebusy_po_matematike/" TargetMode="External"/><Relationship Id="rId4" Type="http://schemas.openxmlformats.org/officeDocument/2006/relationships/hyperlink" Target="http://images.yandex.r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26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785918" y="0"/>
            <a:ext cx="6643734" cy="207170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0919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Занимательная </a:t>
            </a:r>
            <a:endParaRPr lang="ru-RU" sz="3600" kern="10" spc="0" dirty="0">
              <a:ln w="12700">
                <a:solidFill>
                  <a:srgbClr val="0000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5214942" y="2786058"/>
            <a:ext cx="3429024" cy="928694"/>
          </a:xfrm>
          <a:prstGeom prst="rect">
            <a:avLst/>
          </a:prstGeom>
        </p:spPr>
        <p:txBody>
          <a:bodyPr wrap="none" fromWordArt="1">
            <a:prstTxWarp prst="textInflate">
              <a:avLst/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математика</a:t>
            </a:r>
            <a:endParaRPr lang="ru-RU" sz="3600" kern="10" spc="0" dirty="0">
              <a:ln w="12700">
                <a:solidFill>
                  <a:srgbClr val="0000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5" name="Picture 1" descr="26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4214818"/>
            <a:ext cx="1000132" cy="1000132"/>
          </a:xfrm>
          <a:prstGeom prst="rect">
            <a:avLst/>
          </a:prstGeom>
          <a:noFill/>
        </p:spPr>
      </p:pic>
      <p:pic>
        <p:nvPicPr>
          <p:cNvPr id="6" name="Picture 2" descr="C:\Documents and Settings\Admin\Мои документы\мама\Мои рисунки\анимации\rul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330683">
            <a:off x="7874129" y="3732365"/>
            <a:ext cx="500034" cy="20751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659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/>
          <p:nvPr/>
        </p:nvPicPr>
        <p:blipFill>
          <a:blip r:embed="rId3"/>
          <a:srcRect b="7895"/>
          <a:stretch>
            <a:fillRect/>
          </a:stretch>
        </p:blipFill>
        <p:spPr bwMode="auto">
          <a:xfrm>
            <a:off x="3929058" y="4429132"/>
            <a:ext cx="192882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WordArt 3"/>
          <p:cNvSpPr>
            <a:spLocks noChangeArrowheads="1" noChangeShapeType="1" noTextEdit="1"/>
          </p:cNvSpPr>
          <p:nvPr/>
        </p:nvSpPr>
        <p:spPr bwMode="auto">
          <a:xfrm>
            <a:off x="2214546" y="714356"/>
            <a:ext cx="5429288" cy="2214578"/>
          </a:xfrm>
          <a:prstGeom prst="rect">
            <a:avLst/>
          </a:prstGeom>
        </p:spPr>
        <p:txBody>
          <a:bodyPr wrap="none" fromWordArt="1">
            <a:prstTxWarp prst="textInflate">
              <a:avLst/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Задачи-тесты</a:t>
            </a:r>
            <a:endParaRPr lang="ru-RU" sz="3600" kern="10" spc="0" dirty="0">
              <a:ln w="12700">
                <a:solidFill>
                  <a:srgbClr val="0000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3074" name="Picture 2" descr="umn"/>
          <p:cNvPicPr>
            <a:picLocks noChangeAspect="1" noChangeArrowheads="1"/>
          </p:cNvPicPr>
          <p:nvPr/>
        </p:nvPicPr>
        <p:blipFill>
          <a:blip r:embed="rId4"/>
          <a:srcRect l="11111" t="10000" r="11111" b="6667"/>
          <a:stretch>
            <a:fillRect/>
          </a:stretch>
        </p:blipFill>
        <p:spPr bwMode="auto">
          <a:xfrm>
            <a:off x="5500694" y="2857496"/>
            <a:ext cx="150019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6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050" y="3214686"/>
            <a:ext cx="1500198" cy="1282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985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8" descr="0a99f255f80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5325" y="5797550"/>
            <a:ext cx="4638675" cy="1060450"/>
          </a:xfrm>
          <a:prstGeom prst="rect">
            <a:avLst/>
          </a:prstGeom>
          <a:noFill/>
        </p:spPr>
      </p:pic>
      <p:pic>
        <p:nvPicPr>
          <p:cNvPr id="11" name="Picture 8" descr="0a99f255f80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97550"/>
            <a:ext cx="4638675" cy="1060450"/>
          </a:xfrm>
          <a:prstGeom prst="rect">
            <a:avLst/>
          </a:prstGeom>
          <a:noFill/>
        </p:spPr>
      </p:pic>
      <p:pic>
        <p:nvPicPr>
          <p:cNvPr id="12" name="Picture 8" descr="0a99f255f80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857760"/>
            <a:ext cx="4638675" cy="1060450"/>
          </a:xfrm>
          <a:prstGeom prst="rect">
            <a:avLst/>
          </a:prstGeom>
          <a:noFill/>
        </p:spPr>
      </p:pic>
      <p:pic>
        <p:nvPicPr>
          <p:cNvPr id="14" name="Picture 8" descr="0a99f255f80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5325" y="4643446"/>
            <a:ext cx="4638675" cy="106045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85720" y="571480"/>
            <a:ext cx="80010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33CC"/>
                </a:solidFill>
              </a:rPr>
              <a:t>7 </a:t>
            </a:r>
            <a:r>
              <a:rPr lang="ru-RU" sz="3600" b="1" dirty="0" smtClean="0">
                <a:solidFill>
                  <a:srgbClr val="0033CC"/>
                </a:solidFill>
              </a:rPr>
              <a:t>воробышек </a:t>
            </a:r>
            <a:r>
              <a:rPr lang="ru-RU" sz="3600" b="1" dirty="0">
                <a:solidFill>
                  <a:srgbClr val="0033CC"/>
                </a:solidFill>
              </a:rPr>
              <a:t>спустились на грядки,</a:t>
            </a:r>
          </a:p>
          <a:p>
            <a:r>
              <a:rPr lang="ru-RU" sz="3600" b="1" dirty="0">
                <a:solidFill>
                  <a:srgbClr val="0033CC"/>
                </a:solidFill>
              </a:rPr>
              <a:t>Скачут и что - то клюют без оглядки.</a:t>
            </a:r>
          </a:p>
          <a:p>
            <a:r>
              <a:rPr lang="ru-RU" sz="3600" b="1" dirty="0">
                <a:solidFill>
                  <a:srgbClr val="0033CC"/>
                </a:solidFill>
              </a:rPr>
              <a:t>Котик - хитрюга внезапно подкрался,</a:t>
            </a:r>
          </a:p>
          <a:p>
            <a:r>
              <a:rPr lang="ru-RU" sz="3600" b="1" dirty="0">
                <a:solidFill>
                  <a:srgbClr val="0033CC"/>
                </a:solidFill>
              </a:rPr>
              <a:t>Мигом схватил одного и умчался.</a:t>
            </a:r>
          </a:p>
          <a:p>
            <a:r>
              <a:rPr lang="ru-RU" sz="3600" b="1" dirty="0">
                <a:solidFill>
                  <a:srgbClr val="0033CC"/>
                </a:solidFill>
              </a:rPr>
              <a:t>Вот как опасно клевать, без оглядки!</a:t>
            </a:r>
          </a:p>
          <a:p>
            <a:r>
              <a:rPr lang="ru-RU" sz="3600" b="1" dirty="0">
                <a:solidFill>
                  <a:srgbClr val="0033CC"/>
                </a:solidFill>
              </a:rPr>
              <a:t>Сколько теперь их осталось на грядке?</a:t>
            </a:r>
          </a:p>
        </p:txBody>
      </p:sp>
      <p:pic>
        <p:nvPicPr>
          <p:cNvPr id="4" name="Picture 7" descr="воробей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357694"/>
            <a:ext cx="1071570" cy="967013"/>
          </a:xfrm>
          <a:prstGeom prst="rect">
            <a:avLst/>
          </a:prstGeom>
          <a:noFill/>
        </p:spPr>
      </p:pic>
      <p:pic>
        <p:nvPicPr>
          <p:cNvPr id="5" name="Picture 7" descr="воробей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4480" y="4429132"/>
            <a:ext cx="857256" cy="773610"/>
          </a:xfrm>
          <a:prstGeom prst="rect">
            <a:avLst/>
          </a:prstGeom>
          <a:noFill/>
        </p:spPr>
      </p:pic>
      <p:pic>
        <p:nvPicPr>
          <p:cNvPr id="6" name="Picture 7" descr="воробей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5572140"/>
            <a:ext cx="1000132" cy="902545"/>
          </a:xfrm>
          <a:prstGeom prst="rect">
            <a:avLst/>
          </a:prstGeom>
          <a:noFill/>
        </p:spPr>
      </p:pic>
      <p:pic>
        <p:nvPicPr>
          <p:cNvPr id="7" name="Picture 7" descr="воробей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3143240" y="4572008"/>
            <a:ext cx="1000132" cy="955636"/>
          </a:xfrm>
          <a:prstGeom prst="rect">
            <a:avLst/>
          </a:prstGeom>
          <a:noFill/>
        </p:spPr>
      </p:pic>
      <p:pic>
        <p:nvPicPr>
          <p:cNvPr id="8" name="Picture 7" descr="воробей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43042" y="5643578"/>
            <a:ext cx="1000132" cy="902545"/>
          </a:xfrm>
          <a:prstGeom prst="rect">
            <a:avLst/>
          </a:prstGeom>
          <a:noFill/>
        </p:spPr>
      </p:pic>
      <p:pic>
        <p:nvPicPr>
          <p:cNvPr id="9" name="Picture 7" descr="воробей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3214678" y="5500702"/>
            <a:ext cx="928694" cy="1160414"/>
          </a:xfrm>
          <a:prstGeom prst="rect">
            <a:avLst/>
          </a:prstGeom>
          <a:noFill/>
        </p:spPr>
      </p:pic>
      <p:pic>
        <p:nvPicPr>
          <p:cNvPr id="10" name="Picture 7" descr="воробей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4429124" y="5357826"/>
            <a:ext cx="1000132" cy="1071570"/>
          </a:xfrm>
          <a:prstGeom prst="rect">
            <a:avLst/>
          </a:prstGeom>
          <a:noFill/>
        </p:spPr>
      </p:pic>
      <p:pic>
        <p:nvPicPr>
          <p:cNvPr id="3074" name="Picture 2" descr="C:\Documents and Settings\Admin\Мои документы\мама\Мои рисунки\анимации\anicat3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flipH="1">
            <a:off x="5572132" y="4000480"/>
            <a:ext cx="3357586" cy="2857520"/>
          </a:xfrm>
          <a:prstGeom prst="rect">
            <a:avLst/>
          </a:prstGeom>
          <a:noFill/>
        </p:spPr>
      </p:pic>
      <p:sp>
        <p:nvSpPr>
          <p:cNvPr id="16" name="Кольцо 15"/>
          <p:cNvSpPr/>
          <p:nvPr/>
        </p:nvSpPr>
        <p:spPr>
          <a:xfrm>
            <a:off x="8143900" y="1500174"/>
            <a:ext cx="785818" cy="928694"/>
          </a:xfrm>
          <a:prstGeom prst="donu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ln>
                  <a:solidFill>
                    <a:sysClr val="windowText" lastClr="000000"/>
                  </a:solidFill>
                </a:ln>
                <a:solidFill>
                  <a:srgbClr val="006666"/>
                </a:solidFill>
              </a:rPr>
              <a:t>6</a:t>
            </a:r>
            <a:endParaRPr lang="ru-RU" sz="6600" dirty="0">
              <a:ln>
                <a:solidFill>
                  <a:sysClr val="windowText" lastClr="000000"/>
                </a:solidFill>
              </a:ln>
              <a:solidFill>
                <a:srgbClr val="006666"/>
              </a:solidFill>
            </a:endParaRPr>
          </a:p>
        </p:txBody>
      </p:sp>
      <p:sp>
        <p:nvSpPr>
          <p:cNvPr id="17" name="Кольцо 16"/>
          <p:cNvSpPr/>
          <p:nvPr/>
        </p:nvSpPr>
        <p:spPr>
          <a:xfrm>
            <a:off x="8072462" y="285728"/>
            <a:ext cx="785818" cy="928694"/>
          </a:xfrm>
          <a:prstGeom prst="donu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>
                <a:ln>
                  <a:solidFill>
                    <a:sysClr val="windowText" lastClr="000000"/>
                  </a:solidFill>
                </a:ln>
                <a:solidFill>
                  <a:srgbClr val="006666"/>
                </a:solidFill>
              </a:rPr>
              <a:t>0</a:t>
            </a:r>
          </a:p>
        </p:txBody>
      </p:sp>
      <p:sp>
        <p:nvSpPr>
          <p:cNvPr id="18" name="Кольцо 17"/>
          <p:cNvSpPr/>
          <p:nvPr/>
        </p:nvSpPr>
        <p:spPr>
          <a:xfrm>
            <a:off x="8143900" y="2928934"/>
            <a:ext cx="785818" cy="928694"/>
          </a:xfrm>
          <a:prstGeom prst="donu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>
                <a:ln>
                  <a:solidFill>
                    <a:sysClr val="windowText" lastClr="000000"/>
                  </a:solidFill>
                </a:ln>
                <a:solidFill>
                  <a:srgbClr val="006666"/>
                </a:solidFill>
              </a:rPr>
              <a:t>5</a:t>
            </a:r>
            <a:endParaRPr lang="ru-RU" sz="6600" dirty="0">
              <a:ln>
                <a:solidFill>
                  <a:sysClr val="windowText" lastClr="000000"/>
                </a:solidFill>
              </a:ln>
              <a:solidFill>
                <a:srgbClr val="006666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71670" y="0"/>
            <a:ext cx="55402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</a:rPr>
              <a:t>Выбери правильный ответ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 animBg="1"/>
      <p:bldP spid="17" grpId="0" animBg="1"/>
      <p:bldP spid="17" grpId="1" animBg="1"/>
      <p:bldP spid="18" grpId="0" animBg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-main-pic" descr="Картинка 4 из 818"/>
          <p:cNvPicPr>
            <a:picLocks noChangeAspect="1" noChangeArrowheads="1"/>
          </p:cNvPicPr>
          <p:nvPr/>
        </p:nvPicPr>
        <p:blipFill>
          <a:blip r:embed="rId2"/>
          <a:srcRect t="5625" r="755" b="6249"/>
          <a:stretch>
            <a:fillRect/>
          </a:stretch>
        </p:blipFill>
        <p:spPr bwMode="auto">
          <a:xfrm>
            <a:off x="1164259" y="1500174"/>
            <a:ext cx="7979741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14282" y="428604"/>
            <a:ext cx="835824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b="1" dirty="0">
                <a:solidFill>
                  <a:srgbClr val="0033CC"/>
                </a:solidFill>
              </a:rPr>
              <a:t>Дед, баба, внучка, Жучка, кошка и мышка тянули-тянули репку и, наконец, вытянули. Сколько глаз </a:t>
            </a:r>
            <a:r>
              <a:rPr lang="ru-RU" sz="3400" b="1" dirty="0" smtClean="0">
                <a:solidFill>
                  <a:srgbClr val="0033CC"/>
                </a:solidFill>
              </a:rPr>
              <a:t> смотрело     на </a:t>
            </a:r>
            <a:r>
              <a:rPr lang="ru-RU" sz="3400" b="1" dirty="0">
                <a:solidFill>
                  <a:srgbClr val="0033CC"/>
                </a:solidFill>
              </a:rPr>
              <a:t>репку? </a:t>
            </a:r>
          </a:p>
        </p:txBody>
      </p:sp>
      <p:sp>
        <p:nvSpPr>
          <p:cNvPr id="4" name="Овал 3"/>
          <p:cNvSpPr/>
          <p:nvPr/>
        </p:nvSpPr>
        <p:spPr>
          <a:xfrm>
            <a:off x="214282" y="2786058"/>
            <a:ext cx="1143008" cy="12144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</a:rPr>
              <a:t>10</a:t>
            </a:r>
            <a:endParaRPr lang="ru-RU" sz="4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14282" y="4214818"/>
            <a:ext cx="1143008" cy="12144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</a:rPr>
              <a:t>12</a:t>
            </a:r>
            <a:endParaRPr lang="ru-RU" sz="4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14282" y="5643554"/>
            <a:ext cx="1143008" cy="12144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</a:rPr>
              <a:t>8</a:t>
            </a:r>
            <a:endParaRPr lang="ru-RU" sz="4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71670" y="0"/>
            <a:ext cx="55402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</a:rPr>
              <a:t>Выбери правильный ответ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700"/>
                            </p:stCondLst>
                            <p:childTnLst>
                              <p:par>
                                <p:cTn id="2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9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5" grpId="1" animBg="1"/>
      <p:bldP spid="6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2214546" y="0"/>
            <a:ext cx="55402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</a:rPr>
              <a:t>Выбери правильный ответ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86116" y="857232"/>
            <a:ext cx="58578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dirty="0" smtClean="0">
                <a:solidFill>
                  <a:schemeClr val="tx2"/>
                </a:solidFill>
                <a:cs typeface="Arial" charset="0"/>
              </a:rPr>
              <a:t>	</a:t>
            </a:r>
            <a:r>
              <a:rPr lang="ru-RU" sz="3600" b="1" dirty="0" smtClean="0">
                <a:solidFill>
                  <a:srgbClr val="008000"/>
                </a:solidFill>
                <a:cs typeface="Arial" charset="0"/>
              </a:rPr>
              <a:t>Два цыплёнка стоят,</a:t>
            </a:r>
          </a:p>
          <a:p>
            <a:pPr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8000"/>
                </a:solidFill>
                <a:cs typeface="Arial" charset="0"/>
              </a:rPr>
              <a:t>	Два в скорлупке сидят,</a:t>
            </a:r>
          </a:p>
          <a:p>
            <a:pPr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8000"/>
                </a:solidFill>
                <a:cs typeface="Arial" charset="0"/>
              </a:rPr>
              <a:t>	Шесть яиц под крылом</a:t>
            </a:r>
          </a:p>
          <a:p>
            <a:pPr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8000"/>
                </a:solidFill>
                <a:cs typeface="Arial" charset="0"/>
              </a:rPr>
              <a:t>	У наседки лежат.</a:t>
            </a:r>
          </a:p>
          <a:p>
            <a:pPr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8000"/>
                </a:solidFill>
                <a:cs typeface="Arial" charset="0"/>
              </a:rPr>
              <a:t>	Сосчитай поточней,</a:t>
            </a:r>
          </a:p>
          <a:p>
            <a:pPr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8000"/>
                </a:solidFill>
                <a:cs typeface="Arial" charset="0"/>
              </a:rPr>
              <a:t>	Отвечай поскорей:</a:t>
            </a:r>
          </a:p>
          <a:p>
            <a:pPr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8000"/>
                </a:solidFill>
                <a:cs typeface="Arial" charset="0"/>
              </a:rPr>
              <a:t>	Сколько будет цыплят</a:t>
            </a:r>
          </a:p>
          <a:p>
            <a:pPr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8000"/>
                </a:solidFill>
                <a:cs typeface="Arial" charset="0"/>
              </a:rPr>
              <a:t>	У наседки моей?</a:t>
            </a:r>
            <a:endParaRPr lang="ru-RU" sz="3600" b="1" dirty="0">
              <a:solidFill>
                <a:srgbClr val="008000"/>
              </a:solidFill>
              <a:cs typeface="Arial" charset="0"/>
            </a:endParaRPr>
          </a:p>
        </p:txBody>
      </p:sp>
      <p:pic>
        <p:nvPicPr>
          <p:cNvPr id="4" name="Picture 13" descr="kury05"/>
          <p:cNvPicPr>
            <a:picLocks noChangeAspect="1" noChangeArrowheads="1"/>
          </p:cNvPicPr>
          <p:nvPr/>
        </p:nvPicPr>
        <p:blipFill>
          <a:blip r:embed="rId3">
            <a:lum bright="14000" contrast="8000"/>
          </a:blip>
          <a:srcRect/>
          <a:stretch>
            <a:fillRect/>
          </a:stretch>
        </p:blipFill>
        <p:spPr bwMode="auto">
          <a:xfrm>
            <a:off x="714348" y="642918"/>
            <a:ext cx="3205437" cy="278608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28728" y="5643578"/>
            <a:ext cx="3417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/>
              <a:t> </a:t>
            </a:r>
            <a:endParaRPr lang="ru-RU" sz="5400" dirty="0"/>
          </a:p>
        </p:txBody>
      </p:sp>
      <p:sp>
        <p:nvSpPr>
          <p:cNvPr id="7" name="TextBox 6"/>
          <p:cNvSpPr txBox="1"/>
          <p:nvPr/>
        </p:nvSpPr>
        <p:spPr>
          <a:xfrm>
            <a:off x="5929322" y="5357826"/>
            <a:ext cx="3417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/>
              <a:t> </a:t>
            </a:r>
            <a:endParaRPr lang="ru-RU" sz="5400" dirty="0"/>
          </a:p>
        </p:txBody>
      </p:sp>
      <p:sp>
        <p:nvSpPr>
          <p:cNvPr id="8" name="TextBox 7"/>
          <p:cNvSpPr txBox="1"/>
          <p:nvPr/>
        </p:nvSpPr>
        <p:spPr>
          <a:xfrm>
            <a:off x="3500430" y="5643578"/>
            <a:ext cx="3417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/>
              <a:t> </a:t>
            </a:r>
            <a:endParaRPr lang="ru-RU" sz="5400" dirty="0"/>
          </a:p>
        </p:txBody>
      </p:sp>
      <p:sp>
        <p:nvSpPr>
          <p:cNvPr id="10" name="Овал 9"/>
          <p:cNvSpPr/>
          <p:nvPr/>
        </p:nvSpPr>
        <p:spPr>
          <a:xfrm>
            <a:off x="1643042" y="5572140"/>
            <a:ext cx="1071570" cy="78581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9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429124" y="5643578"/>
            <a:ext cx="1071570" cy="78581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10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072330" y="5572140"/>
            <a:ext cx="1071570" cy="78581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 </a:t>
            </a:r>
            <a:r>
              <a:rPr lang="ru-RU" sz="5400" dirty="0" smtClean="0">
                <a:solidFill>
                  <a:srgbClr val="FF0000"/>
                </a:solidFill>
              </a:rPr>
              <a:t>8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14" name="Picture 4" descr="AN00908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09" y="3551344"/>
            <a:ext cx="1500198" cy="1315923"/>
          </a:xfrm>
          <a:prstGeom prst="rect">
            <a:avLst/>
          </a:prstGeom>
          <a:noFill/>
        </p:spPr>
      </p:pic>
      <p:pic>
        <p:nvPicPr>
          <p:cNvPr id="15" name="Picture 4" descr="AN00908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500034" y="3500438"/>
            <a:ext cx="1289212" cy="12938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 animBg="1"/>
      <p:bldP spid="12" grpId="0" animBg="1"/>
      <p:bldP spid="12" grpId="1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/>
          <p:cNvPicPr>
            <a:picLocks noChangeAspect="1" noChangeArrowheads="1"/>
          </p:cNvPicPr>
          <p:nvPr/>
        </p:nvPicPr>
        <p:blipFill>
          <a:blip r:embed="rId2"/>
          <a:srcRect l="4598" b="6434"/>
          <a:stretch>
            <a:fillRect/>
          </a:stretch>
        </p:blipFill>
        <p:spPr bwMode="auto">
          <a:xfrm>
            <a:off x="0" y="0"/>
            <a:ext cx="91162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571604" y="214290"/>
            <a:ext cx="58737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Выбери правильный ответ</a:t>
            </a:r>
            <a:endParaRPr lang="ru-RU" sz="3600" i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286512" y="3429000"/>
            <a:ext cx="1285884" cy="10001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15" name="Овал 14"/>
          <p:cNvSpPr/>
          <p:nvPr/>
        </p:nvSpPr>
        <p:spPr>
          <a:xfrm>
            <a:off x="7500958" y="4429132"/>
            <a:ext cx="1285884" cy="10001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16" name="Овал 15"/>
          <p:cNvSpPr/>
          <p:nvPr/>
        </p:nvSpPr>
        <p:spPr>
          <a:xfrm>
            <a:off x="6286512" y="5357826"/>
            <a:ext cx="1285884" cy="10001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6</a:t>
            </a:r>
            <a:endParaRPr lang="ru-RU" sz="5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2643182"/>
            <a:ext cx="592935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33CC"/>
                </a:solidFill>
                <a:cs typeface="Arial" charset="0"/>
              </a:rPr>
              <a:t>Два щенка-баловника</a:t>
            </a:r>
          </a:p>
          <a:p>
            <a:pPr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33CC"/>
                </a:solidFill>
                <a:cs typeface="Arial" charset="0"/>
              </a:rPr>
              <a:t>Бегают, резвятся,</a:t>
            </a:r>
          </a:p>
          <a:p>
            <a:pPr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33CC"/>
                </a:solidFill>
                <a:cs typeface="Arial" charset="0"/>
              </a:rPr>
              <a:t>К шалунишкам три щенка</a:t>
            </a:r>
          </a:p>
          <a:p>
            <a:pPr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33CC"/>
                </a:solidFill>
                <a:cs typeface="Arial" charset="0"/>
              </a:rPr>
              <a:t>С громким лаем мчатся.</a:t>
            </a:r>
          </a:p>
          <a:p>
            <a:pPr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33CC"/>
                </a:solidFill>
                <a:cs typeface="Arial" charset="0"/>
              </a:rPr>
              <a:t>Вместе будет веселей.</a:t>
            </a:r>
          </a:p>
          <a:p>
            <a:pPr>
              <a:buFont typeface="Wingdings" pitchFamily="2" charset="2"/>
              <a:buNone/>
            </a:pPr>
            <a:r>
              <a:rPr lang="ru-RU" sz="3600" b="1" dirty="0" smtClean="0">
                <a:solidFill>
                  <a:srgbClr val="0033CC"/>
                </a:solidFill>
                <a:cs typeface="Arial" charset="0"/>
              </a:rPr>
              <a:t>Сколько собралось друзей?</a:t>
            </a:r>
            <a:endParaRPr lang="ru-RU" sz="3600" b="1" dirty="0">
              <a:solidFill>
                <a:srgbClr val="0033CC"/>
              </a:solidFill>
              <a:cs typeface="Arial" charset="0"/>
            </a:endParaRPr>
          </a:p>
        </p:txBody>
      </p:sp>
      <p:pic>
        <p:nvPicPr>
          <p:cNvPr id="3074" name="Picture 2" descr="C:\Documents and Settings\Admin\Мои документы\мама\Мои рисунки\анимации-животные\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114734">
            <a:off x="4804542" y="916523"/>
            <a:ext cx="1744363" cy="1397965"/>
          </a:xfrm>
          <a:prstGeom prst="rect">
            <a:avLst/>
          </a:prstGeom>
          <a:noFill/>
        </p:spPr>
      </p:pic>
      <p:pic>
        <p:nvPicPr>
          <p:cNvPr id="3075" name="Picture 3" descr="C:\Documents and Settings\Admin\Мои документы\мама\Мои рисунки\анимации-животные\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237358">
            <a:off x="2842224" y="1419613"/>
            <a:ext cx="1716850" cy="1375915"/>
          </a:xfrm>
          <a:prstGeom prst="rect">
            <a:avLst/>
          </a:prstGeom>
          <a:noFill/>
        </p:spPr>
      </p:pic>
      <p:pic>
        <p:nvPicPr>
          <p:cNvPr id="3076" name="Picture 4" descr="C:\Documents and Settings\Admin\Мои документы\мама\Мои рисунки\анимации-животные\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1928802"/>
            <a:ext cx="1785950" cy="14312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5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500"/>
                            </p:stCondLst>
                            <p:childTnLst>
                              <p:par>
                                <p:cTn id="3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 animBg="1"/>
      <p:bldP spid="15" grpId="0" animBg="1"/>
      <p:bldP spid="15" grpId="1" animBg="1"/>
      <p:bldP spid="16" grpId="0" animBg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Мои документы\мама\Мои рисунки\анимации\56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84" cy="1065565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42910" y="3286124"/>
            <a:ext cx="585791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dirty="0" smtClean="0">
                <a:solidFill>
                  <a:schemeClr val="tx2"/>
                </a:solidFill>
              </a:rPr>
              <a:t>Три гуся летят над нами,</a:t>
            </a:r>
          </a:p>
          <a:p>
            <a:pPr>
              <a:spcBef>
                <a:spcPct val="50000"/>
              </a:spcBef>
            </a:pPr>
            <a:r>
              <a:rPr lang="ru-RU" sz="3600" b="1" dirty="0" smtClean="0">
                <a:solidFill>
                  <a:schemeClr val="tx2"/>
                </a:solidFill>
              </a:rPr>
              <a:t>Три других – за облаками,</a:t>
            </a:r>
          </a:p>
          <a:p>
            <a:pPr>
              <a:spcBef>
                <a:spcPct val="50000"/>
              </a:spcBef>
            </a:pPr>
            <a:r>
              <a:rPr lang="ru-RU" sz="3600" b="1" dirty="0" smtClean="0">
                <a:solidFill>
                  <a:schemeClr val="tx2"/>
                </a:solidFill>
              </a:rPr>
              <a:t>Два спустились на ручей.</a:t>
            </a:r>
          </a:p>
          <a:p>
            <a:pPr>
              <a:spcBef>
                <a:spcPct val="50000"/>
              </a:spcBef>
            </a:pPr>
            <a:r>
              <a:rPr lang="ru-RU" sz="3600" b="1" dirty="0" smtClean="0">
                <a:solidFill>
                  <a:schemeClr val="tx2"/>
                </a:solidFill>
              </a:rPr>
              <a:t>Сколько было всех гусей</a:t>
            </a:r>
            <a:r>
              <a:rPr lang="ru-RU" sz="4000" b="1" dirty="0" smtClean="0">
                <a:solidFill>
                  <a:schemeClr val="tx2"/>
                </a:solidFill>
              </a:rPr>
              <a:t>?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14480" y="214290"/>
            <a:ext cx="58737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chemeClr val="tx2"/>
                </a:solidFill>
              </a:rPr>
              <a:t>Выбери правильный ответ</a:t>
            </a:r>
            <a:endParaRPr lang="ru-RU" sz="3600" i="1" dirty="0"/>
          </a:p>
        </p:txBody>
      </p:sp>
      <p:pic>
        <p:nvPicPr>
          <p:cNvPr id="6" name="Picture 13" descr="42"/>
          <p:cNvPicPr>
            <a:picLocks noChangeAspect="1" noChangeArrowheads="1" noCrop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6429388" y="1142984"/>
            <a:ext cx="1381221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3" descr="42"/>
          <p:cNvPicPr>
            <a:picLocks noChangeAspect="1" noChangeArrowheads="1" noCrop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4286248" y="857233"/>
            <a:ext cx="138122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3" descr="42"/>
          <p:cNvPicPr>
            <a:picLocks noChangeAspect="1" noChangeArrowheads="1" noCrop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2857488" y="785794"/>
            <a:ext cx="649287" cy="43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3" descr="42"/>
          <p:cNvPicPr>
            <a:picLocks noChangeAspect="1" noChangeArrowheads="1" noCrop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571472" y="785794"/>
            <a:ext cx="649287" cy="43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3" descr="42"/>
          <p:cNvPicPr>
            <a:picLocks noChangeAspect="1" noChangeArrowheads="1" noCrop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500034" y="1357298"/>
            <a:ext cx="649287" cy="43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Овал 13"/>
          <p:cNvSpPr/>
          <p:nvPr/>
        </p:nvSpPr>
        <p:spPr>
          <a:xfrm>
            <a:off x="7286644" y="3000372"/>
            <a:ext cx="1285884" cy="100013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15" name="Овал 14"/>
          <p:cNvSpPr/>
          <p:nvPr/>
        </p:nvSpPr>
        <p:spPr>
          <a:xfrm>
            <a:off x="7286644" y="4214818"/>
            <a:ext cx="1285884" cy="100013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8</a:t>
            </a:r>
            <a:endParaRPr lang="ru-RU" sz="5400" dirty="0"/>
          </a:p>
        </p:txBody>
      </p:sp>
      <p:sp>
        <p:nvSpPr>
          <p:cNvPr id="16" name="Овал 15"/>
          <p:cNvSpPr/>
          <p:nvPr/>
        </p:nvSpPr>
        <p:spPr>
          <a:xfrm>
            <a:off x="7286644" y="5429264"/>
            <a:ext cx="1285884" cy="100013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6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4" grpId="0" animBg="1"/>
      <p:bldP spid="15" grpId="0" animBg="1"/>
      <p:bldP spid="15" grpId="1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28728" y="5643578"/>
            <a:ext cx="3417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/>
              <a:t> </a:t>
            </a:r>
            <a:endParaRPr lang="ru-RU" sz="5400" dirty="0"/>
          </a:p>
        </p:txBody>
      </p:sp>
      <p:sp>
        <p:nvSpPr>
          <p:cNvPr id="7" name="TextBox 6"/>
          <p:cNvSpPr txBox="1"/>
          <p:nvPr/>
        </p:nvSpPr>
        <p:spPr>
          <a:xfrm>
            <a:off x="5929322" y="5357826"/>
            <a:ext cx="3417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/>
              <a:t> </a:t>
            </a:r>
            <a:endParaRPr lang="ru-RU" sz="5400" dirty="0"/>
          </a:p>
        </p:txBody>
      </p:sp>
      <p:sp>
        <p:nvSpPr>
          <p:cNvPr id="8" name="TextBox 7"/>
          <p:cNvSpPr txBox="1"/>
          <p:nvPr/>
        </p:nvSpPr>
        <p:spPr>
          <a:xfrm>
            <a:off x="3500430" y="5643578"/>
            <a:ext cx="3417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/>
              <a:t> </a:t>
            </a:r>
            <a:endParaRPr lang="ru-RU" sz="5400" dirty="0"/>
          </a:p>
        </p:txBody>
      </p:sp>
      <p:pic>
        <p:nvPicPr>
          <p:cNvPr id="2050" name="Picture 2" descr="C:\Documents and Settings\Admin\Мои документы\мама\Мои рисунки\Фон\fon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155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14546" y="285728"/>
            <a:ext cx="55402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</a:rPr>
              <a:t>Выбери правильный ответ</a:t>
            </a:r>
            <a:endParaRPr lang="ru-RU" sz="3600" u="sng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8662" y="1428736"/>
            <a:ext cx="77153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4400" b="1" dirty="0" smtClean="0">
                <a:solidFill>
                  <a:srgbClr val="006666"/>
                </a:solidFill>
              </a:rPr>
              <a:t>Семь листьев Вася сам собрал,</a:t>
            </a:r>
          </a:p>
          <a:p>
            <a:pPr>
              <a:buFont typeface="Wingdings" pitchFamily="2" charset="2"/>
              <a:buNone/>
            </a:pPr>
            <a:r>
              <a:rPr lang="ru-RU" sz="4400" b="1" dirty="0" smtClean="0">
                <a:solidFill>
                  <a:srgbClr val="006666"/>
                </a:solidFill>
              </a:rPr>
              <a:t>Два листика Алеша дал.</a:t>
            </a:r>
          </a:p>
          <a:p>
            <a:pPr>
              <a:buFont typeface="Wingdings" pitchFamily="2" charset="2"/>
              <a:buNone/>
            </a:pPr>
            <a:r>
              <a:rPr lang="ru-RU" sz="4400" b="1" dirty="0" smtClean="0">
                <a:solidFill>
                  <a:srgbClr val="006666"/>
                </a:solidFill>
              </a:rPr>
              <a:t>Скажите, сколько у него</a:t>
            </a:r>
          </a:p>
          <a:p>
            <a:pPr>
              <a:buFont typeface="Wingdings" pitchFamily="2" charset="2"/>
              <a:buNone/>
            </a:pPr>
            <a:r>
              <a:rPr lang="ru-RU" sz="4400" b="1" dirty="0" smtClean="0">
                <a:solidFill>
                  <a:srgbClr val="006666"/>
                </a:solidFill>
              </a:rPr>
              <a:t>Осенних листиков всего?</a:t>
            </a:r>
            <a:endParaRPr lang="ru-RU" sz="4400" b="1" dirty="0">
              <a:solidFill>
                <a:srgbClr val="006666"/>
              </a:solidFill>
              <a:cs typeface="Arial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643438" y="4929198"/>
            <a:ext cx="1071570" cy="78581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006666"/>
                </a:solidFill>
              </a:rPr>
              <a:t>9</a:t>
            </a:r>
            <a:endParaRPr lang="ru-RU" sz="5400" b="1" dirty="0">
              <a:solidFill>
                <a:srgbClr val="006666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143768" y="4572008"/>
            <a:ext cx="1071570" cy="78581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 </a:t>
            </a:r>
            <a:r>
              <a:rPr lang="ru-RU" sz="5400" b="1" dirty="0" smtClean="0">
                <a:solidFill>
                  <a:srgbClr val="006666"/>
                </a:solidFill>
              </a:rPr>
              <a:t>8</a:t>
            </a:r>
            <a:endParaRPr lang="ru-RU" sz="5400" b="1" dirty="0">
              <a:solidFill>
                <a:srgbClr val="006666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857356" y="4786322"/>
            <a:ext cx="1071570" cy="78581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006666"/>
                </a:solidFill>
              </a:rPr>
              <a:t>7</a:t>
            </a:r>
            <a:endParaRPr lang="ru-RU" sz="5400" b="1" dirty="0">
              <a:solidFill>
                <a:srgbClr val="0066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 animBg="1"/>
      <p:bldP spid="12" grpId="1" animBg="1"/>
      <p:bldP spid="13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689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714480" y="214290"/>
            <a:ext cx="58737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008000"/>
                </a:solidFill>
              </a:rPr>
              <a:t>Выбери правильный ответ</a:t>
            </a:r>
            <a:endParaRPr lang="ru-RU" sz="3600" i="1" dirty="0">
              <a:solidFill>
                <a:srgbClr val="00800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7286644" y="4214818"/>
            <a:ext cx="1285884" cy="10001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15" name="Овал 14"/>
          <p:cNvSpPr/>
          <p:nvPr/>
        </p:nvSpPr>
        <p:spPr>
          <a:xfrm>
            <a:off x="7215206" y="3000372"/>
            <a:ext cx="1285884" cy="10001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10</a:t>
            </a:r>
            <a:endParaRPr lang="ru-RU" sz="5400" dirty="0"/>
          </a:p>
        </p:txBody>
      </p:sp>
      <p:sp>
        <p:nvSpPr>
          <p:cNvPr id="16" name="Овал 15"/>
          <p:cNvSpPr/>
          <p:nvPr/>
        </p:nvSpPr>
        <p:spPr>
          <a:xfrm>
            <a:off x="7286644" y="5429264"/>
            <a:ext cx="1285884" cy="10001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8</a:t>
            </a:r>
            <a:endParaRPr lang="ru-RU" sz="5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1285860"/>
            <a:ext cx="7143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cs typeface="Arial" charset="0"/>
              </a:rPr>
              <a:t>У стены стоят кадушки.</a:t>
            </a:r>
          </a:p>
          <a:p>
            <a:pPr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cs typeface="Arial" charset="0"/>
              </a:rPr>
              <a:t>В каждой ровно по 2  лягушки.</a:t>
            </a:r>
          </a:p>
          <a:p>
            <a:pPr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cs typeface="Arial" charset="0"/>
              </a:rPr>
              <a:t>Если было пять кадушек,</a:t>
            </a:r>
          </a:p>
          <a:p>
            <a:pPr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cs typeface="Arial" charset="0"/>
              </a:rPr>
              <a:t>Сколько было в них лягушек?</a:t>
            </a:r>
            <a:endParaRPr lang="ru-RU" sz="4000" b="1" dirty="0">
              <a:solidFill>
                <a:srgbClr val="0033CC"/>
              </a:solidFill>
              <a:cs typeface="Arial" charset="0"/>
            </a:endParaRPr>
          </a:p>
        </p:txBody>
      </p:sp>
      <p:pic>
        <p:nvPicPr>
          <p:cNvPr id="9" name="Picture 8" descr="jiv19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4429132"/>
            <a:ext cx="2008125" cy="1428760"/>
          </a:xfrm>
          <a:prstGeom prst="rect">
            <a:avLst/>
          </a:prstGeom>
          <a:noFill/>
        </p:spPr>
      </p:pic>
      <p:pic>
        <p:nvPicPr>
          <p:cNvPr id="11" name="Picture 8" descr="jiv19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4357694"/>
            <a:ext cx="2000264" cy="14231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 animBg="1"/>
      <p:bldP spid="15" grpId="0" animBg="1"/>
      <p:bldP spid="15" grpId="1" animBg="1"/>
      <p:bldP spid="16" grpId="0" animBg="1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7"/>
          <p:cNvPicPr>
            <a:picLocks noChangeAspect="1" noChangeArrowheads="1"/>
          </p:cNvPicPr>
          <p:nvPr/>
        </p:nvPicPr>
        <p:blipFill>
          <a:blip r:embed="rId2"/>
          <a:srcRect l="3244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357158" y="642918"/>
            <a:ext cx="58579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33CC"/>
                </a:solidFill>
              </a:rPr>
              <a:t>Посадила бабка в печь</a:t>
            </a:r>
          </a:p>
          <a:p>
            <a:r>
              <a:rPr lang="ru-RU" sz="3200" b="1" dirty="0">
                <a:solidFill>
                  <a:srgbClr val="0033CC"/>
                </a:solidFill>
              </a:rPr>
              <a:t>Пирожки с капустой в печь</a:t>
            </a:r>
          </a:p>
          <a:p>
            <a:r>
              <a:rPr lang="ru-RU" sz="3200" b="1" dirty="0">
                <a:solidFill>
                  <a:srgbClr val="0033CC"/>
                </a:solidFill>
              </a:rPr>
              <a:t>Для Наташи, Маши, Тани,</a:t>
            </a:r>
          </a:p>
          <a:p>
            <a:r>
              <a:rPr lang="ru-RU" sz="3200" b="1" dirty="0">
                <a:solidFill>
                  <a:srgbClr val="0033CC"/>
                </a:solidFill>
              </a:rPr>
              <a:t>Коли, Оли, Гали, Вани</a:t>
            </a:r>
          </a:p>
          <a:p>
            <a:r>
              <a:rPr lang="ru-RU" sz="3200" b="1" dirty="0">
                <a:solidFill>
                  <a:srgbClr val="0033CC"/>
                </a:solidFill>
              </a:rPr>
              <a:t>Пирожки уже готовы.</a:t>
            </a:r>
          </a:p>
          <a:p>
            <a:r>
              <a:rPr lang="ru-RU" sz="3200" b="1" dirty="0">
                <a:solidFill>
                  <a:srgbClr val="0033CC"/>
                </a:solidFill>
              </a:rPr>
              <a:t>Где еще один пирог</a:t>
            </a:r>
          </a:p>
          <a:p>
            <a:r>
              <a:rPr lang="ru-RU" sz="3200" b="1" dirty="0">
                <a:solidFill>
                  <a:srgbClr val="0033CC"/>
                </a:solidFill>
              </a:rPr>
              <a:t>Кот под лавку уволок.</a:t>
            </a:r>
          </a:p>
          <a:p>
            <a:r>
              <a:rPr lang="ru-RU" sz="3200" b="1" dirty="0">
                <a:solidFill>
                  <a:srgbClr val="0033CC"/>
                </a:solidFill>
              </a:rPr>
              <a:t>Да в печи четыре штуки</a:t>
            </a:r>
          </a:p>
          <a:p>
            <a:r>
              <a:rPr lang="ru-RU" sz="3200" b="1" dirty="0">
                <a:solidFill>
                  <a:srgbClr val="0033CC"/>
                </a:solidFill>
              </a:rPr>
              <a:t>Пироги считают внуки.</a:t>
            </a:r>
          </a:p>
          <a:p>
            <a:r>
              <a:rPr lang="ru-RU" sz="3200" b="1" dirty="0">
                <a:solidFill>
                  <a:srgbClr val="0033CC"/>
                </a:solidFill>
              </a:rPr>
              <a:t>Если можешь, помоги</a:t>
            </a:r>
          </a:p>
          <a:p>
            <a:r>
              <a:rPr lang="ru-RU" sz="3200" b="1" dirty="0">
                <a:solidFill>
                  <a:srgbClr val="0033CC"/>
                </a:solidFill>
              </a:rPr>
              <a:t>Сосчитать им пироги. </a:t>
            </a:r>
            <a:r>
              <a:rPr lang="ru-RU" sz="3200" b="1" dirty="0" smtClean="0">
                <a:solidFill>
                  <a:srgbClr val="0033CC"/>
                </a:solidFill>
              </a:rPr>
              <a:t> </a:t>
            </a:r>
            <a:endParaRPr lang="ru-RU" sz="3200" b="1" dirty="0">
              <a:solidFill>
                <a:srgbClr val="0033CC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7500958" y="4214818"/>
            <a:ext cx="1071570" cy="107157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11</a:t>
            </a:r>
            <a:endParaRPr lang="ru-RU" sz="4400" b="1" dirty="0"/>
          </a:p>
        </p:txBody>
      </p:sp>
      <p:pic>
        <p:nvPicPr>
          <p:cNvPr id="6149" name="Picture 5" descr="C:\Documents and Settings\Admin\Мои документы\мама\Мои рисунки\анимации\human11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857232"/>
            <a:ext cx="1087638" cy="120015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143108" y="0"/>
            <a:ext cx="55402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</a:rPr>
              <a:t>Выбери правильный ответ</a:t>
            </a:r>
            <a:endParaRPr lang="ru-RU" sz="3600" u="sng" dirty="0">
              <a:solidFill>
                <a:srgbClr val="FF0000"/>
              </a:solidFill>
            </a:endParaRPr>
          </a:p>
        </p:txBody>
      </p:sp>
      <p:pic>
        <p:nvPicPr>
          <p:cNvPr id="10" name="Picture 8" descr="j028362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786314" y="2357430"/>
            <a:ext cx="1143008" cy="2027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Овал 10"/>
          <p:cNvSpPr/>
          <p:nvPr/>
        </p:nvSpPr>
        <p:spPr>
          <a:xfrm>
            <a:off x="7429520" y="2643182"/>
            <a:ext cx="1071570" cy="1143008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12</a:t>
            </a:r>
            <a:endParaRPr lang="ru-RU" sz="4400" b="1" dirty="0"/>
          </a:p>
        </p:txBody>
      </p:sp>
      <p:sp>
        <p:nvSpPr>
          <p:cNvPr id="12" name="Овал 11"/>
          <p:cNvSpPr/>
          <p:nvPr/>
        </p:nvSpPr>
        <p:spPr>
          <a:xfrm>
            <a:off x="7358082" y="1142984"/>
            <a:ext cx="1071570" cy="107157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10</a:t>
            </a:r>
            <a:endParaRPr lang="ru-RU" sz="4400" b="1" dirty="0"/>
          </a:p>
        </p:txBody>
      </p:sp>
      <p:pic>
        <p:nvPicPr>
          <p:cNvPr id="15" name="Picture 43" descr="human31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4714884"/>
            <a:ext cx="1410893" cy="1128714"/>
          </a:xfrm>
          <a:prstGeom prst="rect">
            <a:avLst/>
          </a:prstGeom>
          <a:noFill/>
        </p:spPr>
      </p:pic>
      <p:pic>
        <p:nvPicPr>
          <p:cNvPr id="1026" name="Picture 2" descr="69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91907" y="6215082"/>
            <a:ext cx="752093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5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5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500"/>
                            </p:stCondLst>
                            <p:childTnLst>
                              <p:par>
                                <p:cTn id="3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600"/>
                            </p:stCondLst>
                            <p:childTnLst>
                              <p:par>
                                <p:cTn id="3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700"/>
                            </p:stCondLst>
                            <p:childTnLst>
                              <p:par>
                                <p:cTn id="4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/>
      <p:bldP spid="11" grpId="0" animBg="1"/>
      <p:bldP spid="11" grpId="1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WordArt 3"/>
          <p:cNvSpPr>
            <a:spLocks noChangeArrowheads="1" noChangeShapeType="1" noTextEdit="1"/>
          </p:cNvSpPr>
          <p:nvPr/>
        </p:nvSpPr>
        <p:spPr bwMode="auto">
          <a:xfrm>
            <a:off x="928662" y="2214554"/>
            <a:ext cx="7072362" cy="2714644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2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Логические задачи</a:t>
            </a:r>
            <a:endParaRPr lang="ru-RU" sz="3600" kern="10" spc="0" dirty="0">
              <a:ln w="12700">
                <a:solidFill>
                  <a:srgbClr val="0000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9" name="Picture 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0"/>
            <a:ext cx="3071802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428992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E:\мама\Мои рисунки\люди,цветы,солнце анимации\0d7bfbb42edcbbc148491e5164e3ef67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0"/>
            <a:ext cx="2643206" cy="2214554"/>
          </a:xfrm>
          <a:prstGeom prst="rect">
            <a:avLst/>
          </a:prstGeom>
          <a:noFill/>
        </p:spPr>
      </p:pic>
      <p:pic>
        <p:nvPicPr>
          <p:cNvPr id="12" name="Picture 14" descr="1803219295454357eb91aab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flipH="1">
            <a:off x="3500430" y="4572008"/>
            <a:ext cx="2285992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372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WordArt 3">
            <a:hlinkClick r:id="rId3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3214678" y="1571612"/>
            <a:ext cx="3357586" cy="857256"/>
          </a:xfrm>
          <a:prstGeom prst="rect">
            <a:avLst/>
          </a:prstGeom>
        </p:spPr>
        <p:txBody>
          <a:bodyPr wrap="none" fromWordArt="1">
            <a:prstTxWarp prst="textInflate">
              <a:avLst/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Ребусы</a:t>
            </a:r>
            <a:endParaRPr lang="ru-RU" sz="3600" kern="10" spc="0" dirty="0">
              <a:ln w="12700">
                <a:solidFill>
                  <a:srgbClr val="0000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7" name="WordArt 3">
            <a:hlinkClick r:id="rId4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928926" y="2714620"/>
            <a:ext cx="3929090" cy="857256"/>
          </a:xfrm>
          <a:prstGeom prst="rect">
            <a:avLst/>
          </a:prstGeom>
        </p:spPr>
        <p:txBody>
          <a:bodyPr wrap="none" fromWordArt="1">
            <a:prstTxWarp prst="textInflate">
              <a:avLst/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Задачи -тесты</a:t>
            </a:r>
            <a:endParaRPr lang="ru-RU" sz="3600" kern="10" spc="0" dirty="0">
              <a:ln w="12700">
                <a:solidFill>
                  <a:srgbClr val="0000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642918"/>
            <a:ext cx="100013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58082" y="4929198"/>
            <a:ext cx="1143008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WordArt 3">
            <a:hlinkClick r:id="rId7" action="ppaction://hlinksldjump"/>
          </p:cNvPr>
          <p:cNvSpPr>
            <a:spLocks noChangeArrowheads="1" noChangeShapeType="1" noTextEdit="1"/>
          </p:cNvSpPr>
          <p:nvPr/>
        </p:nvSpPr>
        <p:spPr bwMode="auto">
          <a:xfrm>
            <a:off x="2357422" y="3929066"/>
            <a:ext cx="5000660" cy="1143008"/>
          </a:xfrm>
          <a:prstGeom prst="rect">
            <a:avLst/>
          </a:prstGeom>
        </p:spPr>
        <p:txBody>
          <a:bodyPr wrap="none" fromWordArt="1">
            <a:prstTxWarp prst="textInflate">
              <a:avLst/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Логические задачи</a:t>
            </a:r>
            <a:endParaRPr lang="ru-RU" sz="3600" kern="10" spc="0" dirty="0">
              <a:ln w="12700">
                <a:solidFill>
                  <a:srgbClr val="0000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571472" y="0"/>
            <a:ext cx="785818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Кошки 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комнате 4 угла, в каждом углу по одной кошки, напротив каждой кошки по три кошки, на хвосте у каждой кошки, по одной кошки. Сколько кошек в комнате?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5715016"/>
            <a:ext cx="83582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Ответ:</a:t>
            </a:r>
            <a:r>
              <a:rPr lang="ru-RU" sz="24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кошки.</a:t>
            </a:r>
            <a:r>
              <a:rPr lang="ru-RU" sz="24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Напротив каждой кошки по три кошки в трёх углах, и каждая кошка сидит на своём хвосте!</a:t>
            </a:r>
            <a:endParaRPr lang="ru-RU" sz="2400" b="1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1500166" y="2071678"/>
            <a:ext cx="6429420" cy="3571900"/>
          </a:xfrm>
          <a:prstGeom prst="frame">
            <a:avLst>
              <a:gd name="adj1" fmla="val 8233"/>
            </a:avLst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1" name="Picture 3" descr="E:\мама\Мои рисунки\анимации животные\ca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1571612"/>
            <a:ext cx="1285884" cy="1512375"/>
          </a:xfrm>
          <a:prstGeom prst="rect">
            <a:avLst/>
          </a:prstGeom>
          <a:noFill/>
        </p:spPr>
      </p:pic>
      <p:pic>
        <p:nvPicPr>
          <p:cNvPr id="2050" name="Picture 2" descr="E:\мама\Мои рисунки\анимации животные\ca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75242">
            <a:off x="6936660" y="4209748"/>
            <a:ext cx="1301226" cy="1514918"/>
          </a:xfrm>
          <a:prstGeom prst="rect">
            <a:avLst/>
          </a:prstGeom>
          <a:noFill/>
        </p:spPr>
      </p:pic>
      <p:pic>
        <p:nvPicPr>
          <p:cNvPr id="9" name="Picture 3" descr="E:\мама\Мои рисунки\анимации животные\ca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142976" y="1643050"/>
            <a:ext cx="1357322" cy="1512375"/>
          </a:xfrm>
          <a:prstGeom prst="rect">
            <a:avLst/>
          </a:prstGeom>
          <a:noFill/>
        </p:spPr>
      </p:pic>
      <p:pic>
        <p:nvPicPr>
          <p:cNvPr id="10" name="Picture 3" descr="E:\мама\Мои рисунки\анимации животные\cat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214414" y="4214818"/>
            <a:ext cx="1357322" cy="1512375"/>
          </a:xfrm>
          <a:prstGeom prst="rect">
            <a:avLst/>
          </a:prstGeom>
          <a:noFill/>
        </p:spPr>
      </p:pic>
      <p:pic>
        <p:nvPicPr>
          <p:cNvPr id="11" name="Picture 14" descr="1803219295454357eb91aab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643826" y="0"/>
            <a:ext cx="1500174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57158" y="214290"/>
            <a:ext cx="7072362" cy="17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Свечи.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комнате горело 50 свечей, 20 из них задули. Сколько останется?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5572140"/>
            <a:ext cx="78581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Ответ: останется 20 свечей,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остальные сгорят, а  задутые свечи не сгорят полностью.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C:\Documents and Settings\Юра\Рабочий стол\Новый год\7300876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928934"/>
            <a:ext cx="1997311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C:\Documents and Settings\Юра\Рабочий стол\Новый год\7300876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1928802"/>
            <a:ext cx="187982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Юра\Рабочий стол\Новый год\7300876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2071678"/>
            <a:ext cx="187982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C:\Documents and Settings\Юра\Рабочий стол\Новый год\7300876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2143116"/>
            <a:ext cx="187982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C:\Documents and Settings\Юра\Рабочий стол\Новый год\7300876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4000504"/>
            <a:ext cx="1997311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C:\Documents and Settings\Юра\Рабочий стол\Новый год\7300876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3071810"/>
            <a:ext cx="1928826" cy="1172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C:\Documents and Settings\Юра\Рабочий стол\Новый год\7300876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214818"/>
            <a:ext cx="1762333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C:\Documents and Settings\Юра\Рабочий стол\Новый год\7300876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4214818"/>
            <a:ext cx="1762333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 descr="C:\Documents and Settings\Юра\Рабочий стол\Новый год\7300876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286124"/>
            <a:ext cx="1644845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C:\Documents and Settings\Юра\Рабочий стол\Новый год\7300876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68" y="3071810"/>
            <a:ext cx="1762333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1803219295454357eb91aab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flipH="1">
            <a:off x="7786710" y="0"/>
            <a:ext cx="157163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амка 7"/>
          <p:cNvSpPr/>
          <p:nvPr/>
        </p:nvSpPr>
        <p:spPr>
          <a:xfrm>
            <a:off x="1500166" y="2428868"/>
            <a:ext cx="6429420" cy="3571900"/>
          </a:xfrm>
          <a:prstGeom prst="frame">
            <a:avLst>
              <a:gd name="adj1" fmla="val 8233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-214338"/>
            <a:ext cx="82153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</a:p>
          <a:p>
            <a:r>
              <a:rPr lang="ru-RU" sz="3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Расставьте в комнате 6 стульев так, чтобы у каждой стены стояло по 2 стула.</a:t>
            </a:r>
            <a:endParaRPr lang="ru-RU" sz="3600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Рисунок 37"/>
          <p:cNvPicPr>
            <a:picLocks noChangeAspect="1" noChangeArrowheads="1"/>
          </p:cNvPicPr>
          <p:nvPr/>
        </p:nvPicPr>
        <p:blipFill>
          <a:blip r:embed="rId2"/>
          <a:srcRect l="16667" t="29444" r="33333" b="17556"/>
          <a:stretch>
            <a:fillRect/>
          </a:stretch>
        </p:blipFill>
        <p:spPr bwMode="auto">
          <a:xfrm>
            <a:off x="1571604" y="3357562"/>
            <a:ext cx="642942" cy="128588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12" name="Рисунок 37"/>
          <p:cNvPicPr>
            <a:picLocks noChangeAspect="1" noChangeArrowheads="1"/>
          </p:cNvPicPr>
          <p:nvPr/>
        </p:nvPicPr>
        <p:blipFill>
          <a:blip r:embed="rId2"/>
          <a:srcRect l="16667" t="29444" r="33333" b="17556"/>
          <a:stretch>
            <a:fillRect/>
          </a:stretch>
        </p:blipFill>
        <p:spPr bwMode="auto">
          <a:xfrm>
            <a:off x="1714480" y="4643446"/>
            <a:ext cx="642942" cy="128588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13" name="Рисунок 37"/>
          <p:cNvPicPr>
            <a:picLocks noChangeAspect="1" noChangeArrowheads="1"/>
          </p:cNvPicPr>
          <p:nvPr/>
        </p:nvPicPr>
        <p:blipFill>
          <a:blip r:embed="rId2"/>
          <a:srcRect l="16667" t="29444" r="33333" b="17556"/>
          <a:stretch>
            <a:fillRect/>
          </a:stretch>
        </p:blipFill>
        <p:spPr bwMode="auto">
          <a:xfrm>
            <a:off x="4286248" y="2357430"/>
            <a:ext cx="642942" cy="128588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14" name="Рисунок 37"/>
          <p:cNvPicPr>
            <a:picLocks noChangeAspect="1" noChangeArrowheads="1"/>
          </p:cNvPicPr>
          <p:nvPr/>
        </p:nvPicPr>
        <p:blipFill>
          <a:blip r:embed="rId2"/>
          <a:srcRect l="16667" t="29444" r="33333" b="17556"/>
          <a:stretch>
            <a:fillRect/>
          </a:stretch>
        </p:blipFill>
        <p:spPr bwMode="auto">
          <a:xfrm>
            <a:off x="7143768" y="2357430"/>
            <a:ext cx="642942" cy="128588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15" name="Рисунок 37"/>
          <p:cNvPicPr>
            <a:picLocks noChangeAspect="1" noChangeArrowheads="1"/>
          </p:cNvPicPr>
          <p:nvPr/>
        </p:nvPicPr>
        <p:blipFill>
          <a:blip r:embed="rId2"/>
          <a:srcRect l="16667" t="29444" r="33333" b="17556"/>
          <a:stretch>
            <a:fillRect/>
          </a:stretch>
        </p:blipFill>
        <p:spPr bwMode="auto">
          <a:xfrm>
            <a:off x="7143768" y="3643314"/>
            <a:ext cx="642942" cy="128588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16" name="Рисунок 37"/>
          <p:cNvPicPr>
            <a:picLocks noChangeAspect="1" noChangeArrowheads="1"/>
          </p:cNvPicPr>
          <p:nvPr/>
        </p:nvPicPr>
        <p:blipFill>
          <a:blip r:embed="rId2"/>
          <a:srcRect l="16667" t="29444" r="33333" b="17556"/>
          <a:stretch>
            <a:fillRect/>
          </a:stretch>
        </p:blipFill>
        <p:spPr bwMode="auto">
          <a:xfrm>
            <a:off x="4572000" y="4572008"/>
            <a:ext cx="642942" cy="128588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10" name="Picture 14" descr="1803219295454357eb91aab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-214346" y="5143512"/>
            <a:ext cx="157163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57252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3333FF"/>
                </a:solidFill>
              </a:rPr>
              <a:t>Сидят три </a:t>
            </a:r>
            <a:r>
              <a:rPr lang="ru-RU" sz="4400" b="1" dirty="0" smtClean="0">
                <a:solidFill>
                  <a:srgbClr val="3333FF"/>
                </a:solidFill>
              </a:rPr>
              <a:t>барана, </a:t>
            </a:r>
            <a:r>
              <a:rPr lang="ru-RU" sz="4400" b="1" dirty="0">
                <a:solidFill>
                  <a:srgbClr val="3333FF"/>
                </a:solidFill>
              </a:rPr>
              <a:t>против </a:t>
            </a:r>
            <a:r>
              <a:rPr lang="ru-RU" sz="4400" b="1" dirty="0" smtClean="0">
                <a:solidFill>
                  <a:srgbClr val="3333FF"/>
                </a:solidFill>
              </a:rPr>
              <a:t>каждого барана </a:t>
            </a:r>
            <a:r>
              <a:rPr lang="ru-RU" sz="4400" b="1" dirty="0">
                <a:solidFill>
                  <a:srgbClr val="3333FF"/>
                </a:solidFill>
              </a:rPr>
              <a:t>- </a:t>
            </a:r>
            <a:r>
              <a:rPr lang="ru-RU" sz="4400" b="1" dirty="0" smtClean="0">
                <a:solidFill>
                  <a:srgbClr val="3333FF"/>
                </a:solidFill>
              </a:rPr>
              <a:t>два барана, </a:t>
            </a:r>
            <a:r>
              <a:rPr lang="ru-RU" sz="4400" b="1" dirty="0">
                <a:solidFill>
                  <a:srgbClr val="3333FF"/>
                </a:solidFill>
              </a:rPr>
              <a:t>много ль всех? </a:t>
            </a:r>
          </a:p>
        </p:txBody>
      </p:sp>
      <p:pic>
        <p:nvPicPr>
          <p:cNvPr id="4" name="Picture 58" descr="овца, анимашка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857628"/>
            <a:ext cx="2321735" cy="1857388"/>
          </a:xfrm>
          <a:prstGeom prst="rect">
            <a:avLst/>
          </a:prstGeom>
          <a:noFill/>
        </p:spPr>
      </p:pic>
      <p:pic>
        <p:nvPicPr>
          <p:cNvPr id="5" name="Picture 58" descr="овца, анимашка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3500430" y="2428868"/>
            <a:ext cx="2214577" cy="1857388"/>
          </a:xfrm>
          <a:prstGeom prst="rect">
            <a:avLst/>
          </a:prstGeom>
          <a:noFill/>
        </p:spPr>
      </p:pic>
      <p:pic>
        <p:nvPicPr>
          <p:cNvPr id="6" name="Picture 58" descr="овца, анимашка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000760" y="4000504"/>
            <a:ext cx="2536059" cy="169069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643174" y="5786454"/>
            <a:ext cx="38133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Ответ: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барана</a:t>
            </a:r>
            <a:r>
              <a:rPr lang="ru-RU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4" descr="1803219295454357eb91aab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7572364" y="142852"/>
            <a:ext cx="157163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285728"/>
            <a:ext cx="71438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Сестре 4 года, брату 6 лет.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Сколько лет будет брату, когда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сестре исполнится 6 лет? 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0166" y="6000768"/>
            <a:ext cx="30236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Ответ: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 лет.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8" descr="j028362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2357430"/>
            <a:ext cx="1357322" cy="288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6" descr="human6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2285992"/>
            <a:ext cx="2495065" cy="3202001"/>
          </a:xfrm>
          <a:prstGeom prst="rect">
            <a:avLst/>
          </a:prstGeom>
          <a:noFill/>
        </p:spPr>
      </p:pic>
      <p:pic>
        <p:nvPicPr>
          <p:cNvPr id="7" name="Picture 14" descr="1803219295454357eb91aab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7572364" y="0"/>
            <a:ext cx="157163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8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8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амка 7"/>
          <p:cNvSpPr/>
          <p:nvPr/>
        </p:nvSpPr>
        <p:spPr>
          <a:xfrm>
            <a:off x="1500166" y="2428868"/>
            <a:ext cx="6429420" cy="3571900"/>
          </a:xfrm>
          <a:prstGeom prst="frame">
            <a:avLst>
              <a:gd name="adj1" fmla="val 8233"/>
            </a:avLst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-214338"/>
            <a:ext cx="85725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</a:p>
          <a:p>
            <a:r>
              <a:rPr lang="ru-RU" sz="3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0033CC"/>
                </a:solidFill>
              </a:rPr>
              <a:t>Как в комнате можно поставить 2 стула так, чтобы у каждой из четырех ее стен стояло по одному стулу.</a:t>
            </a:r>
          </a:p>
          <a:p>
            <a:endParaRPr lang="ru-RU" sz="3600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Рисунок 37"/>
          <p:cNvPicPr>
            <a:picLocks noChangeAspect="1" noChangeArrowheads="1"/>
          </p:cNvPicPr>
          <p:nvPr/>
        </p:nvPicPr>
        <p:blipFill>
          <a:blip r:embed="rId2"/>
          <a:srcRect l="16667" t="29444" r="33333" b="17556"/>
          <a:stretch>
            <a:fillRect/>
          </a:stretch>
        </p:blipFill>
        <p:spPr bwMode="auto">
          <a:xfrm>
            <a:off x="1785918" y="4572008"/>
            <a:ext cx="785818" cy="121444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13" name="Рисунок 37"/>
          <p:cNvPicPr>
            <a:picLocks noChangeAspect="1" noChangeArrowheads="1"/>
          </p:cNvPicPr>
          <p:nvPr/>
        </p:nvPicPr>
        <p:blipFill>
          <a:blip r:embed="rId2"/>
          <a:srcRect l="16667" t="29444" r="33333" b="17556"/>
          <a:stretch>
            <a:fillRect/>
          </a:stretch>
        </p:blipFill>
        <p:spPr bwMode="auto">
          <a:xfrm>
            <a:off x="6929454" y="2500306"/>
            <a:ext cx="785818" cy="114300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6" name="Picture 14" descr="1803219295454357eb91aab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7786710" y="5286364"/>
            <a:ext cx="157163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Содержимое 3" descr="5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6" cy="6858000"/>
          </a:xfrm>
          <a:prstGeom prst="rect">
            <a:avLst/>
          </a:prstGeom>
        </p:spPr>
      </p:pic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28596" y="285728"/>
            <a:ext cx="771530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У мальчика столько сестер, сколько и братьев, а у его сестры вдвое меньше сестер, чем братьев. Сколько всех братьев и всех сестер?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2976" y="6000768"/>
            <a:ext cx="65408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Ответ: </a:t>
            </a:r>
            <a:r>
              <a:rPr lang="ru-RU" sz="36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4 брата, 3 сестры.</a:t>
            </a:r>
            <a:r>
              <a:rPr lang="ru-RU" sz="3600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5400" b="1" i="1" dirty="0" smtClean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1" descr="Добро пожаловать на сайт!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2071679"/>
            <a:ext cx="937066" cy="1643074"/>
          </a:xfrm>
          <a:prstGeom prst="rect">
            <a:avLst/>
          </a:prstGeom>
          <a:noFill/>
        </p:spPr>
      </p:pic>
      <p:pic>
        <p:nvPicPr>
          <p:cNvPr id="9" name="Picture 3" descr="Добро пожаловать на сайт!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2396" y="2928934"/>
            <a:ext cx="1143008" cy="2149537"/>
          </a:xfrm>
          <a:prstGeom prst="rect">
            <a:avLst/>
          </a:prstGeom>
          <a:noFill/>
        </p:spPr>
      </p:pic>
      <p:pic>
        <p:nvPicPr>
          <p:cNvPr id="10" name="Picture 2" descr="Добро пожаловать на сайт!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3929066"/>
            <a:ext cx="1397700" cy="1785950"/>
          </a:xfrm>
          <a:prstGeom prst="rect">
            <a:avLst/>
          </a:prstGeom>
          <a:noFill/>
        </p:spPr>
      </p:pic>
      <p:pic>
        <p:nvPicPr>
          <p:cNvPr id="11" name="Picture 36" descr="human6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68" y="3857628"/>
            <a:ext cx="1143008" cy="1792577"/>
          </a:xfrm>
          <a:prstGeom prst="rect">
            <a:avLst/>
          </a:prstGeom>
          <a:noFill/>
        </p:spPr>
      </p:pic>
      <p:pic>
        <p:nvPicPr>
          <p:cNvPr id="12" name="Picture 9" descr="j0283650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488" y="2357430"/>
            <a:ext cx="1015289" cy="1285884"/>
          </a:xfrm>
          <a:prstGeom prst="rect">
            <a:avLst/>
          </a:prstGeom>
          <a:noFill/>
        </p:spPr>
      </p:pic>
      <p:pic>
        <p:nvPicPr>
          <p:cNvPr id="13" name="Picture 10" descr="j0283642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42976" y="4357694"/>
            <a:ext cx="1214446" cy="1385529"/>
          </a:xfrm>
          <a:prstGeom prst="rect">
            <a:avLst/>
          </a:prstGeom>
          <a:noFill/>
        </p:spPr>
      </p:pic>
      <p:pic>
        <p:nvPicPr>
          <p:cNvPr id="14" name="Picture 52" descr="human174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8596" y="2071678"/>
            <a:ext cx="1350118" cy="2328463"/>
          </a:xfrm>
          <a:prstGeom prst="rect">
            <a:avLst/>
          </a:prstGeom>
          <a:noFill/>
        </p:spPr>
      </p:pic>
      <p:pic>
        <p:nvPicPr>
          <p:cNvPr id="16" name="Picture 14" descr="1803219295454357eb91aab"/>
          <p:cNvPicPr>
            <a:picLocks noChangeAspect="1" noChangeArrowheads="1" noCrop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 flipH="1">
            <a:off x="7786710" y="0"/>
            <a:ext cx="157163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69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391907" y="6215082"/>
            <a:ext cx="752093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6347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71472" y="1571612"/>
            <a:ext cx="742955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rgbClr val="0000FF"/>
                </a:solidFill>
                <a:latin typeface="Georgia" pitchFamily="18" charset="0"/>
              </a:rPr>
              <a:t>Ресурсы: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0070C0"/>
                </a:solidFill>
                <a:latin typeface="Georgia" pitchFamily="18" charset="0"/>
                <a:hlinkClick r:id="rId3"/>
              </a:rPr>
              <a:t>-http://images.google.ru/imghp?hl=ru&amp;tab=wi</a:t>
            </a:r>
            <a:r>
              <a:rPr lang="ru-RU" sz="1600" b="1" dirty="0" smtClean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ru-RU" sz="1600" b="1" dirty="0" smtClean="0">
                <a:solidFill>
                  <a:srgbClr val="3333FF"/>
                </a:solidFill>
                <a:latin typeface="Georgia" pitchFamily="18" charset="0"/>
              </a:rPr>
              <a:t>картинки;</a:t>
            </a:r>
            <a:endParaRPr lang="ru-RU" sz="1600" b="1" dirty="0" smtClean="0">
              <a:solidFill>
                <a:srgbClr val="0070C0"/>
              </a:solidFill>
              <a:latin typeface="Georgia" pitchFamily="18" charset="0"/>
            </a:endParaRPr>
          </a:p>
          <a:p>
            <a:pPr>
              <a:defRPr/>
            </a:pPr>
            <a:r>
              <a:rPr lang="ru-RU" sz="1600" b="1" dirty="0" smtClean="0">
                <a:solidFill>
                  <a:srgbClr val="0070C0"/>
                </a:solidFill>
                <a:latin typeface="Georgia" pitchFamily="18" charset="0"/>
                <a:hlinkClick r:id="rId4"/>
              </a:rPr>
              <a:t>-http://images.yandex.ru/</a:t>
            </a:r>
            <a:r>
              <a:rPr lang="ru-RU" sz="1600" b="1" dirty="0" smtClean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ru-RU" sz="1600" b="1" dirty="0" smtClean="0">
                <a:solidFill>
                  <a:srgbClr val="3333FF"/>
                </a:solidFill>
                <a:latin typeface="Georgia" pitchFamily="18" charset="0"/>
              </a:rPr>
              <a:t>картинки;</a:t>
            </a:r>
          </a:p>
          <a:p>
            <a:pPr lvl="0">
              <a:defRPr/>
            </a:pP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  <a:hlinkClick r:id="rId5"/>
              </a:rPr>
              <a:t>-http://rebus.detsky-mir.com/2871/rebusy_po_matematike/</a:t>
            </a:r>
            <a:r>
              <a:rPr lang="ru-RU" sz="16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</a:p>
          <a:p>
            <a:pPr lvl="0">
              <a:defRPr/>
            </a:pPr>
            <a:r>
              <a:rPr lang="ru-RU" sz="1600" b="1" dirty="0" smtClean="0">
                <a:solidFill>
                  <a:srgbClr val="3333FF"/>
                </a:solidFill>
                <a:latin typeface="Georgia" pitchFamily="18" charset="0"/>
              </a:rPr>
              <a:t>-</a:t>
            </a:r>
            <a:r>
              <a:rPr lang="en-US" sz="1600" b="1" dirty="0" smtClean="0">
                <a:solidFill>
                  <a:srgbClr val="3333FF"/>
                </a:solidFill>
                <a:latin typeface="Georgia" pitchFamily="18" charset="0"/>
              </a:rPr>
              <a:t>http://znajka.net/</a:t>
            </a:r>
            <a:r>
              <a:rPr lang="ru-RU" sz="1600" b="1" dirty="0" smtClean="0">
                <a:solidFill>
                  <a:srgbClr val="3333FF"/>
                </a:solidFill>
                <a:latin typeface="Georgia" pitchFamily="18" charset="0"/>
              </a:rPr>
              <a:t>;</a:t>
            </a:r>
          </a:p>
          <a:p>
            <a:pPr lvl="0">
              <a:defRPr/>
            </a:pPr>
            <a:r>
              <a:rPr lang="ru-RU" sz="1600" b="1" dirty="0" smtClean="0">
                <a:solidFill>
                  <a:srgbClr val="3333FF"/>
                </a:solidFill>
                <a:latin typeface="Georgia" pitchFamily="18" charset="0"/>
              </a:rPr>
              <a:t>-</a:t>
            </a:r>
            <a:r>
              <a:rPr lang="en-US" sz="1600" b="1" dirty="0" smtClean="0">
                <a:solidFill>
                  <a:srgbClr val="3333FF"/>
                </a:solidFill>
                <a:latin typeface="Georgia" pitchFamily="18" charset="0"/>
              </a:rPr>
              <a:t>http://www.prozagadki.ru/</a:t>
            </a:r>
          </a:p>
          <a:p>
            <a:pPr>
              <a:buFontTx/>
              <a:buChar char="-"/>
            </a:pPr>
            <a:r>
              <a:rPr lang="en-US" sz="1600" b="1" dirty="0" smtClean="0">
                <a:solidFill>
                  <a:srgbClr val="0000FF"/>
                </a:solidFill>
              </a:rPr>
              <a:t>http://images.yandex.ru/yands</a:t>
            </a:r>
            <a:r>
              <a:rPr lang="en-US" sz="1600" b="1" dirty="0" smtClean="0">
                <a:solidFill>
                  <a:srgbClr val="3333FF"/>
                </a:solidFill>
              </a:rPr>
              <a:t>earch?e</a:t>
            </a:r>
            <a:r>
              <a:rPr lang="en-US" sz="1600" b="1" dirty="0" smtClean="0">
                <a:solidFill>
                  <a:srgbClr val="0000FF"/>
                </a:solidFill>
              </a:rPr>
              <a:t>d=1&amp;text=</a:t>
            </a:r>
            <a:r>
              <a:rPr lang="ru-RU" sz="1600" b="1" dirty="0" smtClean="0">
                <a:solidFill>
                  <a:srgbClr val="0000FF"/>
                </a:solidFill>
              </a:rPr>
              <a:t>детские  фоны.</a:t>
            </a:r>
            <a:endParaRPr lang="ru-RU" sz="1600" dirty="0" smtClean="0"/>
          </a:p>
          <a:p>
            <a:endParaRPr lang="ru-RU" dirty="0"/>
          </a:p>
        </p:txBody>
      </p:sp>
      <p:sp>
        <p:nvSpPr>
          <p:cNvPr id="7" name="Прямоугольник 2"/>
          <p:cNvSpPr>
            <a:spLocks noChangeArrowheads="1"/>
          </p:cNvSpPr>
          <p:nvPr/>
        </p:nvSpPr>
        <p:spPr bwMode="auto">
          <a:xfrm>
            <a:off x="571472" y="3643314"/>
            <a:ext cx="6500813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 dirty="0">
                <a:solidFill>
                  <a:srgbClr val="3333FF"/>
                </a:solidFill>
                <a:latin typeface="Georgia" pitchFamily="18" charset="0"/>
              </a:rPr>
              <a:t>Автор презентации</a:t>
            </a:r>
          </a:p>
          <a:p>
            <a:r>
              <a:rPr lang="ru-RU" sz="2000" b="1" i="1" dirty="0">
                <a:solidFill>
                  <a:srgbClr val="3333FF"/>
                </a:solidFill>
                <a:latin typeface="Georgia" pitchFamily="18" charset="0"/>
              </a:rPr>
              <a:t>Берестовская Наталья Александровна,</a:t>
            </a:r>
          </a:p>
          <a:p>
            <a:r>
              <a:rPr lang="ru-RU" sz="2000" b="1" i="1" dirty="0">
                <a:solidFill>
                  <a:srgbClr val="3333FF"/>
                </a:solidFill>
                <a:latin typeface="Georgia" pitchFamily="18" charset="0"/>
              </a:rPr>
              <a:t>учитель начальных классов </a:t>
            </a:r>
          </a:p>
          <a:p>
            <a:r>
              <a:rPr lang="ru-RU" sz="2000" b="1" i="1" dirty="0">
                <a:solidFill>
                  <a:srgbClr val="3333FF"/>
                </a:solidFill>
                <a:latin typeface="Georgia" pitchFamily="18" charset="0"/>
              </a:rPr>
              <a:t>МОУ СОШ № 61 п. Персиановский,</a:t>
            </a:r>
          </a:p>
          <a:p>
            <a:r>
              <a:rPr lang="ru-RU" sz="2000" b="1" i="1" dirty="0">
                <a:solidFill>
                  <a:srgbClr val="3333FF"/>
                </a:solidFill>
                <a:latin typeface="Georgia" pitchFamily="18" charset="0"/>
              </a:rPr>
              <a:t>Октябрьского района, Ростовской области</a:t>
            </a: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500034" y="5786454"/>
            <a:ext cx="70009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Презентация опубликована на сайте - </a:t>
            </a:r>
            <a:r>
              <a:rPr lang="ru-RU" sz="2400" b="1" i="1" dirty="0" err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viki.rdf.ru</a:t>
            </a:r>
            <a:endParaRPr lang="ru-RU" sz="2400" b="1" dirty="0">
              <a:solidFill>
                <a:srgbClr val="FF00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49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/>
          <p:cNvPicPr/>
          <p:nvPr/>
        </p:nvPicPr>
        <p:blipFill>
          <a:blip r:embed="rId3"/>
          <a:srcRect l="3448" r="10345"/>
          <a:stretch>
            <a:fillRect/>
          </a:stretch>
        </p:blipFill>
        <p:spPr bwMode="auto">
          <a:xfrm>
            <a:off x="2643174" y="2928934"/>
            <a:ext cx="1000132" cy="1475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/>
          <a:srcRect l="11101" t="2331" r="22291" b="11417"/>
          <a:stretch>
            <a:fillRect/>
          </a:stretch>
        </p:blipFill>
        <p:spPr bwMode="auto">
          <a:xfrm>
            <a:off x="5286380" y="4286256"/>
            <a:ext cx="128588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WordArt 3"/>
          <p:cNvSpPr>
            <a:spLocks noChangeArrowheads="1" noChangeShapeType="1" noTextEdit="1"/>
          </p:cNvSpPr>
          <p:nvPr/>
        </p:nvSpPr>
        <p:spPr bwMode="auto">
          <a:xfrm>
            <a:off x="1928794" y="928670"/>
            <a:ext cx="5643602" cy="2143140"/>
          </a:xfrm>
          <a:prstGeom prst="rect">
            <a:avLst/>
          </a:prstGeom>
        </p:spPr>
        <p:txBody>
          <a:bodyPr wrap="none" fromWordArt="1">
            <a:prstTxWarp prst="textInflate">
              <a:avLst/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Ребусы</a:t>
            </a:r>
            <a:endParaRPr lang="ru-RU" sz="3600" kern="10" spc="0" dirty="0">
              <a:ln w="12700">
                <a:solidFill>
                  <a:srgbClr val="0000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8" name="Picture 2" descr="pl"/>
          <p:cNvPicPr>
            <a:picLocks noChangeAspect="1" noChangeArrowheads="1"/>
          </p:cNvPicPr>
          <p:nvPr/>
        </p:nvPicPr>
        <p:blipFill>
          <a:blip r:embed="rId5"/>
          <a:srcRect l="11248" r="10001"/>
          <a:stretch>
            <a:fillRect/>
          </a:stretch>
        </p:blipFill>
        <p:spPr bwMode="auto">
          <a:xfrm>
            <a:off x="4143372" y="3143248"/>
            <a:ext cx="1143008" cy="1360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de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86446" y="3071810"/>
            <a:ext cx="1071570" cy="127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57554" y="4286256"/>
            <a:ext cx="1428760" cy="1745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7"/>
          <p:cNvPicPr>
            <a:picLocks noChangeAspect="1" noChangeArrowheads="1"/>
          </p:cNvPicPr>
          <p:nvPr/>
        </p:nvPicPr>
        <p:blipFill>
          <a:blip r:embed="rId2">
            <a:lum bright="28000" contrast="20000"/>
          </a:blip>
          <a:srcRect b="6250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 descr="q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290"/>
            <a:ext cx="2857500" cy="18669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4" name="Picture 2" descr="snap054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286124"/>
            <a:ext cx="2928958" cy="1700024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4101" name="Picture 5" descr="snap054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7554" y="3286124"/>
            <a:ext cx="3229533" cy="171451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2050" name="Picture 2" descr="snap054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43702" y="214290"/>
            <a:ext cx="2214578" cy="164704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/>
          <a:srcRect l="7813" t="5984" r="6249" b="4255"/>
          <a:stretch>
            <a:fillRect/>
          </a:stretch>
        </p:blipFill>
        <p:spPr bwMode="auto">
          <a:xfrm>
            <a:off x="3643306" y="214290"/>
            <a:ext cx="2619359" cy="178592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052" name="Рисунок 94" descr="http://dob.1september.ru/2001/04/vkl/14.gif"/>
          <p:cNvPicPr>
            <a:picLocks noChangeAspect="1" noChangeArrowheads="1"/>
          </p:cNvPicPr>
          <p:nvPr/>
        </p:nvPicPr>
        <p:blipFill>
          <a:blip r:embed="rId8" cstate="print"/>
          <a:srcRect t="6156" r="-1589" b="4582"/>
          <a:stretch>
            <a:fillRect/>
          </a:stretch>
        </p:blipFill>
        <p:spPr bwMode="auto">
          <a:xfrm>
            <a:off x="7000892" y="3291416"/>
            <a:ext cx="1571636" cy="168805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00034" y="1571612"/>
            <a:ext cx="2414444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0099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число</a:t>
            </a:r>
            <a:endParaRPr lang="ru-RU" sz="9600" b="1" spc="50" dirty="0">
              <a:ln w="11430"/>
              <a:solidFill>
                <a:srgbClr val="0099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29520" y="1571612"/>
            <a:ext cx="806631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0099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ru-RU" sz="9600" b="1" spc="50" dirty="0">
              <a:ln w="11430"/>
              <a:solidFill>
                <a:srgbClr val="0099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57620" y="1500174"/>
            <a:ext cx="2084225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0099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счёт</a:t>
            </a:r>
            <a:endParaRPr lang="ru-RU" sz="9600" b="1" spc="50" dirty="0">
              <a:ln w="11430"/>
              <a:solidFill>
                <a:srgbClr val="0099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14414" y="5072074"/>
            <a:ext cx="806631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0099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ru-RU" sz="9600" b="1" spc="50" dirty="0">
              <a:ln w="11430"/>
              <a:solidFill>
                <a:srgbClr val="0099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57686" y="5072074"/>
            <a:ext cx="806631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0099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endParaRPr lang="ru-RU" sz="9600" b="1" spc="50" dirty="0">
              <a:ln w="11430"/>
              <a:solidFill>
                <a:srgbClr val="0099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29520" y="5000636"/>
            <a:ext cx="806631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0099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9600" b="1" spc="50" dirty="0">
              <a:ln w="11430"/>
              <a:solidFill>
                <a:srgbClr val="0099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0" grpId="1"/>
      <p:bldP spid="11" grpId="0"/>
      <p:bldP spid="12" grpId="0"/>
      <p:bldP spid="12" grpId="1"/>
      <p:bldP spid="13" grpId="0"/>
      <p:bldP spid="13" grpId="1"/>
      <p:bldP spid="14" grpId="0"/>
      <p:bldP spid="1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4"/>
          <p:cNvPicPr>
            <a:picLocks noChangeAspect="1" noChangeArrowheads="1"/>
          </p:cNvPicPr>
          <p:nvPr/>
        </p:nvPicPr>
        <p:blipFill>
          <a:blip r:embed="rId2"/>
          <a:srcRect b="6593"/>
          <a:stretch>
            <a:fillRect/>
          </a:stretch>
        </p:blipFill>
        <p:spPr bwMode="auto">
          <a:xfrm>
            <a:off x="0" y="-857280"/>
            <a:ext cx="9232566" cy="7715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/>
          <a:srcRect l="8762" t="7031" r="12383" b="12109"/>
          <a:stretch>
            <a:fillRect/>
          </a:stretch>
        </p:blipFill>
        <p:spPr bwMode="auto">
          <a:xfrm>
            <a:off x="5072066" y="3857628"/>
            <a:ext cx="3214710" cy="1643074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1026" name="Picture 2" descr="snap05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214290"/>
            <a:ext cx="3186936" cy="164918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/>
          <a:srcRect l="14205" t="20680" r="11931" b="25551"/>
          <a:stretch>
            <a:fillRect/>
          </a:stretch>
        </p:blipFill>
        <p:spPr bwMode="auto">
          <a:xfrm>
            <a:off x="571472" y="4143380"/>
            <a:ext cx="2857520" cy="142876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5" name="Рисунок 9" descr="http://www.dddgazeta.ru/i/2007/10/15.jpg"/>
          <p:cNvPicPr>
            <a:picLocks noChangeAspect="1" noChangeArrowheads="1"/>
          </p:cNvPicPr>
          <p:nvPr/>
        </p:nvPicPr>
        <p:blipFill>
          <a:blip r:embed="rId6"/>
          <a:srcRect l="6438" t="771" r="61373" b="70706"/>
          <a:stretch>
            <a:fillRect/>
          </a:stretch>
        </p:blipFill>
        <p:spPr bwMode="auto">
          <a:xfrm>
            <a:off x="428596" y="0"/>
            <a:ext cx="1857388" cy="3429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571736" y="0"/>
            <a:ext cx="524503" cy="378565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З</a:t>
            </a:r>
          </a:p>
          <a:p>
            <a:r>
              <a:rPr lang="ru-RU" sz="6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Н</a:t>
            </a:r>
          </a:p>
          <a:p>
            <a:r>
              <a:rPr lang="ru-RU" sz="6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А</a:t>
            </a:r>
          </a:p>
          <a:p>
            <a:r>
              <a:rPr lang="ru-RU" sz="6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00628" y="1357298"/>
            <a:ext cx="2605200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минус</a:t>
            </a:r>
            <a:endParaRPr lang="ru-RU" sz="9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5072074"/>
            <a:ext cx="2802370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задача</a:t>
            </a:r>
            <a:endParaRPr lang="ru-RU" sz="9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57818" y="5000636"/>
            <a:ext cx="2643672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точка</a:t>
            </a:r>
            <a:endParaRPr lang="ru-RU" sz="9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985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571604" y="3786190"/>
            <a:ext cx="3007555" cy="1785104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11000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100</a:t>
            </a:r>
            <a:endParaRPr lang="ru-RU" sz="11000" dirty="0"/>
          </a:p>
        </p:txBody>
      </p:sp>
      <p:pic>
        <p:nvPicPr>
          <p:cNvPr id="13" name="Рисунок 12"/>
          <p:cNvPicPr/>
          <p:nvPr/>
        </p:nvPicPr>
        <p:blipFill>
          <a:blip r:embed="rId3"/>
          <a:srcRect l="4688"/>
          <a:stretch>
            <a:fillRect/>
          </a:stretch>
        </p:blipFill>
        <p:spPr bwMode="auto">
          <a:xfrm>
            <a:off x="4572000" y="3786190"/>
            <a:ext cx="1452562" cy="17859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4"/>
          <a:srcRect t="10257" r="2110" b="21364"/>
          <a:stretch>
            <a:fillRect/>
          </a:stretch>
        </p:blipFill>
        <p:spPr bwMode="auto">
          <a:xfrm>
            <a:off x="6000760" y="3786190"/>
            <a:ext cx="1500198" cy="17859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3286116" y="714356"/>
            <a:ext cx="1500198" cy="1938992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12000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3</a:t>
            </a:r>
            <a:endParaRPr lang="ru-RU" sz="12000" dirty="0"/>
          </a:p>
        </p:txBody>
      </p:sp>
      <p:pic>
        <p:nvPicPr>
          <p:cNvPr id="16" name="Рисунок 15"/>
          <p:cNvPicPr/>
          <p:nvPr/>
        </p:nvPicPr>
        <p:blipFill>
          <a:blip r:embed="rId5"/>
          <a:srcRect l="11413" t="11788" r="5845" b="13552"/>
          <a:stretch>
            <a:fillRect/>
          </a:stretch>
        </p:blipFill>
        <p:spPr bwMode="auto">
          <a:xfrm>
            <a:off x="4786314" y="714356"/>
            <a:ext cx="2357454" cy="192882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7" name="Рисунок 16"/>
          <p:cNvPicPr/>
          <p:nvPr/>
        </p:nvPicPr>
        <p:blipFill>
          <a:blip r:embed="rId6"/>
          <a:srcRect l="5000" t="16667" r="5000" b="6667"/>
          <a:stretch>
            <a:fillRect/>
          </a:stretch>
        </p:blipFill>
        <p:spPr bwMode="auto">
          <a:xfrm>
            <a:off x="1785918" y="714356"/>
            <a:ext cx="1500198" cy="192882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000364" y="2143116"/>
            <a:ext cx="2887329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стриж</a:t>
            </a:r>
            <a:endParaRPr lang="ru-RU" sz="9600" b="1" spc="50" dirty="0">
              <a:ln w="11430"/>
              <a:solidFill>
                <a:srgbClr val="0033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6116" y="5288340"/>
            <a:ext cx="2533066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столб</a:t>
            </a:r>
            <a:endParaRPr lang="ru-RU" sz="9600" b="1" spc="50" dirty="0">
              <a:ln w="11430"/>
              <a:solidFill>
                <a:srgbClr val="0033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0"/>
          <p:cNvPicPr>
            <a:picLocks noChangeAspect="1" noChangeArrowheads="1"/>
          </p:cNvPicPr>
          <p:nvPr/>
        </p:nvPicPr>
        <p:blipFill>
          <a:blip r:embed="rId2">
            <a:lum bright="16000"/>
          </a:blip>
          <a:srcRect b="4166"/>
          <a:stretch>
            <a:fillRect/>
          </a:stretch>
        </p:blipFill>
        <p:spPr bwMode="auto">
          <a:xfrm>
            <a:off x="0" y="-285776"/>
            <a:ext cx="9144000" cy="7143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 descr="snap05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3" y="285728"/>
            <a:ext cx="3143272" cy="171451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57158" y="3429000"/>
            <a:ext cx="2143139" cy="1785104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11000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40</a:t>
            </a:r>
            <a:endParaRPr lang="ru-RU" sz="11000" dirty="0"/>
          </a:p>
        </p:txBody>
      </p:sp>
      <p:pic>
        <p:nvPicPr>
          <p:cNvPr id="8" name="Рисунок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214290"/>
            <a:ext cx="1214446" cy="178595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000496" y="214290"/>
            <a:ext cx="2300630" cy="1785104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ru-RU" sz="110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</a:t>
            </a:r>
            <a:endParaRPr lang="ru-RU" sz="11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5"/>
          <a:srcRect l="4688"/>
          <a:stretch>
            <a:fillRect/>
          </a:stretch>
        </p:blipFill>
        <p:spPr bwMode="auto">
          <a:xfrm>
            <a:off x="7500958" y="214290"/>
            <a:ext cx="1309686" cy="178595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4214810" y="3429000"/>
            <a:ext cx="3007555" cy="178510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11000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100</a:t>
            </a:r>
            <a:endParaRPr lang="ru-RU" sz="11000" dirty="0"/>
          </a:p>
        </p:txBody>
      </p:sp>
      <p:pic>
        <p:nvPicPr>
          <p:cNvPr id="12" name="Рисунок 11"/>
          <p:cNvPicPr/>
          <p:nvPr/>
        </p:nvPicPr>
        <p:blipFill>
          <a:blip r:embed="rId6"/>
          <a:srcRect l="8380" t="1132" r="11583" b="11604"/>
          <a:stretch>
            <a:fillRect/>
          </a:stretch>
        </p:blipFill>
        <p:spPr bwMode="auto">
          <a:xfrm>
            <a:off x="7215206" y="3429000"/>
            <a:ext cx="1571636" cy="178595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7"/>
          <a:srcRect l="9091" r="13636" b="8696"/>
          <a:stretch>
            <a:fillRect/>
          </a:stretch>
        </p:blipFill>
        <p:spPr bwMode="auto">
          <a:xfrm>
            <a:off x="2285984" y="3429000"/>
            <a:ext cx="1357322" cy="17859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357158" y="1571612"/>
            <a:ext cx="3046027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Родина</a:t>
            </a:r>
            <a:endParaRPr lang="ru-RU" sz="9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2066" y="1571612"/>
            <a:ext cx="2852063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подвал</a:t>
            </a:r>
            <a:endParaRPr lang="ru-RU" sz="9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2910" y="5072074"/>
            <a:ext cx="2813591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сорока</a:t>
            </a:r>
            <a:endParaRPr lang="ru-RU" sz="9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00694" y="5000636"/>
            <a:ext cx="2047355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стог</a:t>
            </a:r>
            <a:endParaRPr lang="ru-RU" sz="9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Рисунок 39" descr="http://nazva.net/images/riddles/question_67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428604"/>
            <a:ext cx="5186320" cy="157161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357290" y="3643314"/>
            <a:ext cx="5857916" cy="1785104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11000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itchFamily="34" charset="0"/>
              </a:rPr>
              <a:t>100</a:t>
            </a:r>
            <a:r>
              <a:rPr lang="ru-RU" sz="11000" b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</a:rPr>
              <a:t>янка</a:t>
            </a:r>
            <a:endParaRPr lang="ru-RU" sz="11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643174" y="1500174"/>
            <a:ext cx="3251211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скворец</a:t>
            </a:r>
            <a:endParaRPr lang="ru-RU" sz="9600" b="1" spc="50" dirty="0">
              <a:ln w="11430"/>
              <a:solidFill>
                <a:srgbClr val="0033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7422" y="4929198"/>
            <a:ext cx="3509294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стоянка</a:t>
            </a:r>
            <a:endParaRPr lang="ru-RU" sz="9600" b="1" spc="50" dirty="0">
              <a:ln w="11430"/>
              <a:solidFill>
                <a:srgbClr val="0033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2"/>
          <a:srcRect b="41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46" name="WordArt 2"/>
          <p:cNvSpPr>
            <a:spLocks noChangeArrowheads="1" noChangeShapeType="1" noTextEdit="1"/>
          </p:cNvSpPr>
          <p:nvPr/>
        </p:nvSpPr>
        <p:spPr bwMode="auto">
          <a:xfrm>
            <a:off x="428596" y="1071546"/>
            <a:ext cx="8429684" cy="550072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fromWordArt="1">
            <a:prstTxWarp prst="textPlain">
              <a:avLst>
                <a:gd name="adj" fmla="val 50777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ПРЕЖДЕ   ЧЕМ   ВСЯ </a:t>
            </a:r>
          </a:p>
          <a:p>
            <a:pPr algn="ctr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33CC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  7</a:t>
            </a:r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Я    О</a:t>
            </a:r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6666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5</a:t>
            </a:r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    СЯДЕТ  ЗА </a:t>
            </a:r>
            <a:r>
              <a:rPr lang="ru-RU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СТОЛ, </a:t>
            </a:r>
          </a:p>
          <a:p>
            <a:pPr algn="ctr"/>
            <a:r>
              <a:rPr lang="ru-RU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ПРЕ</a:t>
            </a:r>
            <a:r>
              <a:rPr lang="ru-RU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33CC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2</a:t>
            </a:r>
            <a:r>
              <a:rPr lang="ru-RU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РИТЕЛЬНО    </a:t>
            </a:r>
          </a:p>
          <a:p>
            <a:pPr algn="ctr"/>
            <a:r>
              <a:rPr lang="ru-RU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ВЫ</a:t>
            </a:r>
            <a:r>
              <a:rPr lang="ru-RU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33CC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3</a:t>
            </a:r>
            <a:r>
              <a:rPr lang="ru-RU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      КЛЕЁНКУ.</a:t>
            </a:r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 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714348" y="0"/>
            <a:ext cx="792961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Отгадай  ребус 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ты узнаешь о правилах личной гигиены.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69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91907" y="6215082"/>
            <a:ext cx="752093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40"/>
                            </p:stCondLst>
                            <p:childTnLst>
                              <p:par>
                                <p:cTn id="1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604</Words>
  <Application>Microsoft Office PowerPoint</Application>
  <PresentationFormat>Экран (4:3)</PresentationFormat>
  <Paragraphs>155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санек</dc:creator>
  <cp:lastModifiedBy>Pig Man Machine</cp:lastModifiedBy>
  <cp:revision>57</cp:revision>
  <dcterms:created xsi:type="dcterms:W3CDTF">2008-02-28T18:54:09Z</dcterms:created>
  <dcterms:modified xsi:type="dcterms:W3CDTF">2014-05-14T15:52:05Z</dcterms:modified>
</cp:coreProperties>
</file>