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76" r:id="rId4"/>
    <p:sldId id="260" r:id="rId5"/>
    <p:sldId id="261" r:id="rId6"/>
    <p:sldId id="262" r:id="rId7"/>
    <p:sldId id="289" r:id="rId8"/>
    <p:sldId id="263" r:id="rId9"/>
    <p:sldId id="264" r:id="rId10"/>
    <p:sldId id="265" r:id="rId11"/>
    <p:sldId id="290" r:id="rId12"/>
    <p:sldId id="308" r:id="rId13"/>
    <p:sldId id="339" r:id="rId14"/>
    <p:sldId id="337" r:id="rId15"/>
    <p:sldId id="334" r:id="rId16"/>
    <p:sldId id="335" r:id="rId17"/>
    <p:sldId id="336" r:id="rId18"/>
    <p:sldId id="309" r:id="rId19"/>
    <p:sldId id="266" r:id="rId20"/>
    <p:sldId id="267" r:id="rId21"/>
    <p:sldId id="268" r:id="rId22"/>
    <p:sldId id="281" r:id="rId23"/>
    <p:sldId id="310" r:id="rId24"/>
    <p:sldId id="269" r:id="rId25"/>
    <p:sldId id="270" r:id="rId26"/>
    <p:sldId id="271" r:id="rId27"/>
    <p:sldId id="273" r:id="rId28"/>
    <p:sldId id="274" r:id="rId29"/>
    <p:sldId id="275" r:id="rId30"/>
    <p:sldId id="283" r:id="rId31"/>
    <p:sldId id="285" r:id="rId32"/>
    <p:sldId id="312" r:id="rId33"/>
    <p:sldId id="294" r:id="rId34"/>
    <p:sldId id="295" r:id="rId35"/>
    <p:sldId id="297" r:id="rId36"/>
    <p:sldId id="326" r:id="rId37"/>
    <p:sldId id="298" r:id="rId38"/>
    <p:sldId id="304" r:id="rId39"/>
    <p:sldId id="305" r:id="rId40"/>
    <p:sldId id="306" r:id="rId41"/>
    <p:sldId id="307" r:id="rId42"/>
    <p:sldId id="324" r:id="rId43"/>
    <p:sldId id="340" r:id="rId44"/>
    <p:sldId id="328" r:id="rId45"/>
    <p:sldId id="341" r:id="rId46"/>
    <p:sldId id="342" r:id="rId47"/>
    <p:sldId id="343" r:id="rId48"/>
    <p:sldId id="325" r:id="rId49"/>
    <p:sldId id="344" r:id="rId50"/>
    <p:sldId id="345" r:id="rId51"/>
    <p:sldId id="346" r:id="rId52"/>
    <p:sldId id="332" r:id="rId53"/>
    <p:sldId id="330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140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4660"/>
  </p:normalViewPr>
  <p:slideViewPr>
    <p:cSldViewPr>
      <p:cViewPr>
        <p:scale>
          <a:sx n="46" d="100"/>
          <a:sy n="46" d="100"/>
        </p:scale>
        <p:origin x="-1387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97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6BF8D-C8EB-45F1-AFD0-B14442576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840C4-0205-416D-A69B-F2FA86F1E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FD24B-F439-41D4-BF39-808C2D8FE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2937C-8A35-40AA-A9A1-1F9314B683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344FB-CEBE-4EE1-849C-B7739D999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75016-4813-43E3-B149-326B32962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D74DC-5FB6-4593-99CA-A41139AD8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E778F-C08A-45D7-9DE0-E51DA3008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48636-895B-4FD1-94EC-5477C9FC4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83C49-62AD-4E4A-A411-D8419866D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82263-4745-4A8B-9919-FDB4E4FAB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3519A36-8AD2-4792-8CD2-0272D9656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867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67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68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68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68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868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68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868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82;&#1086;&#1085;&#1082;&#1091;&#1088;&#1089;%20&#1091;&#1088;&#1086;&#1082;\9%20&#1084;&#1072;&#1103;\minusovki.mptri.net%20voennie_-_svyashennaya_voyna.mp3" TargetMode="Externa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lip2net.com/page/m69077/10908886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http://trassa.narod.ru/piter/liferoad/savicheva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www.slava-cccp.narod.ru/blok5.jp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/index.php?title=%D0%9B%D1%91%D0%BD%D1%8F_%D0%90%D0%BD%D0%BA%D0%B8%D0%BD%D0%BE%D0%B2%D0%B8%D1%87&amp;action=edit&amp;redlink=1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557338"/>
            <a:ext cx="7848600" cy="22844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8800" b="1" smtClean="0">
                <a:solidFill>
                  <a:srgbClr val="D01406"/>
                </a:solidFill>
              </a:rPr>
              <a:t>Дети войны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6000" b="1" smtClean="0">
                <a:solidFill>
                  <a:schemeClr val="hlink"/>
                </a:solidFill>
              </a:rPr>
              <a:t>последние свидетели</a:t>
            </a:r>
          </a:p>
        </p:txBody>
      </p:sp>
      <p:pic>
        <p:nvPicPr>
          <p:cNvPr id="3077" name="Picture 5" descr="http://pgtk.edu.ru/wp-content/uploads/2016/04/s794602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69215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500063" y="714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rgbClr val="D01406"/>
                </a:solidFill>
              </a:rPr>
              <a:t>                    Война !</a:t>
            </a:r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857375"/>
            <a:ext cx="4038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chemeClr val="hlink"/>
                </a:solidFill>
              </a:rPr>
              <a:t>  </a:t>
            </a:r>
            <a:r>
              <a:rPr lang="ru-RU" sz="6000" b="1" dirty="0" smtClean="0">
                <a:solidFill>
                  <a:schemeClr val="hlink"/>
                </a:solidFill>
              </a:rPr>
              <a:t>22 июня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6000" b="1" dirty="0" smtClean="0">
              <a:solidFill>
                <a:schemeClr val="hlink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b="1" dirty="0" smtClean="0">
                <a:solidFill>
                  <a:schemeClr val="hlink"/>
                </a:solidFill>
              </a:rPr>
              <a:t>   1941 года</a:t>
            </a:r>
          </a:p>
        </p:txBody>
      </p:sp>
      <p:pic>
        <p:nvPicPr>
          <p:cNvPr id="34824" name="minusovki.mptri.net voennie_-_svyashennaya_voyna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0" descr="C:\Documents and Settings\Рыжов\Рабочий стол\ВРЕМЕННЫЕ ФОТО\Рисунок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1071563"/>
            <a:ext cx="3089275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8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9600" b="0" smtClean="0">
                <a:solidFill>
                  <a:srgbClr val="D01406"/>
                </a:solidFill>
              </a:rPr>
              <a:t>Дети войны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b="1" smtClean="0">
                <a:solidFill>
                  <a:schemeClr val="hlink"/>
                </a:solidFill>
              </a:rPr>
              <a:t>Дети в блокадном Ленинграде.</a:t>
            </a:r>
          </a:p>
          <a:p>
            <a:pPr eaLnBrk="1" hangingPunct="1">
              <a:defRPr/>
            </a:pPr>
            <a:r>
              <a:rPr lang="ru-RU" sz="4400" b="1" smtClean="0">
                <a:solidFill>
                  <a:schemeClr val="hlink"/>
                </a:solidFill>
              </a:rPr>
              <a:t>Дети под акупацией у немцев.</a:t>
            </a:r>
          </a:p>
          <a:p>
            <a:pPr eaLnBrk="1" hangingPunct="1">
              <a:defRPr/>
            </a:pPr>
            <a:r>
              <a:rPr lang="ru-RU" sz="4400" b="1" smtClean="0">
                <a:solidFill>
                  <a:schemeClr val="hlink"/>
                </a:solidFill>
              </a:rPr>
              <a:t>Дети в концлагерях.</a:t>
            </a:r>
          </a:p>
          <a:p>
            <a:pPr eaLnBrk="1" hangingPunct="1">
              <a:defRPr/>
            </a:pPr>
            <a:r>
              <a:rPr lang="ru-RU" sz="4400" b="1" smtClean="0">
                <a:solidFill>
                  <a:schemeClr val="hlink"/>
                </a:solidFill>
              </a:rPr>
              <a:t>Дети пионеры – герои.</a:t>
            </a:r>
          </a:p>
          <a:p>
            <a:pPr eaLnBrk="1" hangingPunct="1">
              <a:defRPr/>
            </a:pPr>
            <a:r>
              <a:rPr lang="ru-RU" sz="4400" b="1" smtClean="0">
                <a:solidFill>
                  <a:schemeClr val="hlink"/>
                </a:solidFill>
              </a:rPr>
              <a:t>Дети в тылу.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smtClean="0">
                <a:solidFill>
                  <a:schemeClr val="hlink"/>
                </a:solidFill>
              </a:rPr>
              <a:t>Дети в блокадном </a:t>
            </a:r>
            <a:r>
              <a:rPr lang="ru-RU" sz="7200" smtClean="0">
                <a:solidFill>
                  <a:schemeClr val="hlink"/>
                </a:solidFill>
                <a:hlinkClick r:id="rId2"/>
              </a:rPr>
              <a:t>Ленинграде.</a:t>
            </a:r>
            <a:endParaRPr lang="ru-RU" sz="72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1" name="Picture 5" descr="http://images.myshared.ru/4/240802/slide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713788" cy="6535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7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  <a:noFill/>
          <a:ln/>
        </p:spPr>
        <p:txBody>
          <a:bodyPr/>
          <a:lstStyle/>
          <a:p>
            <a:r>
              <a:rPr lang="ru-RU" sz="4000" b="0" i="1" smtClean="0">
                <a:effectLst/>
                <a:latin typeface="Arial" charset="0"/>
              </a:rPr>
              <a:t>Дневник Тани Савичевой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836613"/>
            <a:ext cx="8280400" cy="5832475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В рабочем посёлке Шатки Горьковской области в годы войны находился детский дом, в котором жили дети, вывезенные из блокадного Ленинграда. Среди них была Таня Савичева, имя которой известно всему миру. Дневник Тани Савичевой, одиннадцатилетней ленинградской девочки, был случайно обнаружен в Ленинграде в пустой, полностью вымершей квартире. Он хранится в музее Пискарёвского кладбища.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smtClean="0">
              <a:effectLst/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smtClean="0">
              <a:effectLst/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"Женя умерла 28 декабря в 12.00. час. утра 1941 г.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Бабушка умерла 25 января 3 ч. Дня 1942 г. Лека умер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17 марта в 5 час. утра 1942 г.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Дядя Вася умер 13 апреля 2ч. Ночь 1942 г.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Дядя Лёша 10 мая в 4 ч. Дня 1942.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Савичевы умерли. Умерли все".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smtClean="0">
              <a:effectLst/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smtClean="0">
              <a:effectLst/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    Тогда ещё не все. Таню вывезли вместе с другими детьми из Ленинграда в 1942 году в глубь страны в детский дом. Здесь детей кормили, лечили, учили, возвращали к жизни. Часто это удавалось. Иногда блокада оказывалась сильнее. И тогда их хоронили. Таня умерла 1 июля 1944 года. Она так и не узнала, что не все Савичевы погибли, их род продолжается. Выжили и вернулись в родной город сестра Нина и брат Миша.</a:t>
            </a:r>
          </a:p>
        </p:txBody>
      </p:sp>
      <p:pic>
        <p:nvPicPr>
          <p:cNvPr id="87049" name="Picture 9" descr="tanya_saviche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2276475"/>
            <a:ext cx="1914525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92150"/>
            <a:ext cx="7959725" cy="546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noFill/>
          <a:ln/>
        </p:spPr>
        <p:txBody>
          <a:bodyPr/>
          <a:lstStyle/>
          <a:p>
            <a:r>
              <a:rPr lang="ru-RU" sz="3600" b="0" smtClean="0">
                <a:effectLst/>
                <a:latin typeface="Monotype Corsiva" pitchFamily="66" charset="0"/>
              </a:rPr>
              <a:t>Памятник </a:t>
            </a:r>
            <a:r>
              <a:rPr lang="ru-RU" sz="3600" b="0" smtClean="0">
                <a:effectLst/>
              </a:rPr>
              <a:t>«</a:t>
            </a:r>
            <a:r>
              <a:rPr lang="ru-RU" sz="3600" b="0" smtClean="0">
                <a:effectLst/>
                <a:latin typeface="Monotype Corsiva" pitchFamily="66" charset="0"/>
              </a:rPr>
              <a:t>Дневник Тани Савичевой</a:t>
            </a:r>
            <a:r>
              <a:rPr lang="ru-RU" sz="3600" b="0" smtClean="0">
                <a:effectLst/>
              </a:rPr>
              <a:t>»</a:t>
            </a:r>
            <a:endParaRPr lang="ru-RU" sz="3600" b="0" smtClean="0">
              <a:effectLst/>
              <a:latin typeface="Monotype Corsiva" pitchFamily="66" charset="0"/>
            </a:endParaRPr>
          </a:p>
        </p:txBody>
      </p:sp>
      <p:pic>
        <p:nvPicPr>
          <p:cNvPr id="83971" name="Picture 3" descr="http://trassa.narod.ru/piter/liferoad/savicheva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900113" y="1341438"/>
            <a:ext cx="7345362" cy="49212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z="2400" b="0" smtClean="0">
                <a:effectLst/>
                <a:latin typeface="Monotype Corsiva" pitchFamily="66" charset="0"/>
              </a:rPr>
              <a:t>В Ленинграде 15 тысяч мальчиков и девочек </a:t>
            </a:r>
            <a:br>
              <a:rPr lang="ru-RU" sz="2400" b="0" smtClean="0">
                <a:effectLst/>
                <a:latin typeface="Monotype Corsiva" pitchFamily="66" charset="0"/>
              </a:rPr>
            </a:br>
            <a:r>
              <a:rPr lang="ru-RU" sz="2400" b="0" smtClean="0">
                <a:effectLst/>
                <a:latin typeface="Monotype Corsiva" pitchFamily="66" charset="0"/>
              </a:rPr>
              <a:t>получили медаль </a:t>
            </a:r>
            <a:br>
              <a:rPr lang="ru-RU" sz="2400" b="0" smtClean="0">
                <a:effectLst/>
                <a:latin typeface="Monotype Corsiva" pitchFamily="66" charset="0"/>
              </a:rPr>
            </a:br>
            <a:r>
              <a:rPr lang="ru-RU" sz="2400" b="0" smtClean="0">
                <a:effectLst/>
              </a:rPr>
              <a:t>«</a:t>
            </a:r>
            <a:r>
              <a:rPr lang="ru-RU" sz="2400" b="0" smtClean="0">
                <a:effectLst/>
                <a:latin typeface="Monotype Corsiva" pitchFamily="66" charset="0"/>
              </a:rPr>
              <a:t>За оборону Ленинграда</a:t>
            </a:r>
            <a:r>
              <a:rPr lang="ru-RU" sz="2400" b="0" smtClean="0">
                <a:effectLst/>
              </a:rPr>
              <a:t>»</a:t>
            </a:r>
            <a:endParaRPr lang="ru-RU" sz="2400" b="0" smtClean="0">
              <a:effectLst/>
              <a:latin typeface="Monotype Corsiva" pitchFamily="66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7900" y="2133600"/>
            <a:ext cx="3455988" cy="3844925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В блокадных днях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Мы так и не узнали: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Меж юностью и детством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Где черта?..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Нам в сорок третьем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Выдали медали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И только в сорок пятом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smtClean="0">
                <a:effectLst/>
                <a:latin typeface="Monotype Corsiva" pitchFamily="66" charset="0"/>
              </a:rPr>
              <a:t>Паспорта.</a:t>
            </a:r>
          </a:p>
        </p:txBody>
      </p:sp>
      <p:pic>
        <p:nvPicPr>
          <p:cNvPr id="84996" name="Picture 4" descr="http://www.slava-cccp.narod.ru/blok5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619250" y="1773238"/>
            <a:ext cx="2332038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7200" smtClean="0">
                <a:solidFill>
                  <a:schemeClr val="hlink"/>
                </a:solidFill>
              </a:rPr>
              <a:t>Дети под </a:t>
            </a:r>
            <a:r>
              <a:rPr lang="ru-RU" smtClean="0">
                <a:solidFill>
                  <a:schemeClr val="hlink"/>
                </a:solidFill>
                <a:latin typeface="Arial" charset="0"/>
              </a:rPr>
              <a:t>окку</a:t>
            </a:r>
            <a:r>
              <a:rPr lang="ru-RU" sz="7200" smtClean="0">
                <a:solidFill>
                  <a:schemeClr val="hlink"/>
                </a:solidFill>
              </a:rPr>
              <a:t>пацией у немцев.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88913"/>
            <a:ext cx="8713787" cy="27352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Гитлеровское руководство с тупой педантичностью истребляло мирное население на всей оккупированной территории Советского Союза. </a:t>
            </a:r>
            <a:r>
              <a:rPr lang="ru-RU" sz="2000" b="1" smtClean="0">
                <a:solidFill>
                  <a:schemeClr val="hlink"/>
                </a:solidFill>
              </a:rPr>
              <a:t>Массы загубленных детей перед их мучительной гибелью варварскими способами использовались в качестве живого экспериментального материала для бесчеловечных опытов «арийской медицины».</a:t>
            </a:r>
            <a:r>
              <a:rPr lang="ru-RU" sz="2000" b="1" smtClean="0"/>
              <a:t> Немцы организовали фабрику детской крови для нужд немецкой армии, был сформирован невольничий рынок, где шла продажа детей в рабство местным собственникам.</a:t>
            </a:r>
          </a:p>
        </p:txBody>
      </p:sp>
      <p:pic>
        <p:nvPicPr>
          <p:cNvPr id="21508" name="Picture 4" descr="C:\Documents and Settings\Рыжов\Рабочий стол\Копия (3) ВРЕМЕННЫЕ ФОТО\Рисунок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708275"/>
            <a:ext cx="532765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773238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</a:rPr>
              <a:t>«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Мы - дети войны</a:t>
            </a:r>
            <a:r>
              <a:rPr lang="ru-RU" sz="2800" smtClean="0">
                <a:latin typeface="Times New Roman" pitchFamily="18" charset="0"/>
              </a:rPr>
              <a:t>, 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детство которых закончилось </a:t>
            </a:r>
            <a:r>
              <a:rPr lang="ru-RU" sz="2800" smtClean="0">
                <a:solidFill>
                  <a:srgbClr val="D01406"/>
                </a:solidFill>
                <a:latin typeface="Times New Roman" pitchFamily="18" charset="0"/>
              </a:rPr>
              <a:t>22 июня 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1941 года</a:t>
            </a:r>
            <a:r>
              <a:rPr lang="ru-RU" sz="2800" smtClean="0">
                <a:solidFill>
                  <a:schemeClr val="tx1"/>
                </a:solidFill>
                <a:latin typeface="Arial" charset="0"/>
              </a:rPr>
              <a:t>»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 -</a:t>
            </a:r>
            <a:r>
              <a:rPr lang="ru-RU" sz="2800" smtClean="0">
                <a:latin typeface="Times New Roman" pitchFamily="18" charset="0"/>
              </a:rPr>
              <a:t> говорят сейчас наши ветераны</a:t>
            </a:r>
            <a:r>
              <a:rPr lang="en-US" sz="2800" smtClean="0">
                <a:latin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</a:rPr>
              <a:t>Великой Отечественной войны.</a:t>
            </a:r>
            <a:r>
              <a:rPr lang="ru-RU" smtClean="0"/>
              <a:t> </a:t>
            </a:r>
          </a:p>
        </p:txBody>
      </p:sp>
      <p:pic>
        <p:nvPicPr>
          <p:cNvPr id="4101" name="Picture 5" descr="detivoi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844675"/>
            <a:ext cx="6497638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32131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Обычно перед выселением какого-либо села туда врывался отряд карателей, они сжигали дома, угоняли скот, грабили имущество. Многих жителей убивали тут же или сжигали в своих домах. </a:t>
            </a:r>
            <a:r>
              <a:rPr lang="ru-RU" sz="2000" b="1" smtClean="0">
                <a:solidFill>
                  <a:schemeClr val="hlink"/>
                </a:solidFill>
              </a:rPr>
              <a:t>Женщин с детьми собирали на железнодорожных станциях, грузили в вагоны, наглухо заколачивали и вывозили в лагеря.</a:t>
            </a:r>
            <a:r>
              <a:rPr lang="ru-RU" sz="2000" b="1" smtClean="0"/>
              <a:t> Спустя неделю их доставляли в один из лагерей или тюрьму.</a:t>
            </a:r>
          </a:p>
        </p:txBody>
      </p:sp>
      <p:pic>
        <p:nvPicPr>
          <p:cNvPr id="22533" name="Picture 5" descr="0_63120_5a09afee_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989138"/>
            <a:ext cx="6540500" cy="435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На фото: Отряд карателей сжигает деревню.</a:t>
            </a:r>
          </a:p>
        </p:txBody>
      </p:sp>
      <p:pic>
        <p:nvPicPr>
          <p:cNvPr id="23555" name="Picture 4" descr="C:\Documents and Settings\Рыжов\Рабочий стол\Копия (3) ВРЕМЕННЫЕ ФОТО\Рисунок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857375"/>
            <a:ext cx="6967537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solidFill>
                  <a:srgbClr val="D01406"/>
                </a:solidFill>
              </a:rPr>
              <a:t>Варварство.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4038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  <a:r>
              <a:rPr lang="ru-RU" b="1" i="1" smtClean="0"/>
              <a:t>Автор: Муса Джалиль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50825" y="1717675"/>
            <a:ext cx="61785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Arial Black" pitchFamily="34" charset="0"/>
            </a:endParaRPr>
          </a:p>
          <a:p>
            <a:r>
              <a:rPr lang="ru-RU" sz="2000" b="1"/>
              <a:t>Они с детьми погнали матерей</a:t>
            </a:r>
            <a:br>
              <a:rPr lang="ru-RU" sz="2000" b="1"/>
            </a:br>
            <a:r>
              <a:rPr lang="ru-RU" sz="2000" b="1"/>
              <a:t>И яму рыть заставили, а сами</a:t>
            </a:r>
            <a:br>
              <a:rPr lang="ru-RU" sz="2000" b="1"/>
            </a:br>
            <a:r>
              <a:rPr lang="ru-RU" sz="2000" b="1"/>
              <a:t>Они стояли, кучка дикарей,</a:t>
            </a:r>
            <a:br>
              <a:rPr lang="ru-RU" sz="2000" b="1"/>
            </a:br>
            <a:r>
              <a:rPr lang="ru-RU" sz="2000" b="1"/>
              <a:t>И хриплыми смеялись голосами.</a:t>
            </a:r>
            <a:br>
              <a:rPr lang="ru-RU" sz="2000" b="1"/>
            </a:br>
            <a:r>
              <a:rPr lang="ru-RU" sz="2000" b="1"/>
              <a:t>У края бездны выстроили в ряд</a:t>
            </a:r>
            <a:br>
              <a:rPr lang="ru-RU" sz="2000" b="1"/>
            </a:br>
            <a:r>
              <a:rPr lang="ru-RU" sz="2000" b="1"/>
              <a:t>Бессильных женщин, худеньких ребят.</a:t>
            </a:r>
            <a:br>
              <a:rPr lang="ru-RU" sz="2000" b="1"/>
            </a:br>
            <a:r>
              <a:rPr lang="ru-RU" sz="2000" b="1"/>
              <a:t>Пришел хмельной майор и медными глазами</a:t>
            </a:r>
            <a:br>
              <a:rPr lang="ru-RU" sz="2000" b="1"/>
            </a:br>
            <a:r>
              <a:rPr lang="ru-RU" sz="2000" b="1"/>
              <a:t>Окинул обреченных... Мутный дождь</a:t>
            </a:r>
            <a:br>
              <a:rPr lang="ru-RU" sz="2000" b="1"/>
            </a:br>
            <a:r>
              <a:rPr lang="ru-RU" sz="2000" b="1"/>
              <a:t>Гудел в листве соседних рощ</a:t>
            </a:r>
            <a:br>
              <a:rPr lang="ru-RU" sz="2000" b="1"/>
            </a:br>
            <a:r>
              <a:rPr lang="ru-RU" sz="2000" b="1"/>
              <a:t>И на полях, одетых мглою,</a:t>
            </a:r>
            <a:br>
              <a:rPr lang="ru-RU" sz="2000" b="1"/>
            </a:br>
            <a:r>
              <a:rPr lang="ru-RU" sz="2000" b="1"/>
              <a:t>И тучи опустились над землею,</a:t>
            </a:r>
            <a:br>
              <a:rPr lang="ru-RU" sz="2000" b="1"/>
            </a:br>
            <a:r>
              <a:rPr lang="ru-RU" sz="2000" b="1"/>
              <a:t>Друг друга с бешенством гоня...</a:t>
            </a:r>
            <a:br>
              <a:rPr lang="ru-RU" sz="2000" b="1"/>
            </a:br>
            <a:r>
              <a:rPr lang="ru-RU" sz="2000" b="1"/>
              <a:t>Нет, этого я не забуду дня,</a:t>
            </a:r>
            <a:br>
              <a:rPr lang="ru-RU" sz="2000" b="1"/>
            </a:br>
            <a:r>
              <a:rPr lang="ru-RU" sz="2000" b="1"/>
              <a:t>……………………………………………….</a:t>
            </a:r>
          </a:p>
          <a:p>
            <a:r>
              <a:rPr lang="ru-RU" sz="2000" b="1"/>
              <a:t>Я не забуду никогда, вовеки! ....</a:t>
            </a:r>
            <a:br>
              <a:rPr lang="ru-RU" sz="2000" b="1"/>
            </a:br>
            <a:endParaRPr lang="ru-RU" sz="2000" b="1"/>
          </a:p>
        </p:txBody>
      </p:sp>
      <p:pic>
        <p:nvPicPr>
          <p:cNvPr id="25605" name="Picture 6" descr="C:\Documents and Settings\Рыжов\Рабочий стол\Копия (3) ВРЕМЕННЫЕ ФОТО\Рисунок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2286000"/>
            <a:ext cx="2924175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smtClean="0">
                <a:solidFill>
                  <a:schemeClr val="hlink"/>
                </a:solidFill>
              </a:rPr>
              <a:t>Дети в концлагерях.</a:t>
            </a:r>
            <a:r>
              <a:rPr lang="ru-RU" sz="7200" b="0" smtClean="0">
                <a:solidFill>
                  <a:schemeClr val="hlink"/>
                </a:solidFill>
              </a:rPr>
              <a:t/>
            </a:r>
            <a:br>
              <a:rPr lang="ru-RU" sz="7200" b="0" smtClean="0">
                <a:solidFill>
                  <a:schemeClr val="hlink"/>
                </a:solidFill>
              </a:rPr>
            </a:br>
            <a:endParaRPr lang="ru-RU" sz="7200" b="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686800" cy="3457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Страшный час для </a:t>
            </a:r>
            <a:r>
              <a:rPr lang="ru-RU" sz="2000" b="1" smtClean="0">
                <a:solidFill>
                  <a:schemeClr val="hlink"/>
                </a:solidFill>
              </a:rPr>
              <a:t>детей</a:t>
            </a:r>
            <a:r>
              <a:rPr lang="ru-RU" sz="2000" b="1" smtClean="0"/>
              <a:t> и матерей в концлагере наступал тогда, когда фашисты, выстроив матерей с детьми посреди лагеря, насильно отрывали малюток от несчастных матерей.</a:t>
            </a:r>
            <a:endParaRPr lang="ru-RU" sz="20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000" b="1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000" b="1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000" b="1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smtClean="0">
                <a:solidFill>
                  <a:schemeClr val="hlink"/>
                </a:solidFill>
              </a:rPr>
              <a:t>Дети</a:t>
            </a:r>
            <a:r>
              <a:rPr lang="ru-RU" sz="2000" b="1" smtClean="0"/>
              <a:t>, начиная с грудного возраста, содержались немцами отдельно и строго изолированно. </a:t>
            </a:r>
            <a:r>
              <a:rPr lang="ru-RU" sz="2000" b="1" smtClean="0">
                <a:solidFill>
                  <a:schemeClr val="hlink"/>
                </a:solidFill>
              </a:rPr>
              <a:t>Дети</a:t>
            </a:r>
            <a:r>
              <a:rPr lang="ru-RU" sz="2000" b="1" smtClean="0"/>
              <a:t> в отдельном бараке находились в состоянии маленьких животных, лишенных даже примитивного ухода. За грудными младенцами ухаживали 5-7 летние девочки. Ежедневно немецкая охрана в больших корзинах выносила из детского барака окоченевшие трупики погибших детей</a:t>
            </a:r>
            <a:r>
              <a:rPr lang="ru-RU" sz="2000" smtClean="0"/>
              <a:t>. </a:t>
            </a:r>
          </a:p>
        </p:txBody>
      </p:sp>
      <p:pic>
        <p:nvPicPr>
          <p:cNvPr id="27653" name="Picture 5" descr="img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557338"/>
            <a:ext cx="4105275" cy="3079750"/>
          </a:xfrm>
          <a:prstGeom prst="rect">
            <a:avLst/>
          </a:prstGeom>
          <a:noFill/>
        </p:spPr>
      </p:pic>
      <p:pic>
        <p:nvPicPr>
          <p:cNvPr id="27655" name="Picture 7" descr="adf96a73ec0e820d2436c35d4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74800"/>
            <a:ext cx="4105275" cy="3074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692150"/>
            <a:ext cx="8229600" cy="5649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/>
              <a:t>Массовую беспрерывную смертность детей вызывали эксперименты, для которых в роли лабораторных животных использовались малолетние узники </a:t>
            </a:r>
            <a:r>
              <a:rPr lang="ru-RU" sz="2800" b="1" smtClean="0">
                <a:solidFill>
                  <a:schemeClr val="hlink"/>
                </a:solidFill>
              </a:rPr>
              <a:t>Саласпилса.</a:t>
            </a:r>
            <a:r>
              <a:rPr lang="ru-RU" sz="2800" b="1" smtClean="0"/>
              <a:t> Немецкие врачи-убийцы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latin typeface="Arial" charset="0"/>
              </a:rPr>
              <a:t>  </a:t>
            </a:r>
            <a:r>
              <a:rPr lang="ru-RU" sz="2800" b="1" smtClean="0"/>
              <a:t> больным детям 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latin typeface="Arial" charset="0"/>
              </a:rPr>
              <a:t>  </a:t>
            </a:r>
            <a:r>
              <a:rPr lang="ru-RU" sz="2800" b="1" smtClean="0"/>
              <a:t>делали инъекции 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latin typeface="Arial" charset="0"/>
              </a:rPr>
              <a:t>  </a:t>
            </a:r>
            <a:r>
              <a:rPr lang="ru-RU" sz="2800" b="1" smtClean="0"/>
              <a:t>разных жидкостей, 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latin typeface="Arial" charset="0"/>
              </a:rPr>
              <a:t>  </a:t>
            </a:r>
            <a:r>
              <a:rPr lang="ru-RU" sz="2800" b="1" smtClean="0"/>
              <a:t>заставляли принимать 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latin typeface="Arial" charset="0"/>
              </a:rPr>
              <a:t>  </a:t>
            </a:r>
            <a:r>
              <a:rPr lang="ru-RU" sz="2800" b="1" smtClean="0"/>
              <a:t>внутрь разные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/>
              <a:t> средства. Детей</a:t>
            </a:r>
            <a:endParaRPr lang="ru-RU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/>
              <a:t> кормили отравленной кашей, от которой они умирали мучительной смертью. Руководил всеми этими опытами немецкий врач Майзнер.</a:t>
            </a:r>
          </a:p>
        </p:txBody>
      </p:sp>
      <p:pic>
        <p:nvPicPr>
          <p:cNvPr id="28677" name="Picture 5" descr="kinder_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349500"/>
            <a:ext cx="4392613" cy="3295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На фото: </a:t>
            </a:r>
            <a:r>
              <a:rPr lang="ru-RU" smtClean="0">
                <a:solidFill>
                  <a:schemeClr val="hlink"/>
                </a:solidFill>
              </a:rPr>
              <a:t>Дети</a:t>
            </a:r>
            <a:r>
              <a:rPr lang="ru-RU" smtClean="0"/>
              <a:t> Саласпилса  </a:t>
            </a:r>
          </a:p>
        </p:txBody>
      </p:sp>
      <p:pic>
        <p:nvPicPr>
          <p:cNvPr id="29699" name="Picture 4" descr="C:\Documents and Settings\Рыжов\Рабочий стол\Копия (3) ВРЕМЕННЫЕ ФОТО\Рисунок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052513"/>
            <a:ext cx="61214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755650" y="5229225"/>
            <a:ext cx="76327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ru-RU">
                <a:latin typeface="Arial" charset="0"/>
              </a:rPr>
              <a:t>В лагере мученической смертью погибли около 3 тысяч детей до 5 лет в период с 18 мая 1942 года по 19 мая 1943 года,</a:t>
            </a:r>
          </a:p>
          <a:p>
            <a:pPr eaLnBrk="0" hangingPunct="0"/>
            <a:r>
              <a:rPr lang="ru-RU">
                <a:latin typeface="Arial" charset="0"/>
              </a:rPr>
              <a:t> тела были частью сожжены, а частью захоронены на старом гарнизонном кладбище у Саласпилса. Большинство из них подвергались выкачиванию крови.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>
                <a:solidFill>
                  <a:schemeClr val="hlink"/>
                </a:solidFill>
              </a:rPr>
              <a:t>Рассказывает десятилетняя Наталья Лемешонок (в концлагерь Саласпилса попали все пятеро братьев и сестер – Наталья, Шура, Женя, Галя, Боря)</a:t>
            </a:r>
            <a:r>
              <a:rPr lang="ru-RU" sz="4000" smtClean="0"/>
              <a:t>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852738"/>
            <a:ext cx="8085138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   «</a:t>
            </a:r>
            <a:r>
              <a:rPr lang="ru-RU" b="1" smtClean="0"/>
              <a:t>Мы жили в бараке, на улицу нас не пускали. Маленькая Аня постоянно плакала и просила хлеба, но у меня нечего было ей дать. Через несколько дней нас вместе с другими детьми повели в больницу. Там был немецкий врач, посреди комнаты стоял стол с разными инструментами</a:t>
            </a:r>
            <a:r>
              <a:rPr lang="ru-RU" sz="2800" b="1" smtClean="0"/>
              <a:t>.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692150"/>
            <a:ext cx="8229600" cy="56499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/>
              <a:t>   Потом нас построили в ряд и сказали, что сейчас осмотрит врач. Что делал он, не было видно, но потом одна девочка очень громко закричала. Врач стал топать ногой и кричать на нее. Подойдя ближе, было видно, как врач этой девочке вколол иглу, и из руки в маленькую бутылочку текла кровь. Когда подошла моя очередь, врач вырвал у меня Аню и уложил меня на стол. Он держал иглу и вколол ее мне в руку.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eaLnBrk="1" hangingPunct="1"/>
            <a:endParaRPr lang="ru-RU" b="1" smtClean="0"/>
          </a:p>
          <a:p>
            <a:pPr eaLnBrk="1" hangingPunct="1">
              <a:buFont typeface="Wingdings" pitchFamily="2" charset="2"/>
              <a:buNone/>
            </a:pPr>
            <a:r>
              <a:rPr lang="ru-RU" sz="3600" b="1" smtClean="0"/>
              <a:t>   Затем подошел к младшей сестре и проделал с ней то же самое. Все мы плакали. Врач сказал, что не стоит плакать, так как все равно мы все умрем, а так от нас будет польза… Через несколько дней у нас снова брали кровь. Аня умерла». Выжили в лагере Наталья и Боря.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ru-RU" sz="2400" smtClean="0"/>
              <a:t>Как-то так сложилось, что, вспоминая ужасы Великой Отечественной войны, мы говорим об убитых солдатах, военнопленных, истреблениях и унижениях мирных граждан. А ведь можно выделить еще одну категорию безвинно пострадавших – </a:t>
            </a:r>
            <a:r>
              <a:rPr lang="ru-RU" sz="2400" smtClean="0">
                <a:solidFill>
                  <a:schemeClr val="hlink"/>
                </a:solidFill>
              </a:rPr>
              <a:t>дети.</a:t>
            </a:r>
          </a:p>
        </p:txBody>
      </p:sp>
      <p:pic>
        <p:nvPicPr>
          <p:cNvPr id="15363" name="Picture 15" descr="C:\Documents and Settings\Рыжов\Рабочий стол\ВРЕМЕННЫЕ ФОТО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060575"/>
            <a:ext cx="2971800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6" descr="C:\Documents and Settings\Рыжов\Рабочий стол\ВРЕМЕННЫЕ ФОТО\Рисунок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989138"/>
            <a:ext cx="3074988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4941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/>
              <a:t>При кровавых расправах с заключенными в тюрьмах, где немцы расстреливали до нескольких сотен человек, исключений для детей не делали.</a:t>
            </a:r>
            <a:r>
              <a:rPr lang="ru-RU" sz="4000" smtClean="0"/>
              <a:t> </a:t>
            </a:r>
          </a:p>
        </p:txBody>
      </p:sp>
      <p:pic>
        <p:nvPicPr>
          <p:cNvPr id="35843" name="Picture 4" descr="C:\Documents and Settings\Рыжов\Рабочий стол\Копия (3) ВРЕМЕННЫЕ ФОТО\Рисунок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213" y="309563"/>
            <a:ext cx="6096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На фото: Освобожденные </a:t>
            </a:r>
            <a:r>
              <a:rPr lang="ru-RU" sz="4000" smtClean="0">
                <a:solidFill>
                  <a:schemeClr val="hlink"/>
                </a:solidFill>
              </a:rPr>
              <a:t>дети</a:t>
            </a:r>
            <a:r>
              <a:rPr lang="ru-RU" sz="4000" smtClean="0"/>
              <a:t> Саласпилса в 1944 г.</a:t>
            </a:r>
          </a:p>
        </p:txBody>
      </p:sp>
      <p:pic>
        <p:nvPicPr>
          <p:cNvPr id="36867" name="Picture 4" descr="C:\Documents and Settings\Рыжов\Рабочий стол\Копия (3) ВРЕМЕННЫЕ ФОТО\Рисунок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0638" y="1885950"/>
            <a:ext cx="6638925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7772400" cy="1920875"/>
          </a:xfrm>
        </p:spPr>
        <p:txBody>
          <a:bodyPr/>
          <a:lstStyle/>
          <a:p>
            <a:pPr eaLnBrk="1" hangingPunct="1">
              <a:defRPr/>
            </a:pPr>
            <a:r>
              <a:rPr lang="ru-RU" sz="7200" smtClean="0">
                <a:solidFill>
                  <a:schemeClr val="hlink"/>
                </a:solidFill>
              </a:rPr>
              <a:t>Дети пионеры – герои.</a:t>
            </a:r>
            <a:br>
              <a:rPr lang="ru-RU" sz="7200" smtClean="0">
                <a:solidFill>
                  <a:schemeClr val="hlink"/>
                </a:solidFill>
              </a:rPr>
            </a:br>
            <a:endParaRPr lang="ru-RU" sz="72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solidFill>
                  <a:schemeClr val="hlink"/>
                </a:solidFill>
              </a:rPr>
              <a:t>Дети войны.</a:t>
            </a:r>
          </a:p>
        </p:txBody>
      </p:sp>
      <p:sp>
        <p:nvSpPr>
          <p:cNvPr id="39939" name="Text Box 6"/>
          <p:cNvSpPr txBox="1">
            <a:spLocks noChangeArrowheads="1"/>
          </p:cNvSpPr>
          <p:nvPr/>
        </p:nvSpPr>
        <p:spPr bwMode="auto">
          <a:xfrm>
            <a:off x="6588125" y="1773238"/>
            <a:ext cx="2376488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hlink"/>
                </a:solidFill>
              </a:rPr>
              <a:t>Дети</a:t>
            </a:r>
            <a:r>
              <a:rPr lang="ru-RU" sz="2400" b="1"/>
              <a:t> воевали  как взрослые на фронтах, в партизанских отрядах, в тылу.</a:t>
            </a:r>
            <a:endParaRPr lang="ru-RU" sz="2400" b="1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400" b="1"/>
              <a:t>Имели награды, носили военную одежду.</a:t>
            </a:r>
          </a:p>
          <a:p>
            <a:pPr>
              <a:spcBef>
                <a:spcPct val="50000"/>
              </a:spcBef>
            </a:pPr>
            <a:endParaRPr lang="ru-RU" sz="2400" b="1"/>
          </a:p>
          <a:p>
            <a:pPr>
              <a:spcBef>
                <a:spcPct val="50000"/>
              </a:spcBef>
            </a:pPr>
            <a:r>
              <a:rPr lang="ru-RU">
                <a:latin typeface="Arial Black" pitchFamily="34" charset="0"/>
              </a:rPr>
              <a:t> </a:t>
            </a:r>
          </a:p>
        </p:txBody>
      </p:sp>
      <p:pic>
        <p:nvPicPr>
          <p:cNvPr id="39940" name="Picture 5" descr="C:\Documents and Settings\Рыжов\Рабочий стол\Копия (3) ВРЕМЕННЫЕ ФОТО\Рисунок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8" y="1771650"/>
            <a:ext cx="60960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smtClean="0">
                <a:solidFill>
                  <a:schemeClr val="hlink"/>
                </a:solidFill>
              </a:rPr>
              <a:t>Дети войны.</a:t>
            </a:r>
          </a:p>
        </p:txBody>
      </p:sp>
      <p:pic>
        <p:nvPicPr>
          <p:cNvPr id="40963" name="Picture 5" descr="C:\Documents and Settings\Рыжов\Рабочий стол\Копия (3) ВРЕМЕННЫЕ ФОТО\Рисунок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488" y="1143000"/>
            <a:ext cx="3902075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6" descr="C:\Documents and Settings\Рыжов\Рабочий стол\Копия (3) ВРЕМЕННЫЕ ФОТО\Рисунок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143000"/>
            <a:ext cx="3497262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solidFill>
                  <a:schemeClr val="hlink"/>
                </a:solidFill>
              </a:rPr>
              <a:t>Дети войны.</a:t>
            </a:r>
          </a:p>
        </p:txBody>
      </p:sp>
      <p:pic>
        <p:nvPicPr>
          <p:cNvPr id="43011" name="Picture 5" descr="C:\Documents and Settings\Рыжов\Рабочий стол\Копия (3) ВРЕМЕННЫЕ ФОТО\Рисунок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60525"/>
            <a:ext cx="29432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6" descr="C:\Documents and Settings\Рыжов\Рабочий стол\Копия (3) ВРЕМЕННЫЕ ФОТО\Рисунок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643063"/>
            <a:ext cx="350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solidFill>
                  <a:schemeClr val="hlink"/>
                </a:solidFill>
              </a:rPr>
              <a:t>Дети войны.</a:t>
            </a:r>
          </a:p>
        </p:txBody>
      </p:sp>
      <p:pic>
        <p:nvPicPr>
          <p:cNvPr id="44035" name="Picture 5" descr="C:\Documents and Settings\Рыжов\Рабочий стол\Копия (3) ВРЕМЕННЫЕ ФОТО\Рисунок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3000375"/>
            <a:ext cx="5368925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6" descr="C:\Documents and Settings\Рыжов\Рабочий стол\Копия (3) ВРЕМЕННЫЕ ФОТО\Рисунок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1214438"/>
            <a:ext cx="4629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smtClean="0">
                <a:solidFill>
                  <a:srgbClr val="D01406"/>
                </a:solidFill>
              </a:rPr>
              <a:t>Пионеры</a:t>
            </a:r>
            <a:r>
              <a:rPr lang="ru-RU" smtClean="0"/>
              <a:t> - герои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За боевые заслуги десятки тысяч детей и пионеров были награждены </a:t>
            </a:r>
            <a:r>
              <a:rPr lang="ru-RU" sz="2000" smtClean="0">
                <a:effectLst/>
                <a:latin typeface="Times New Roman" pitchFamily="18" charset="0"/>
              </a:rPr>
              <a:t>орденами и медалями</a:t>
            </a:r>
            <a:r>
              <a:rPr lang="ru-RU" sz="2000" smtClean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Орденом Ленина</a:t>
            </a:r>
            <a:r>
              <a:rPr lang="ru-RU" sz="2000" smtClean="0">
                <a:latin typeface="Times New Roman" pitchFamily="18" charset="0"/>
              </a:rPr>
              <a:t> были удостоены —Толя Шумилов, Витя Коробков, Володя Казначеев;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Ордена Красного Знамени</a:t>
            </a:r>
            <a:r>
              <a:rPr lang="ru-RU" sz="2000" smtClean="0">
                <a:latin typeface="Times New Roman" pitchFamily="18" charset="0"/>
              </a:rPr>
              <a:t> —Володя Дубинин, Юлий Кантимиров, Андрей Макарихин, Костя Кравчук;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Ордена Отечественной войны 1-й степени</a:t>
            </a:r>
            <a:r>
              <a:rPr lang="ru-RU" sz="2000" smtClean="0">
                <a:latin typeface="Times New Roman" pitchFamily="18" charset="0"/>
              </a:rPr>
              <a:t> — Петя Клыпа, Валерий Волков, Саша Ковалев;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Ордена Красной звезды</a:t>
            </a:r>
            <a:r>
              <a:rPr lang="ru-RU" sz="2000" smtClean="0">
                <a:latin typeface="Times New Roman" pitchFamily="18" charset="0"/>
              </a:rPr>
              <a:t> — Володя Саморуха, Шура Ефремов, Ваня Андрианов, Витя Коваленко, Леня Анкинович;</a:t>
            </a:r>
            <a:r>
              <a:rPr lang="ru-RU" sz="2000" smtClean="0">
                <a:latin typeface="Times New Roman" pitchFamily="18" charset="0"/>
                <a:hlinkClick r:id="rId2" tooltip="Лёня Анкинович (страница отсутствует)"/>
              </a:rPr>
              <a:t>  </a:t>
            </a:r>
            <a:endParaRPr lang="ru-RU" sz="200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Сотни пионеров были награждены </a:t>
            </a: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медалью «Партизану Великой Отечественной войны»,</a:t>
            </a:r>
            <a:r>
              <a:rPr lang="ru-RU" sz="2000" smtClean="0">
                <a:latin typeface="Times New Roman" pitchFamily="18" charset="0"/>
              </a:rPr>
              <a:t> свыше 15 000 — медалью «За оборону Ленинграда», свыше 20 000 </a:t>
            </a: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медалью «За оборону Москвы</a:t>
            </a:r>
            <a:r>
              <a:rPr lang="ru-RU" sz="2000" smtClean="0">
                <a:latin typeface="Times New Roman" pitchFamily="18" charset="0"/>
              </a:rPr>
              <a:t>».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Четверо пионеров-героев были удостоены звания </a:t>
            </a: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Героя Советского Союза</a:t>
            </a:r>
            <a:r>
              <a:rPr lang="ru-RU" sz="2000" smtClean="0">
                <a:latin typeface="Times New Roman" pitchFamily="18" charset="0"/>
              </a:rPr>
              <a:t>: Лёня Голиков, Марат Казей, Валя Котик, Зина Портнова.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Многие юные участники войны погибли в боях или были казнены немцами. Ряд детей был занесён в </a:t>
            </a: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«Книгу почёта Всесоюзной пионерской организации им. В. И. Ленина»</a:t>
            </a:r>
            <a:r>
              <a:rPr lang="ru-RU" sz="2000" smtClean="0">
                <a:latin typeface="Times New Roman" pitchFamily="18" charset="0"/>
              </a:rPr>
              <a:t> и возведён в ранг «пионеров-героев».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hlink"/>
                </a:solidFill>
              </a:rPr>
              <a:t>Валя Котик</a:t>
            </a:r>
          </a:p>
        </p:txBody>
      </p:sp>
      <p:sp>
        <p:nvSpPr>
          <p:cNvPr id="97288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1600200"/>
            <a:ext cx="4475162" cy="452596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D01406"/>
                </a:solidFill>
              </a:rPr>
              <a:t>Валя Котик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</a:rPr>
              <a:t>(</a:t>
            </a:r>
            <a:r>
              <a:rPr lang="ru-RU" b="1" smtClean="0">
                <a:solidFill>
                  <a:schemeClr val="hlink"/>
                </a:solidFill>
                <a:latin typeface="Times New Roman" pitchFamily="18" charset="0"/>
              </a:rPr>
              <a:t>11 февраля 1930</a:t>
            </a:r>
            <a:r>
              <a:rPr lang="ru-RU" b="1" smtClean="0">
                <a:latin typeface="Times New Roman" pitchFamily="18" charset="0"/>
              </a:rPr>
              <a:t> — </a:t>
            </a:r>
            <a:r>
              <a:rPr lang="ru-RU" b="1" smtClean="0">
                <a:solidFill>
                  <a:schemeClr val="hlink"/>
                </a:solidFill>
                <a:latin typeface="Times New Roman" pitchFamily="18" charset="0"/>
              </a:rPr>
              <a:t>17 февраля 1944</a:t>
            </a:r>
            <a:r>
              <a:rPr lang="ru-RU" b="1" smtClean="0">
                <a:latin typeface="Times New Roman" pitchFamily="18" charset="0"/>
              </a:rPr>
              <a:t>) — пионер-герой,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</a:rPr>
              <a:t>    юный партизан-разведчик,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</a:rPr>
              <a:t> Герой Советского Союза (посмертно). </a:t>
            </a:r>
          </a:p>
        </p:txBody>
      </p:sp>
      <p:pic>
        <p:nvPicPr>
          <p:cNvPr id="46084" name="Picture 5" descr="C:\Documents and Settings\Рыжов\Рабочий стол\Копия (3) ВРЕМЕННЫЕ ФОТО\Рисунок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357313"/>
            <a:ext cx="3733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7" descr="http://de-pp26.info/photo/56b420d46988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hlink"/>
                </a:solidFill>
              </a:rPr>
              <a:t>Зина Портнова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b="1" smtClean="0">
                <a:solidFill>
                  <a:srgbClr val="D01406"/>
                </a:solidFill>
                <a:latin typeface="Times New Roman" pitchFamily="18" charset="0"/>
              </a:rPr>
              <a:t>Зина Портнова</a:t>
            </a:r>
            <a:r>
              <a:rPr lang="ru-RU" sz="2400" b="1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latin typeface="Times New Roman" pitchFamily="18" charset="0"/>
              </a:rPr>
              <a:t>(</a:t>
            </a:r>
            <a:r>
              <a:rPr lang="ru-RU" b="1" smtClean="0">
                <a:solidFill>
                  <a:schemeClr val="hlink"/>
                </a:solidFill>
                <a:latin typeface="Times New Roman" pitchFamily="18" charset="0"/>
              </a:rPr>
              <a:t>20 февраля 1926, Ленинград — 10 января 1944, Витебск</a:t>
            </a:r>
            <a:r>
              <a:rPr lang="ru-RU" b="1" smtClean="0">
                <a:latin typeface="Times New Roman" pitchFamily="18" charset="0"/>
              </a:rPr>
              <a:t>) —</a:t>
            </a:r>
            <a:r>
              <a:rPr lang="ru-RU" sz="2400" b="1" smtClean="0">
                <a:latin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</a:rPr>
              <a:t>советская подпольщица, активный участник Обольской антифашистской молодёжной организации. </a:t>
            </a:r>
          </a:p>
        </p:txBody>
      </p:sp>
      <p:pic>
        <p:nvPicPr>
          <p:cNvPr id="47108" name="Picture 5" descr="C:\Documents and Settings\Рыжов\Рабочий стол\Копия (3) ВРЕМЕННЫЕ ФОТО\Рисунок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" y="1428750"/>
            <a:ext cx="31337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7" descr="http://rushkolnik.ru/tw_files2/urls_3/509/d-508845/img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25"/>
            <a:ext cx="8994775" cy="674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92100"/>
            <a:ext cx="8229600" cy="19843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chemeClr val="tx1"/>
                </a:solidFill>
              </a:rPr>
              <a:t>Было мирное время,</a:t>
            </a:r>
            <a:br>
              <a:rPr lang="ru-RU" sz="4000" smtClean="0">
                <a:solidFill>
                  <a:schemeClr val="tx1"/>
                </a:solidFill>
              </a:rPr>
            </a:br>
            <a:r>
              <a:rPr lang="ru-RU" sz="4000" smtClean="0">
                <a:solidFill>
                  <a:schemeClr val="hlink"/>
                </a:solidFill>
              </a:rPr>
              <a:t>дети</a:t>
            </a:r>
            <a:r>
              <a:rPr lang="ru-RU" sz="4000" smtClean="0">
                <a:solidFill>
                  <a:schemeClr val="tx1"/>
                </a:solidFill>
              </a:rPr>
              <a:t> играли, росли и не было у них забот.</a:t>
            </a:r>
          </a:p>
        </p:txBody>
      </p:sp>
      <p:pic>
        <p:nvPicPr>
          <p:cNvPr id="7171" name="Picture 7" descr="C:\Documents and Settings\Рыжов\Рабочий стол\ВРЕМЕННЫЕ ФОТО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1288" y="2143125"/>
            <a:ext cx="367665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200" b="1" smtClean="0">
                <a:solidFill>
                  <a:srgbClr val="D01406"/>
                </a:solidFill>
                <a:latin typeface="Times New Roman" pitchFamily="18" charset="0"/>
              </a:rPr>
              <a:t>Леня Голиков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  </a:t>
            </a:r>
            <a:r>
              <a:rPr lang="ru-RU" smtClean="0">
                <a:latin typeface="Times New Roman" pitchFamily="18" charset="0"/>
              </a:rPr>
              <a:t>(</a:t>
            </a:r>
            <a:r>
              <a:rPr lang="ru-RU" b="1" smtClean="0">
                <a:solidFill>
                  <a:schemeClr val="hlink"/>
                </a:solidFill>
                <a:latin typeface="Times New Roman" pitchFamily="18" charset="0"/>
              </a:rPr>
              <a:t>1926 -1943</a:t>
            </a:r>
            <a:r>
              <a:rPr lang="ru-RU" smtClean="0">
                <a:latin typeface="Times New Roman" pitchFamily="18" charset="0"/>
              </a:rPr>
              <a:t>) — </a:t>
            </a:r>
            <a:r>
              <a:rPr lang="ru-RU" b="1" smtClean="0">
                <a:latin typeface="Times New Roman" pitchFamily="18" charset="0"/>
              </a:rPr>
              <a:t>подросток-партизан.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</a:rPr>
              <a:t>Бригадный разведчик, участвовал в 27 боевых операциях. Особенно отличился при разгроме немецких гарнизонов в деревнях Апросово, Сосницы, Север</a:t>
            </a:r>
            <a:r>
              <a:rPr lang="ru-RU" smtClean="0">
                <a:latin typeface="Times New Roman" pitchFamily="18" charset="0"/>
              </a:rPr>
              <a:t>. </a:t>
            </a:r>
          </a:p>
        </p:txBody>
      </p:sp>
      <p:pic>
        <p:nvPicPr>
          <p:cNvPr id="48132" name="Picture 5" descr="C:\Documents and Settings\Рыжов\Рабочий стол\Копия (3) ВРЕМЕННЫЕ ФОТО\Рисунок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357313"/>
            <a:ext cx="34004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7" descr="http://images.myshared.ru/4/321656/slide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225" y="111125"/>
            <a:ext cx="8994775" cy="674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5" descr="C:\Documents and Settings\Рыжов\Рабочий стол\Копия (3) ВРЕМЕННЫЕ ФОТО\Рисунок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63" y="1500188"/>
            <a:ext cx="4779962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7" descr="http://rushkolnik.ru/tw_files2/urls_3/509/d-508845/img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3813"/>
            <a:ext cx="9144000" cy="6881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smtClean="0">
                <a:solidFill>
                  <a:schemeClr val="hlink"/>
                </a:solidFill>
              </a:rPr>
              <a:t>Дети в тылу.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93189" name="Picture 5" descr="&amp;Dcy;&amp;iecy;&amp;tcy;&amp;icy; &amp;vcy; &amp;gcy;&amp;ocy;&amp;dcy;&amp;ycy; &amp;Vcy;&amp;iecy;&amp;lcy;&amp;icy;&amp;kcy;&amp;ocy;&amp;jcy; &amp;Ocy;&amp;tcy;&amp;iecy;&amp;chcy;&amp;iecy;&amp;scy;&amp;tcy;&amp;vcy;&amp;iecy;&amp;ncy;&amp;ncy;&amp;ocy;&amp;jcy; &amp;vcy;&amp;ocy;&amp;j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225" y="46038"/>
            <a:ext cx="8994775" cy="6746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http://rpp.nashaucheba.ru/pars_docs/refs/50/49205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497888" cy="6373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3" name="Picture 5" descr="&amp;Dcy;&amp;iecy;&amp;tcy;&amp;icy; &amp;vcy; &amp;gcy;&amp;ocy;&amp;dcy;&amp;ycy; &amp;Vcy;&amp;iecy;&amp;lcy;&amp;icy;&amp;kcy;&amp;ocy;&amp;jcy; &amp;Ocy;&amp;tcy;&amp;iecy;&amp;chcy;&amp;iecy;&amp;scy;&amp;tcy;&amp;vcy;&amp;iecy;&amp;ncy;&amp;ncy;&amp;ocy;&amp;jcy; &amp;vcy;&amp;ocy;&amp;j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2888"/>
            <a:ext cx="8496300" cy="6372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 descr="&amp;Dcy;&amp;iecy;&amp;tcy;&amp;icy; &amp;vcy; &amp;gcy;&amp;ocy;&amp;dcy;&amp;ycy; &amp;Vcy;&amp;iecy;&amp;lcy;&amp;icy;&amp;kcy;&amp;ocy;&amp;jcy; &amp;Ocy;&amp;tcy;&amp;iecy;&amp;chcy;&amp;iecy;&amp;scy;&amp;tcy;&amp;vcy;&amp;iecy;&amp;ncy;&amp;ncy;&amp;ocy;&amp;jcy; &amp;vcy;&amp;ocy;&amp;j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577263" cy="6434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96261" name="Picture 5" descr="&amp;Dcy;&amp;iecy;&amp;tcy;&amp;icy; &amp;vcy; &amp;gcy;&amp;ocy;&amp;dcy;&amp;ycy; &amp;Vcy;&amp;iecy;&amp;lcy;&amp;icy;&amp;kcy;&amp;ocy;&amp;jcy; &amp;Ocy;&amp;tcy;&amp;iecy;&amp;chcy;&amp;iecy;&amp;scy;&amp;tcy;&amp;vcy;&amp;iecy;&amp;ncy;&amp;ncy;&amp;ocy;&amp;jcy; &amp;vcy;&amp;ocy;&amp;j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642350" cy="6483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5" name="Picture 7" descr="740_3106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68313"/>
            <a:ext cx="8642350" cy="5921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5" name="Picture 5" descr="&amp;tcy;&amp;rcy;&amp;ucy;&amp;zhcy;&amp;iecy;&amp;ncy;&amp;icy;&amp;kcy;&amp;icy; &amp;tcy;&amp;ycy;&amp;lcy;&amp;acy; &amp;lcy;&amp;softcy;&amp;gcy;&amp;ocy;&amp;tcy;&amp;ycy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04788"/>
            <a:ext cx="7920037" cy="622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Папа был рядом.</a:t>
            </a:r>
          </a:p>
        </p:txBody>
      </p:sp>
      <p:pic>
        <p:nvPicPr>
          <p:cNvPr id="8195" name="Picture 7" descr="C:\Documents and Settings\Рыжов\Рабочий стол\ВРЕМЕННЫЕ ФОТ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9588" y="1860550"/>
            <a:ext cx="5435600" cy="364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5" descr="C:\Documents and Settings\Рыжов\Рабочий стол\Копия (3) ВРЕМЕННЫЕ ФОТО\Рисунок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33375"/>
            <a:ext cx="8820150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5" descr="C:\Documents and Settings\Рыжов\Рабочий стол\Копия (3) ВРЕМЕННЫЕ ФОТО\Рисунок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50"/>
            <a:ext cx="9001125" cy="593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549275"/>
            <a:ext cx="8229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b="1" i="1" smtClean="0">
                <a:solidFill>
                  <a:schemeClr val="hlink"/>
                </a:solidFill>
              </a:rPr>
              <a:t>  </a:t>
            </a:r>
            <a:r>
              <a:rPr lang="ru-RU" sz="4400" b="1" i="1" smtClean="0"/>
              <a:t>Пусть чисто будет небо над землей, </a:t>
            </a:r>
            <a:br>
              <a:rPr lang="ru-RU" sz="4400" b="1" i="1" smtClean="0"/>
            </a:br>
            <a:r>
              <a:rPr lang="ru-RU" sz="4400" b="1" i="1" smtClean="0"/>
              <a:t>Пусть жизни мирной радуются люди! </a:t>
            </a:r>
            <a:br>
              <a:rPr lang="ru-RU" sz="4400" b="1" i="1" smtClean="0"/>
            </a:br>
            <a:r>
              <a:rPr lang="ru-RU" sz="4400" b="1" i="1" smtClean="0"/>
              <a:t>А </a:t>
            </a:r>
            <a:r>
              <a:rPr lang="ru-RU" sz="4400" b="1" i="1" smtClean="0">
                <a:solidFill>
                  <a:schemeClr val="hlink"/>
                </a:solidFill>
              </a:rPr>
              <a:t>Вас</a:t>
            </a:r>
            <a:r>
              <a:rPr lang="ru-RU" sz="4400" b="1" i="1" smtClean="0"/>
              <a:t>, кто рядом был с </a:t>
            </a:r>
            <a:r>
              <a:rPr lang="ru-RU" sz="4400" b="1" i="1" smtClean="0">
                <a:solidFill>
                  <a:srgbClr val="D01406"/>
                </a:solidFill>
              </a:rPr>
              <a:t>войной</a:t>
            </a:r>
            <a:r>
              <a:rPr lang="ru-RU" sz="4400" b="1" i="1" smtClean="0"/>
              <a:t>, </a:t>
            </a:r>
            <a:br>
              <a:rPr lang="ru-RU" sz="4400" b="1" i="1" smtClean="0"/>
            </a:br>
            <a:r>
              <a:rPr lang="ru-RU" sz="4400" b="1" i="1" smtClean="0"/>
              <a:t>Мы помним, бережем и любим!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1452563" y="1612900"/>
            <a:ext cx="7007225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i="1">
                <a:solidFill>
                  <a:schemeClr val="hlink"/>
                </a:solidFill>
                <a:latin typeface="Arial Black" pitchFamily="34" charset="0"/>
              </a:rPr>
              <a:t>"Давайте, люди, никогда об этом не забудем!"</a:t>
            </a:r>
            <a:endParaRPr lang="ru-RU" sz="4000">
              <a:solidFill>
                <a:schemeClr val="hlink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chemeClr val="hlink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chemeClr val="hlink"/>
              </a:solidFill>
              <a:latin typeface="Arial Black" pitchFamily="34" charset="0"/>
            </a:endParaRPr>
          </a:p>
          <a:p>
            <a:pPr algn="ctr"/>
            <a:r>
              <a:rPr lang="ru-RU" sz="3200" b="1"/>
              <a:t>А. Твардовский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Мама была рядом.</a:t>
            </a:r>
          </a:p>
        </p:txBody>
      </p:sp>
      <p:pic>
        <p:nvPicPr>
          <p:cNvPr id="9219" name="Picture 7" descr="C:\Documents and Settings\Рыжов\Рабочий стол\ВРЕМЕННЫЕ ФОТО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587500"/>
            <a:ext cx="57340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Мы играли на улицах городов и деревень.</a:t>
            </a:r>
          </a:p>
        </p:txBody>
      </p:sp>
      <p:pic>
        <p:nvPicPr>
          <p:cNvPr id="10243" name="Picture 9" descr="C:\Documents and Settings\Рыжов\Рабочий стол\ВРЕМЕННЫЕ ФОТО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3763" y="2265363"/>
            <a:ext cx="4837112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У нас было веселое детство.</a:t>
            </a:r>
          </a:p>
        </p:txBody>
      </p:sp>
      <p:pic>
        <p:nvPicPr>
          <p:cNvPr id="11267" name="Picture 7" descr="C:\Documents and Settings\Рыжов\Рабочий стол\ВРЕМЕННЫЕ ФОТО\Рисун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800225"/>
            <a:ext cx="6884988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 мы не знали, что нас ждет…</a:t>
            </a:r>
          </a:p>
        </p:txBody>
      </p:sp>
      <p:pic>
        <p:nvPicPr>
          <p:cNvPr id="12291" name="Picture 9" descr="C:\Documents and Settings\Рыжов\Рабочий стол\ВРЕМЕННЫЕ ФОТО\Рисунок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560513"/>
            <a:ext cx="6134100" cy="4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</TotalTime>
  <Words>1265</Words>
  <Application>Microsoft Office PowerPoint</Application>
  <PresentationFormat>Экран (4:3)</PresentationFormat>
  <Paragraphs>119</Paragraphs>
  <Slides>53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Течение</vt:lpstr>
      <vt:lpstr>Презентация PowerPoint</vt:lpstr>
      <vt:lpstr>«Мы - дети войны, детство которых закончилось 22 июня 1941 года» - говорят сейчас наши ветераны Великой Отечественной войны. </vt:lpstr>
      <vt:lpstr>  Как-то так сложилось, что, вспоминая ужасы Великой Отечественной войны, мы говорим об убитых солдатах, военнопленных, истреблениях и унижениях мирных граждан. А ведь можно выделить еще одну категорию безвинно пострадавших – дети.</vt:lpstr>
      <vt:lpstr>Было мирное время, дети играли, росли и не было у них забот.</vt:lpstr>
      <vt:lpstr>Папа был рядом.</vt:lpstr>
      <vt:lpstr>Мама была рядом.</vt:lpstr>
      <vt:lpstr>Мы играли на улицах городов и деревень.</vt:lpstr>
      <vt:lpstr>У нас было веселое детство.</vt:lpstr>
      <vt:lpstr>И мы не знали, что нас ждет…</vt:lpstr>
      <vt:lpstr>                    Война !</vt:lpstr>
      <vt:lpstr>Дети войны</vt:lpstr>
      <vt:lpstr>Дети в блокадном Ленинграде.</vt:lpstr>
      <vt:lpstr>Презентация PowerPoint</vt:lpstr>
      <vt:lpstr>Дневник Тани Савичевой</vt:lpstr>
      <vt:lpstr>Презентация PowerPoint</vt:lpstr>
      <vt:lpstr>Памятник «Дневник Тани Савичевой»</vt:lpstr>
      <vt:lpstr>В Ленинграде 15 тысяч мальчиков и девочек  получили медаль  «За оборону Ленинграда»</vt:lpstr>
      <vt:lpstr>Дети под оккупацией у немцев.</vt:lpstr>
      <vt:lpstr>Презентация PowerPoint</vt:lpstr>
      <vt:lpstr>Презентация PowerPoint</vt:lpstr>
      <vt:lpstr>На фото: Отряд карателей сжигает деревню.</vt:lpstr>
      <vt:lpstr>Варварство.</vt:lpstr>
      <vt:lpstr>Дети в концлагерях. </vt:lpstr>
      <vt:lpstr>Презентация PowerPoint</vt:lpstr>
      <vt:lpstr>Презентация PowerPoint</vt:lpstr>
      <vt:lpstr>На фото: Дети Саласпилса  </vt:lpstr>
      <vt:lpstr>Рассказывает десятилетняя Наталья Лемешонок (в концлагерь Саласпилса попали все пятеро братьев и сестер – Наталья, Шура, Женя, Галя, Боря) </vt:lpstr>
      <vt:lpstr>Презентация PowerPoint</vt:lpstr>
      <vt:lpstr>Презентация PowerPoint</vt:lpstr>
      <vt:lpstr>При кровавых расправах с заключенными в тюрьмах, где немцы расстреливали до нескольких сотен человек, исключений для детей не делали. </vt:lpstr>
      <vt:lpstr>На фото: Освобожденные дети Саласпилса в 1944 г.</vt:lpstr>
      <vt:lpstr>Дети пионеры – герои. </vt:lpstr>
      <vt:lpstr>Дети войны.</vt:lpstr>
      <vt:lpstr>Дети войны.</vt:lpstr>
      <vt:lpstr>Дети войны.</vt:lpstr>
      <vt:lpstr>Дети войны.</vt:lpstr>
      <vt:lpstr>Пионеры - герои</vt:lpstr>
      <vt:lpstr>Валя Котик</vt:lpstr>
      <vt:lpstr>Зина Портнова</vt:lpstr>
      <vt:lpstr>Презентация PowerPoint</vt:lpstr>
      <vt:lpstr>Презентация PowerPoint</vt:lpstr>
      <vt:lpstr>Дети в тылу.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 Павлович:-)</dc:creator>
  <cp:lastModifiedBy>АНАСТАСИЯ</cp:lastModifiedBy>
  <cp:revision>57</cp:revision>
  <dcterms:created xsi:type="dcterms:W3CDTF">2009-05-07T12:35:01Z</dcterms:created>
  <dcterms:modified xsi:type="dcterms:W3CDTF">2020-05-05T08:02:01Z</dcterms:modified>
</cp:coreProperties>
</file>