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0" r:id="rId1"/>
  </p:sldMasterIdLst>
  <p:sldIdLst>
    <p:sldId id="256" r:id="rId2"/>
    <p:sldId id="266" r:id="rId3"/>
    <p:sldId id="267" r:id="rId4"/>
    <p:sldId id="268" r:id="rId5"/>
    <p:sldId id="269" r:id="rId6"/>
    <p:sldId id="270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654612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smtClean="0"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43993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08249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smtClean="0"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508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33215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6103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3183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0853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9591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95296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385301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1054325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528471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814828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18184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21268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703864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6000" y="762000"/>
            <a:ext cx="105664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601" y="2362201"/>
            <a:ext cx="5027084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347884" y="2362201"/>
            <a:ext cx="5027083" cy="37242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3251201" y="6248401"/>
            <a:ext cx="2840567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899CF0-87D9-49B1-87DC-871DE222BB6D}" type="datetimeFigureOut">
              <a:rPr lang="ru-RU"/>
              <a:pPr>
                <a:defRPr/>
              </a:pPr>
              <a:t>вт 12.05.20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7721600" y="6248401"/>
            <a:ext cx="3862917" cy="474663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12184" y="6242050"/>
            <a:ext cx="783167" cy="488950"/>
          </a:xfrm>
        </p:spPr>
        <p:txBody>
          <a:bodyPr/>
          <a:lstStyle>
            <a:lvl1pPr>
              <a:defRPr/>
            </a:lvl1pPr>
          </a:lstStyle>
          <a:p>
            <a:fld id="{16F595E7-1060-4D23-8265-52DAA387F3AA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1707308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smtClean="0"/>
              <a:pPr/>
              <a:t>5/12/2020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23205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  <p:sldLayoutId id="2147483682" r:id="rId12"/>
    <p:sldLayoutId id="2147483683" r:id="rId13"/>
    <p:sldLayoutId id="2147483684" r:id="rId14"/>
    <p:sldLayoutId id="2147483685" r:id="rId15"/>
    <p:sldLayoutId id="2147483686" r:id="rId16"/>
    <p:sldLayoutId id="2147483687" r:id="rId17"/>
    <p:sldLayoutId id="2147483688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756792" y="2459866"/>
            <a:ext cx="6815669" cy="1841200"/>
          </a:xfrm>
        </p:spPr>
        <p:txBody>
          <a:bodyPr/>
          <a:lstStyle/>
          <a:p>
            <a:r>
              <a:rPr lang="ru-RU" sz="6000" b="1" dirty="0" smtClean="0">
                <a:solidFill>
                  <a:srgbClr val="FF0000"/>
                </a:solidFill>
              </a:rPr>
              <a:t>Эмоции и темперамент</a:t>
            </a:r>
            <a:endParaRPr lang="ru-RU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6298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1442414906_emotionsareenerg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34" y="117197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888642" y="417064"/>
            <a:ext cx="4652637" cy="908136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</a:rPr>
              <a:t>Эмоции</a:t>
            </a:r>
            <a:endParaRPr lang="ru-RU" sz="5400" b="1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276046" y="2400665"/>
            <a:ext cx="6096000" cy="138499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rgbClr val="76A9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Эмоции</a:t>
            </a:r>
            <a:r>
              <a:rPr lang="ru-RU" sz="2800" b="1" dirty="0" smtClean="0">
                <a:solidFill>
                  <a:srgbClr val="4E4E3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это субъективные реакции человека на воздействие внешних и внутренних раздражителей.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04048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1442414906_emotionsareenerg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093" y="592428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669701" y="4691342"/>
            <a:ext cx="1086976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Различные виды эмоций вызывают соответствующие физиологические изменения в организме.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Такие эмоции, как радость, гнев, предстартовое волнение, повышают мышечный тонус, выброс адреналина, усиление сердечно-сосудистой деятельности.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Страх, уныние могут сопровождаться понижением тонуса мышц, спазмами сосудов.</a:t>
            </a:r>
            <a:endParaRPr lang="ru-RU" sz="2000" b="0" i="1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96495" y="625932"/>
            <a:ext cx="66497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Эмоции бывают положительными и отрицательными.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вероятность добиться достижения какой-либо желаемой потребности мала, то возникают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отрицательные эмоции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(тревога, страх, разочарование).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же какая-либо желаемая потребность успешно достигается, то возникают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положительные эмоции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(наслаждение, радость, удовольствие).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Эмоции очень ярко выражаются в жестах человека и его мимике. Общаясь при помощи слов, любой человек невольно дополняет содержание своей речи целым рядом сигналов. В гневе люди сжимают кулаки и искривляют рот, а при удивлении разводят руки и приподнимают брови. Жестикуляция и мимика придают большую значимость словам и помогают правильно понять мысли собеседника.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8593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2"/>
          <p:cNvSpPr>
            <a:spLocks noGrp="1" noChangeArrowheads="1"/>
          </p:cNvSpPr>
          <p:nvPr>
            <p:ph type="title"/>
          </p:nvPr>
        </p:nvSpPr>
        <p:spPr>
          <a:xfrm>
            <a:off x="2424113" y="333375"/>
            <a:ext cx="7924800" cy="711200"/>
          </a:xfrm>
        </p:spPr>
        <p:txBody>
          <a:bodyPr/>
          <a:lstStyle/>
          <a:p>
            <a:pPr algn="ctr" eaLnBrk="1" hangingPunct="1">
              <a:defRPr/>
            </a:pPr>
            <a:r>
              <a:rPr lang="ru-RU" sz="4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Типы нервной деятельности</a:t>
            </a:r>
            <a:endParaRPr lang="ru-RU" sz="4000" b="1" dirty="0">
              <a:solidFill>
                <a:srgbClr val="FF0000"/>
              </a:solidFill>
            </a:endParaRPr>
          </a:p>
        </p:txBody>
      </p:sp>
      <p:sp>
        <p:nvSpPr>
          <p:cNvPr id="53251" name="Rectangle 4"/>
          <p:cNvSpPr>
            <a:spLocks noGrp="1" noChangeArrowheads="1"/>
          </p:cNvSpPr>
          <p:nvPr>
            <p:ph type="body" sz="half" idx="1"/>
          </p:nvPr>
        </p:nvSpPr>
        <p:spPr>
          <a:xfrm>
            <a:off x="5093774" y="1603265"/>
            <a:ext cx="6265392" cy="3792983"/>
          </a:xfrm>
        </p:spPr>
        <p:txBody>
          <a:bodyPr/>
          <a:lstStyle/>
          <a:p>
            <a:pPr marL="457200" indent="-457200">
              <a:buNone/>
              <a:defRPr/>
            </a:pPr>
            <a:r>
              <a:rPr lang="ru-RU" dirty="0"/>
              <a:t>И.П. Павлов установил, что нервные процессы </a:t>
            </a:r>
            <a:r>
              <a:rPr lang="ru-RU" b="1" dirty="0"/>
              <a:t>возбуждения и торможения </a:t>
            </a:r>
            <a:r>
              <a:rPr lang="ru-RU" dirty="0"/>
              <a:t>можно характеризовать:</a:t>
            </a:r>
          </a:p>
          <a:p>
            <a:pPr marL="457200" indent="-457200">
              <a:buFont typeface="Wingdings" panose="05000000000000000000" pitchFamily="2" charset="2"/>
              <a:buAutoNum type="arabicParenR"/>
              <a:defRPr/>
            </a:pPr>
            <a:r>
              <a:rPr lang="ru-RU" u="sng" dirty="0"/>
              <a:t>по их силе </a:t>
            </a:r>
            <a:r>
              <a:rPr lang="ru-RU" dirty="0"/>
              <a:t>(зависящей от работоспособности нервных клеток);</a:t>
            </a:r>
          </a:p>
          <a:p>
            <a:pPr marL="457200" indent="-457200">
              <a:buFont typeface="Wingdings" panose="05000000000000000000" pitchFamily="2" charset="2"/>
              <a:buAutoNum type="arabicParenR"/>
              <a:defRPr/>
            </a:pPr>
            <a:r>
              <a:rPr lang="ru-RU" u="sng" dirty="0"/>
              <a:t>по их подвижности </a:t>
            </a:r>
            <a:r>
              <a:rPr lang="ru-RU" dirty="0"/>
              <a:t>(способности сменять друг друга);</a:t>
            </a:r>
          </a:p>
          <a:p>
            <a:pPr marL="457200" indent="-457200">
              <a:buFont typeface="Wingdings" panose="05000000000000000000" pitchFamily="2" charset="2"/>
              <a:buAutoNum type="arabicParenR"/>
              <a:defRPr/>
            </a:pPr>
            <a:r>
              <a:rPr lang="ru-RU" u="sng" dirty="0"/>
              <a:t>по равновесию </a:t>
            </a:r>
            <a:r>
              <a:rPr lang="ru-RU" dirty="0"/>
              <a:t>между ними.</a:t>
            </a:r>
          </a:p>
          <a:p>
            <a:pPr marL="457200" indent="-457200">
              <a:buFont typeface="Wingdings" panose="05000000000000000000" pitchFamily="2" charset="2"/>
              <a:buAutoNum type="arabicParenR"/>
              <a:defRPr/>
            </a:pPr>
            <a:endParaRPr lang="ru-RU" dirty="0"/>
          </a:p>
        </p:txBody>
      </p:sp>
      <p:pic>
        <p:nvPicPr>
          <p:cNvPr id="38916" name="Picture 6" descr="Павлов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642" y="1485932"/>
            <a:ext cx="3305287" cy="3505886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5956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79650" y="115889"/>
            <a:ext cx="7924800" cy="720725"/>
          </a:xfrm>
        </p:spPr>
        <p:txBody>
          <a:bodyPr anchor="t">
            <a:normAutofit fontScale="90000"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Типы нервной деятельности</a:t>
            </a:r>
            <a:b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300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4294967295"/>
          </p:nvPr>
        </p:nvSpPr>
        <p:spPr>
          <a:xfrm>
            <a:off x="1524000" y="836613"/>
            <a:ext cx="9144000" cy="5905500"/>
          </a:xfrm>
        </p:spPr>
        <p:txBody>
          <a:bodyPr/>
          <a:lstStyle/>
          <a:p>
            <a:pPr marL="0" indent="0" algn="ctr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3" indent="-256032">
              <a:lnSpc>
                <a:spcPct val="80000"/>
              </a:lnSpc>
              <a:spcAft>
                <a:spcPts val="0"/>
              </a:spcAft>
              <a:buNone/>
              <a:defRPr/>
            </a:pPr>
            <a:endParaRPr lang="ru-RU" sz="24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r">
              <a:lnSpc>
                <a:spcPct val="80000"/>
              </a:lnSpc>
              <a:spcAft>
                <a:spcPts val="0"/>
              </a:spcAft>
              <a:buNone/>
              <a:defRPr/>
            </a:pPr>
            <a:r>
              <a:rPr lang="ru-RU" sz="800" b="1" dirty="0">
                <a:solidFill>
                  <a:schemeClr val="tx2"/>
                </a:solidFill>
                <a:latin typeface="Cambria" pitchFamily="18" charset="0"/>
              </a:rPr>
              <a:t> </a:t>
            </a:r>
            <a:endParaRPr lang="ru-RU" sz="800" dirty="0">
              <a:solidFill>
                <a:schemeClr val="tx2"/>
              </a:solidFill>
              <a:latin typeface="Cambria" pitchFamily="18" charset="0"/>
            </a:endParaRPr>
          </a:p>
          <a:p>
            <a:pPr marL="0" indent="0" algn="r">
              <a:lnSpc>
                <a:spcPct val="80000"/>
              </a:lnSpc>
              <a:spcAft>
                <a:spcPts val="0"/>
              </a:spcAft>
              <a:buNone/>
              <a:defRPr/>
            </a:pPr>
            <a:endParaRPr lang="ru-RU" sz="800" dirty="0">
              <a:solidFill>
                <a:schemeClr val="tx2"/>
              </a:solidFill>
              <a:latin typeface="Cambria" pitchFamily="18" charset="0"/>
            </a:endParaRPr>
          </a:p>
        </p:txBody>
      </p:sp>
      <p:pic>
        <p:nvPicPr>
          <p:cNvPr id="3994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3589" y="1067942"/>
            <a:ext cx="7662839" cy="481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01502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47076" y="618165"/>
            <a:ext cx="7924800" cy="720725"/>
          </a:xfrm>
        </p:spPr>
        <p:txBody>
          <a:bodyPr anchor="t">
            <a:normAutofit fontScale="90000"/>
          </a:bodyPr>
          <a:lstStyle/>
          <a:p>
            <a:pPr>
              <a:defRPr/>
            </a:pPr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Типы нервной деятельности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3300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ru-RU" sz="33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0964" name="Прямоугольник 3"/>
          <p:cNvSpPr>
            <a:spLocks noChangeArrowheads="1"/>
          </p:cNvSpPr>
          <p:nvPr/>
        </p:nvSpPr>
        <p:spPr bwMode="auto">
          <a:xfrm>
            <a:off x="3309871" y="1705087"/>
            <a:ext cx="7160653" cy="3539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Темперамент</a:t>
            </a:r>
            <a:r>
              <a:rPr lang="ru-RU" alt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altLang="ru-RU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те врожденные особенности человека, которые обуславливают динамические характеристики интенсивности и скорости реагирования,  степени эмоциональной возбудимости и уравновешенности, особенности приспособления к окружающей среде.</a:t>
            </a:r>
          </a:p>
        </p:txBody>
      </p:sp>
      <p:pic>
        <p:nvPicPr>
          <p:cNvPr id="40965" name="Picture 4" descr="C:\Users\User\Pictures\Мои рисунки\ТЕМПЕРАМЕНТ рис 2\Темперамент 6.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8664" y="568751"/>
            <a:ext cx="1744662" cy="541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32232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6509" y="739036"/>
            <a:ext cx="8881130" cy="908136"/>
          </a:xfrm>
        </p:spPr>
        <p:txBody>
          <a:bodyPr>
            <a:noAutofit/>
          </a:bodyPr>
          <a:lstStyle/>
          <a:p>
            <a:r>
              <a:rPr lang="ru-RU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темперамента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60550" y="2402385"/>
            <a:ext cx="6207689" cy="3280197"/>
          </a:xfrm>
        </p:spPr>
        <p:txBody>
          <a:bodyPr>
            <a:normAutofit lnSpcReduction="10000"/>
          </a:bodyPr>
          <a:lstStyle/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000" b="1" dirty="0">
                <a:solidFill>
                  <a:srgbClr val="A5002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Темперамент</a:t>
            </a:r>
            <a:r>
              <a:rPr lang="ru-RU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altLang="ru-RU" sz="2000" b="1" dirty="0" smtClean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- особенности </a:t>
            </a:r>
            <a:r>
              <a:rPr lang="ru-RU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психики, объясняющие образ действий человека в той или иной ситуации. Отражает динамическую, а не содержательную сторону психической деятельности. </a:t>
            </a:r>
            <a:endParaRPr lang="en-US" altLang="ru-RU" sz="2000" b="1" dirty="0">
              <a:solidFill>
                <a:srgbClr val="000099"/>
              </a:solidFill>
              <a:latin typeface="Times New Roman" panose="02020603050405020304" pitchFamily="18" charset="0"/>
              <a:cs typeface="Arial" panose="020B0604020202020204" pitchFamily="34" charset="0"/>
            </a:endParaRPr>
          </a:p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       </a:t>
            </a:r>
            <a:r>
              <a:rPr lang="ru-RU" altLang="ru-RU" sz="2000" b="1" i="1" dirty="0">
                <a:solidFill>
                  <a:srgbClr val="A50021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Выделяются две ведущие характеристики:</a:t>
            </a:r>
            <a:r>
              <a:rPr lang="ru-RU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</a:p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  <a:buClrTx/>
              <a:buSzPct val="65000"/>
              <a:buFont typeface="Wingdings" panose="05000000000000000000" pitchFamily="2" charset="2"/>
              <a:buChar char="Ø"/>
            </a:pPr>
            <a:r>
              <a:rPr lang="en-US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Активность, в которой человек взаимодействует с окружающим миром. Она проявляется в темпе, быстроте, интенсивности действий;</a:t>
            </a:r>
          </a:p>
          <a:p>
            <a:pPr marL="0" lvl="0" indent="0" defTabSz="914400" fontAlgn="base">
              <a:spcBef>
                <a:spcPct val="0"/>
              </a:spcBef>
              <a:spcAft>
                <a:spcPct val="0"/>
              </a:spcAft>
              <a:buClrTx/>
              <a:buSzPct val="65000"/>
              <a:buFont typeface="Wingdings" panose="05000000000000000000" pitchFamily="2" charset="2"/>
              <a:buChar char="Ø"/>
            </a:pPr>
            <a:r>
              <a:rPr lang="en-US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ru-RU" altLang="ru-RU" sz="2000" b="1" dirty="0">
                <a:solidFill>
                  <a:srgbClr val="000099"/>
                </a:solidFill>
                <a:latin typeface="Times New Roman" panose="02020603050405020304" pitchFamily="18" charset="0"/>
                <a:cs typeface="Arial" panose="020B0604020202020204" pitchFamily="34" charset="0"/>
              </a:rPr>
              <a:t>Эмоциональность, которая выражается в чувствительности, импульсивности и впечатлительности.</a:t>
            </a:r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03090" y="2680570"/>
            <a:ext cx="3870543" cy="2718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4358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9452" y="989555"/>
            <a:ext cx="5661765" cy="4784943"/>
          </a:xfrm>
        </p:spPr>
        <p:txBody>
          <a:bodyPr>
            <a:noAutofit/>
          </a:bodyPr>
          <a:lstStyle/>
          <a:p>
            <a:r>
              <a:rPr lang="en-US" altLang="ru-RU" sz="2800" b="1" dirty="0">
                <a:solidFill>
                  <a:srgbClr val="FF0000"/>
                </a:solidFill>
              </a:rPr>
              <a:t> </a:t>
            </a:r>
            <a:r>
              <a:rPr lang="ru-RU" altLang="ru-RU" sz="2800" b="1" dirty="0">
                <a:solidFill>
                  <a:srgbClr val="FF0000"/>
                </a:solidFill>
              </a:rPr>
              <a:t>Сангвиник </a:t>
            </a:r>
            <a:r>
              <a:rPr lang="ru-RU" altLang="ru-RU" sz="2800" b="1" dirty="0"/>
              <a:t>—  живой, подвижный, уравновешенный,</a:t>
            </a:r>
            <a:r>
              <a:rPr lang="en-US" altLang="ru-RU" sz="2800" b="1" dirty="0"/>
              <a:t/>
            </a:r>
            <a:br>
              <a:rPr lang="en-US" altLang="ru-RU" sz="2800" b="1" dirty="0"/>
            </a:br>
            <a:r>
              <a:rPr lang="ru-RU" altLang="ru-RU" sz="2800" b="1" dirty="0"/>
              <a:t>общительный, с разнообразной  мимикой, быстро</a:t>
            </a:r>
            <a:r>
              <a:rPr lang="en-US" altLang="ru-RU" sz="2800" b="1" dirty="0"/>
              <a:t/>
            </a:r>
            <a:br>
              <a:rPr lang="en-US" altLang="ru-RU" sz="2800" b="1" dirty="0"/>
            </a:br>
            <a:r>
              <a:rPr lang="ru-RU" altLang="ru-RU" sz="2800" b="1" dirty="0"/>
              <a:t>отзывающийся на окружающие события,  легко </a:t>
            </a:r>
            <a:r>
              <a:rPr lang="en-US" altLang="ru-RU" sz="2800" b="1" dirty="0"/>
              <a:t/>
            </a:r>
            <a:br>
              <a:rPr lang="en-US" altLang="ru-RU" sz="2800" b="1" dirty="0"/>
            </a:br>
            <a:r>
              <a:rPr lang="ru-RU" altLang="ru-RU" sz="2800" b="1" dirty="0"/>
              <a:t>переживающий неудачи и неприятности. Чувства его</a:t>
            </a:r>
            <a:r>
              <a:rPr lang="en-US" altLang="ru-RU" sz="2800" b="1" dirty="0"/>
              <a:t/>
            </a:r>
            <a:br>
              <a:rPr lang="en-US" altLang="ru-RU" sz="2800" b="1" dirty="0"/>
            </a:br>
            <a:r>
              <a:rPr lang="ru-RU" altLang="ru-RU" sz="2800" b="1" dirty="0"/>
              <a:t>непосредственно отражаются во внешнем поведении,</a:t>
            </a:r>
            <a:r>
              <a:rPr lang="en-US" altLang="ru-RU" sz="2800" b="1" dirty="0"/>
              <a:t/>
            </a:r>
            <a:br>
              <a:rPr lang="en-US" altLang="ru-RU" sz="2800" b="1" dirty="0"/>
            </a:br>
            <a:r>
              <a:rPr lang="ru-RU" altLang="ru-RU" sz="2800" b="1" dirty="0"/>
              <a:t>но они не сильны и легко сменяют друг друга. </a:t>
            </a: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1217" y="1603330"/>
            <a:ext cx="4398397" cy="35573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7236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39868" y="3011350"/>
            <a:ext cx="5284938" cy="1059610"/>
          </a:xfrm>
        </p:spPr>
        <p:txBody>
          <a:bodyPr>
            <a:noAutofit/>
          </a:bodyPr>
          <a:lstStyle/>
          <a:p>
            <a:r>
              <a:rPr lang="ru-RU" sz="2800" b="1" dirty="0">
                <a:solidFill>
                  <a:srgbClr val="FF0000"/>
                </a:solidFill>
                <a:latin typeface="Arial" pitchFamily="34" charset="0"/>
              </a:rPr>
              <a:t>Холерик</a:t>
            </a:r>
            <a:r>
              <a:rPr lang="ru-RU" sz="2800" b="1" dirty="0">
                <a:solidFill>
                  <a:schemeClr val="tx1"/>
                </a:solidFill>
                <a:latin typeface="Arial" pitchFamily="34" charset="0"/>
              </a:rPr>
              <a:t> — человек быстрый, порывистый, общительный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</a:rPr>
              <a:t>, стремительный </a:t>
            </a:r>
            <a:r>
              <a:rPr lang="ru-RU" sz="2800" b="1" dirty="0">
                <a:solidFill>
                  <a:schemeClr val="tx1"/>
                </a:solidFill>
                <a:latin typeface="Arial" pitchFamily="34" charset="0"/>
              </a:rPr>
              <a:t>в своих поступках, но не уравновешенный, легко возбудимый и не скоро успокаивающийся, склонный к бурным </a:t>
            </a:r>
            <a:r>
              <a:rPr lang="ru-RU" sz="2800" b="1" dirty="0" smtClean="0">
                <a:solidFill>
                  <a:schemeClr val="tx1"/>
                </a:solidFill>
                <a:latin typeface="Arial" pitchFamily="34" charset="0"/>
              </a:rPr>
              <a:t>эмоциональным </a:t>
            </a:r>
            <a:r>
              <a:rPr lang="ru-RU" sz="2800" b="1" dirty="0">
                <a:solidFill>
                  <a:schemeClr val="tx1"/>
                </a:solidFill>
                <a:latin typeface="Arial" pitchFamily="34" charset="0"/>
              </a:rPr>
              <a:t>вспышкам, резким сменам настроения</a:t>
            </a:r>
            <a: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br>
              <a:rPr lang="ru-RU" sz="2800" dirty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8558" y="1182536"/>
            <a:ext cx="3056415" cy="451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50876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1977" y="2898614"/>
            <a:ext cx="5198302" cy="1172345"/>
          </a:xfrm>
        </p:spPr>
        <p:txBody>
          <a:bodyPr>
            <a:noAutofit/>
          </a:bodyPr>
          <a:lstStyle/>
          <a:p>
            <a:r>
              <a:rPr lang="ru-RU" altLang="ru-RU" sz="3200" b="1" dirty="0" smtClean="0">
                <a:solidFill>
                  <a:srgbClr val="FF0000"/>
                </a:solidFill>
              </a:rPr>
              <a:t>Флегматик</a:t>
            </a:r>
            <a:r>
              <a:rPr lang="ru-RU" altLang="ru-RU" sz="3200" b="1" dirty="0" smtClean="0"/>
              <a:t> - человек </a:t>
            </a:r>
            <a:r>
              <a:rPr lang="ru-RU" altLang="ru-RU" sz="3200" b="1" dirty="0"/>
              <a:t>с медлительной сменой процессов возбуждения и торможения, уравновешенный и спокойный, со слабым внешним выражением душевных состояний, с устойчивыми интересами и стремлениями </a:t>
            </a:r>
            <a:br>
              <a:rPr lang="ru-RU" altLang="ru-RU" sz="3200" b="1" dirty="0"/>
            </a:b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3556" y="1357748"/>
            <a:ext cx="4065582" cy="3940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6095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07510" y="2773354"/>
            <a:ext cx="5343393" cy="1548126"/>
          </a:xfrm>
        </p:spPr>
        <p:txBody>
          <a:bodyPr>
            <a:noAutofit/>
          </a:bodyPr>
          <a:lstStyle/>
          <a:p>
            <a:r>
              <a:rPr lang="ru-RU" altLang="ru-RU" sz="2800" b="1" dirty="0" smtClean="0">
                <a:solidFill>
                  <a:srgbClr val="FF0000"/>
                </a:solidFill>
              </a:rPr>
              <a:t>Меланхолик</a:t>
            </a:r>
            <a:r>
              <a:rPr lang="ru-RU" altLang="ru-RU" sz="2800" b="1" dirty="0" smtClean="0"/>
              <a:t> - сдержан</a:t>
            </a:r>
            <a:r>
              <a:rPr lang="ru-RU" altLang="ru-RU" sz="2800" b="1" dirty="0"/>
              <a:t>, застенчив, отличается </a:t>
            </a:r>
            <a:r>
              <a:rPr lang="ru-RU" altLang="ru-RU" sz="2800" b="1" dirty="0" smtClean="0"/>
              <a:t>сравнительно </a:t>
            </a:r>
            <a:r>
              <a:rPr lang="ru-RU" altLang="ru-RU" sz="2800" b="1" dirty="0"/>
              <a:t>малым разнообразием эмоциональных переживаний, но большой их глубиной и длительностью, легко ранимый, скоро истощается и медленно восстанавливается, склонен сильно переживать даже незначительные неудачи</a:t>
            </a:r>
            <a:br>
              <a:rPr lang="ru-RU" altLang="ru-RU" sz="2800" b="1" dirty="0"/>
            </a:br>
            <a:endParaRPr lang="ru-RU" sz="28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52664" y="1567430"/>
            <a:ext cx="3959973" cy="3959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27614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33397" y="3462286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КАЖДЫЙ ИЗ ПРЕДСТАВ-ЛЕННЫХ ТИПОВ     ТЕМПЕ-РАМЕНТА САМ ПО СЕБЕ НЕ ЯВЛЯЕТСЯ НИ ХОРОШИМ, НИ ПЛОХИМ</a:t>
            </a:r>
            <a:r>
              <a:rPr lang="ru-RU" b="1" i="1" dirty="0">
                <a:solidFill>
                  <a:srgbClr val="FF0000"/>
                </a:solidFill>
              </a:rPr>
              <a:t>…</a:t>
            </a:r>
            <a:br>
              <a:rPr lang="ru-RU" b="1" i="1" dirty="0">
                <a:solidFill>
                  <a:srgbClr val="FF0000"/>
                </a:solidFill>
              </a:rPr>
            </a:b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929191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3084" y="280675"/>
            <a:ext cx="9601196" cy="1303867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Свойства нервной системы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4758" y="1427468"/>
            <a:ext cx="8419306" cy="4779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134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82460" y="2435151"/>
            <a:ext cx="5656543" cy="1573178"/>
          </a:xfrm>
        </p:spPr>
        <p:txBody>
          <a:bodyPr>
            <a:noAutofit/>
          </a:bodyPr>
          <a:lstStyle/>
          <a:p>
            <a:r>
              <a:rPr lang="ru-RU" sz="4000" dirty="0" smtClean="0"/>
              <a:t/>
            </a:r>
            <a:br>
              <a:rPr lang="ru-RU" sz="4000" dirty="0" smtClean="0"/>
            </a:br>
            <a:r>
              <a:rPr lang="ru-RU" altLang="ru-RU" sz="4000" dirty="0" smtClean="0">
                <a:solidFill>
                  <a:srgbClr val="FF0000"/>
                </a:solidFill>
              </a:rPr>
              <a:t>Характер</a:t>
            </a:r>
            <a:r>
              <a:rPr lang="ru-RU" altLang="ru-RU" sz="4000" dirty="0" smtClean="0"/>
              <a:t>— </a:t>
            </a:r>
            <a:r>
              <a:rPr lang="ru-RU" altLang="ru-RU" sz="4000" dirty="0"/>
              <a:t>целостные свойства личности (нрав), постоянно проявляющиеся в её поведении (в отношениях к миру и людям). По сути, характер личности состоит из привычек и установок.</a:t>
            </a:r>
            <a:br>
              <a:rPr lang="ru-RU" altLang="ru-RU" sz="4000" dirty="0"/>
            </a:br>
            <a:endParaRPr lang="ru-RU" sz="40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5823" y="1493248"/>
            <a:ext cx="4097880" cy="37826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381774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07928" y="3099031"/>
            <a:ext cx="9601196" cy="1303867"/>
          </a:xfrm>
        </p:spPr>
        <p:txBody>
          <a:bodyPr>
            <a:normAutofit fontScale="90000"/>
          </a:bodyPr>
          <a:lstStyle/>
          <a:p>
            <a:r>
              <a:rPr lang="ru-RU" dirty="0" err="1">
                <a:solidFill>
                  <a:srgbClr val="FF0000"/>
                </a:solidFill>
              </a:rPr>
              <a:t>Поступок→Привычка→Характер→Судьба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39231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61</TotalTime>
  <Words>340</Words>
  <Application>Microsoft Office PowerPoint</Application>
  <PresentationFormat>Широкоэкранный</PresentationFormat>
  <Paragraphs>34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Cambria</vt:lpstr>
      <vt:lpstr>Garamond</vt:lpstr>
      <vt:lpstr>Times New Roman</vt:lpstr>
      <vt:lpstr>Wingdings</vt:lpstr>
      <vt:lpstr>Натуральные материалы</vt:lpstr>
      <vt:lpstr>Эмоции и темперамент</vt:lpstr>
      <vt:lpstr>Эмоции</vt:lpstr>
      <vt:lpstr>Презентация PowerPoint</vt:lpstr>
      <vt:lpstr>Типы нервной деятельности</vt:lpstr>
      <vt:lpstr>Типы нервной деятельности  </vt:lpstr>
      <vt:lpstr>Типы нервной деятельности  </vt:lpstr>
      <vt:lpstr>Понятие темперамента</vt:lpstr>
      <vt:lpstr> Сангвиник —  живой, подвижный, уравновешенный, общительный, с разнообразной  мимикой, быстро отзывающийся на окружающие события,  легко  переживающий неудачи и неприятности. Чувства его непосредственно отражаются во внешнем поведении, но они не сильны и легко сменяют друг друга. </vt:lpstr>
      <vt:lpstr>Холерик — человек быстрый, порывистый, общительный, стремительный в своих поступках, но не уравновешенный, легко возбудимый и не скоро успокаивающийся, склонный к бурным эмоциональным вспышкам, резким сменам настроения  </vt:lpstr>
      <vt:lpstr>Флегматик - человек с медлительной сменой процессов возбуждения и торможения, уравновешенный и спокойный, со слабым внешним выражением душевных состояний, с устойчивыми интересами и стремлениями  </vt:lpstr>
      <vt:lpstr>Меланхолик - сдержан, застенчив, отличается сравнительно малым разнообразием эмоциональных переживаний, но большой их глубиной и длительностью, легко ранимый, скоро истощается и медленно восстанавливается, склонен сильно переживать даже незначительные неудачи </vt:lpstr>
      <vt:lpstr>КАЖДЫЙ ИЗ ПРЕДСТАВ-ЛЕННЫХ ТИПОВ     ТЕМПЕ-РАМЕНТА САМ ПО СЕБЕ НЕ ЯВЛЯЕТСЯ НИ ХОРОШИМ, НИ ПЛОХИМ… </vt:lpstr>
      <vt:lpstr>Свойства нервной системы</vt:lpstr>
      <vt:lpstr> Характер— целостные свойства личности (нрав), постоянно проявляющиеся в её поведении (в отношениях к миру и людям). По сути, характер личности состоит из привычек и установок. </vt:lpstr>
      <vt:lpstr>Поступок→Привычка→Характер→Судьба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темперамента и характера в общении. Роль способностей в жизни человека.</dc:title>
  <dc:creator>Asus</dc:creator>
  <cp:lastModifiedBy>Пользователь</cp:lastModifiedBy>
  <cp:revision>9</cp:revision>
  <dcterms:created xsi:type="dcterms:W3CDTF">2018-10-04T15:13:16Z</dcterms:created>
  <dcterms:modified xsi:type="dcterms:W3CDTF">2020-05-12T07:51:22Z</dcterms:modified>
</cp:coreProperties>
</file>