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sldIdLst>
    <p:sldId id="256" r:id="rId3"/>
    <p:sldId id="269" r:id="rId4"/>
    <p:sldId id="27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1" r:id="rId17"/>
    <p:sldId id="268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30" autoAdjust="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2DD56-7151-4441-9BAD-A8011A5ADA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BA5552-8B64-4084-A9EA-2733FF4CDC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9F3258-79B2-4759-A81B-9256669447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EB05B-84BB-44AC-9296-EF75193E0D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8FA82-DF7D-4845-8FFF-4DB2EE13CC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E0B2B-867B-42A2-8BBD-07E75C6497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0B900-71CB-4758-9D67-AF50550082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5046D-0DDB-448D-9D9D-C28B7BCA89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C826F4-F3DA-4246-98B1-302C70A5DC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50AC5-6C1F-4C34-B270-C576F71BC2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E0EE8D-A5CA-4438-B315-87DFA8ECD4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214384-BF8E-4AF7-86DA-B14A074680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3A8986-60D2-43BE-A555-E1BFA11A3C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158A2-A984-4B80-A63E-F2203FC60A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F7939-8C47-437A-9DAF-642D85349C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E45A9-D11A-49AC-8AE1-37167B9022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249ED-953F-469E-89EA-A62645BB3A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C54D5F-1C43-4405-8EE2-C232D69AC2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A1C401-20B3-4902-B29E-EA568DFB5A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3174E-1B52-4596-9D56-77A733B5B9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35669C-4466-41B5-ADB7-DBE6D14927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09095-41B2-4208-A7A1-E5B21AA85E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066D2DC-5E05-4800-8ED8-AD36BA66DA9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0EEB29F-2106-431E-8347-B3FFB37B4A0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900igr.net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42918"/>
            <a:ext cx="7772400" cy="3286147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ФАКТОРЫ, ВЛИЯЮЩИЕ НА ЗДОРОВЬЕ ЧЕЛОВЕКА</a:t>
            </a:r>
            <a:br>
              <a:rPr lang="ru-RU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endParaRPr lang="ru-R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786578" y="5357826"/>
            <a:ext cx="2214578" cy="1143008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</a:rPr>
              <a:t>Подготовили: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Белкина Л.Н.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Ерушина И.С.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>
            <a:hlinkClick r:id="rId2" tooltip=" Каталог презентаций "/>
          </p:cNvPr>
          <p:cNvSpPr/>
          <p:nvPr/>
        </p:nvSpPr>
        <p:spPr>
          <a:xfrm>
            <a:off x="3898900" y="6477000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88900" tIns="25400" rIns="88900" bIns="50800" rtlCol="0" anchor="ctr" anchorCtr="1">
            <a:noAutofit/>
          </a:bodyPr>
          <a:lstStyle/>
          <a:p>
            <a:pPr algn="ctr"/>
            <a:r>
              <a:rPr lang="en-US" sz="2000" u="sng" smtClean="0">
                <a:solidFill>
                  <a:srgbClr val="3333CC"/>
                </a:solidFill>
                <a:latin typeface="Arial"/>
              </a:rPr>
              <a:t>pptcloud.ru</a:t>
            </a:r>
            <a:endParaRPr lang="ru-RU" sz="2000" u="sng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5911873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. </a:t>
            </a:r>
          </a:p>
          <a:p>
            <a:pPr>
              <a:buNone/>
            </a:pPr>
            <a:r>
              <a:rPr lang="ru-RU" sz="2000" dirty="0" smtClean="0"/>
              <a:t>Организм человека во многом связан с остальными компонентами биосферы - растениями, насекомыми, микроорганизмами и т. д., то есть его сложный организм входит в общий круговорот веществ и подчиняется его законам. </a:t>
            </a:r>
          </a:p>
          <a:p>
            <a:pPr>
              <a:buNone/>
            </a:pPr>
            <a:r>
              <a:rPr lang="ru-RU" sz="2000" dirty="0" smtClean="0"/>
              <a:t>Непрерывный приток атмосферного кислорода, питьевой воды, пищи абсолютно необходим для существования и биологической деятельности человека. Человеческий организм подчинен суточным и сезонным ритмам, реагирует на сезонные изменения температуры окружающей среды, интенсивности солнечного излучения и т. п. </a:t>
            </a:r>
          </a:p>
          <a:p>
            <a:endParaRPr lang="ru-RU" sz="2000" dirty="0"/>
          </a:p>
        </p:txBody>
      </p:sp>
      <p:pic>
        <p:nvPicPr>
          <p:cNvPr id="1026" name="Picture 2" descr="D:\Мои рисунки\1ff65b3265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3571876"/>
            <a:ext cx="4069803" cy="2691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Медицинское обеспечение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857232"/>
            <a:ext cx="4143404" cy="5214974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Именно с этим фактором большинство людей связывает свои надежды на здоровье, однако доля ответственности этого фактора оказывается неожиданно низкой. </a:t>
            </a:r>
            <a:r>
              <a:rPr lang="ru-RU" sz="2000" b="1" i="1" dirty="0" smtClean="0"/>
              <a:t>Медицина</a:t>
            </a:r>
            <a:r>
              <a:rPr lang="ru-RU" sz="2000" dirty="0" smtClean="0"/>
              <a:t> - система научных знаний и практической деятельности, целью которой является укрепление, продление жизни людей, предупреждение и лечение болезней человека. 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71546"/>
            <a:ext cx="3164320" cy="483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5"/>
            <a:ext cx="8229600" cy="714380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В медицинской профилактике заболеваемости выделяют три уровня</a:t>
            </a:r>
            <a:endParaRPr lang="ru-RU" sz="20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071538" y="1000108"/>
            <a:ext cx="428628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214810" y="1285860"/>
            <a:ext cx="428628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7358082" y="1000108"/>
            <a:ext cx="428628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85720" y="1857364"/>
            <a:ext cx="278608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профилактика </a:t>
            </a:r>
            <a:r>
              <a:rPr lang="ru-RU" b="1" i="1" dirty="0" smtClean="0"/>
              <a:t>первого уровня </a:t>
            </a:r>
            <a:r>
              <a:rPr lang="ru-RU" dirty="0" smtClean="0"/>
              <a:t>ориентирована на весь контингент детей и взрослых, ее задачей является улучшение состояния их здоровья на протяжении всего жизненного цикла. Базой первичной профилактики является опыт формирования средств профилактики, разработка рекомендаций по здоровому образу жизни.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71802" y="2000240"/>
            <a:ext cx="32861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медицинская профилактика </a:t>
            </a:r>
            <a:r>
              <a:rPr lang="ru-RU" b="1" i="1" dirty="0" smtClean="0"/>
              <a:t>второго уровня</a:t>
            </a:r>
            <a:r>
              <a:rPr lang="ru-RU" i="1" dirty="0" smtClean="0"/>
              <a:t> </a:t>
            </a:r>
            <a:r>
              <a:rPr lang="ru-RU" dirty="0" smtClean="0"/>
              <a:t>занимается выявлением показателей конституциональной предрасположенности людей и факторов риска многих заболеваний, прогнозированием риска заболеваний по совокупности наследственных особенностей. То есть он ориентирован не на лечение конкретных болезней, а на их вторичную профилактику.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429388" y="2143116"/>
            <a:ext cx="24288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профилактика </a:t>
            </a:r>
            <a:r>
              <a:rPr lang="ru-RU" b="1" i="1" dirty="0" smtClean="0"/>
              <a:t>третьего уровня</a:t>
            </a:r>
            <a:r>
              <a:rPr lang="ru-RU" i="1" dirty="0" smtClean="0"/>
              <a:t>, </a:t>
            </a:r>
            <a:r>
              <a:rPr lang="ru-RU" dirty="0" smtClean="0"/>
              <a:t>или профилактика болезней, ставит своей основной задачей предупреждение рецидивов заболеваний у больных в общепопуляционном масштабе.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Условия и образ жизни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15436" cy="5411807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Здоровый образ жизни </a:t>
            </a:r>
            <a:r>
              <a:rPr lang="ru-RU" sz="2000" dirty="0" smtClean="0"/>
              <a:t>- есть способ жизнедеятельности, соответствующий генетически обусловленным типологическим особенностям данного человека, конкретным условиям жизни и направленный на формирование, сохранение и укрепление здоровья и на полноценное выполнение человеком его социально-биологических функций.</a:t>
            </a:r>
          </a:p>
          <a:p>
            <a:pPr>
              <a:buNone/>
            </a:pPr>
            <a:r>
              <a:rPr lang="ru-RU" sz="2000" dirty="0" smtClean="0"/>
              <a:t>В основе формирования здорового образа жизни лежит ряд ключевых положений:</a:t>
            </a:r>
            <a:endParaRPr lang="ru-RU" sz="20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3357562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flipV="1">
            <a:off x="285720" y="4143380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57224" y="3214686"/>
            <a:ext cx="7929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Активным носителем здорового образа жизни является конкретный человек как субъект и объект своей жизнедеятельности и социального статуса.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4000505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реализации здорового образа жизни человек выступает в единстве своих биологического и социального начал. 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 flipV="1">
            <a:off x="285720" y="4714884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57224" y="4572008"/>
            <a:ext cx="7929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основе формирования здорового образа жизни лежит личностно-мотивационная установка человека на воплощение своих социальных, физических, интеллектуальных и психических возможностей и способностей. 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flipV="1">
            <a:off x="285720" y="5857892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57224" y="5715016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Здоровый образ жизни является наиболее эффективным средством и методом обеспечения здоровья, первичной профилактики болезней и удовлетворения жизненно важной потребности в здоровье.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857255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/>
              <a:t>Здоровый образ жизни как система складывается из трех основных взаимосвязанных и взаимозаменяемых элементов.</a:t>
            </a:r>
            <a:endParaRPr lang="ru-RU" sz="2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1071546"/>
            <a:ext cx="5429288" cy="30003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Культура питания. </a:t>
            </a:r>
            <a:r>
              <a:rPr lang="ru-RU" dirty="0" smtClean="0">
                <a:solidFill>
                  <a:schemeClr val="tx1"/>
                </a:solidFill>
              </a:rPr>
              <a:t>В здоровом образе жизни питание является определяющим, системообразующим, так как оказывает положительное влияние на двигательную активность и на эмоциональную устойчивость. При правильном питании пища наилучшим образом соответствует естественным технологиям усвоения пищевых веществ, выработавшимся в ходе эволюции.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29322" y="1142984"/>
            <a:ext cx="2928958" cy="5357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Культура движения</a:t>
            </a:r>
            <a:r>
              <a:rPr lang="ru-RU" i="1" dirty="0" smtClean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chemeClr val="tx1"/>
                </a:solidFill>
              </a:rPr>
              <a:t>Оздоровительным эффектом обладают аэробные физические упражнения (ходьба, бег трусцой, плавание, катание на лыжах, работа на садово-огородном участке и т. д.) в природных условиях. Они включают в себя солнечные и воздушные ванны, очищающие и закаливающие водные процедуры.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4500570"/>
            <a:ext cx="5143536" cy="20717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Культура эмоций.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Отрицательные эмоции (зависть, гнев, страх и др.) обладают огромной разрушительной силой, положительные эмоции (смех, радость, чувство благодарности и т. д.) сохраняют здоровье, способствуют успеху.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Двойная стрелка вверх/вниз 13"/>
          <p:cNvSpPr/>
          <p:nvPr/>
        </p:nvSpPr>
        <p:spPr>
          <a:xfrm>
            <a:off x="2643174" y="4071942"/>
            <a:ext cx="214314" cy="4286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войная стрелка влево/вправо 14"/>
          <p:cNvSpPr/>
          <p:nvPr/>
        </p:nvSpPr>
        <p:spPr>
          <a:xfrm>
            <a:off x="5643570" y="2357430"/>
            <a:ext cx="285752" cy="21431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войная стрелка влево/вправо 15"/>
          <p:cNvSpPr/>
          <p:nvPr/>
        </p:nvSpPr>
        <p:spPr>
          <a:xfrm>
            <a:off x="5429256" y="5214950"/>
            <a:ext cx="500066" cy="21431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err="1" smtClean="0"/>
              <a:t>Махмуд</a:t>
            </a:r>
            <a:r>
              <a:rPr lang="ru-RU" dirty="0" smtClean="0"/>
              <a:t> </a:t>
            </a:r>
            <a:r>
              <a:rPr lang="ru-RU" dirty="0" err="1" smtClean="0"/>
              <a:t>Багир</a:t>
            </a:r>
            <a:r>
              <a:rPr lang="ru-RU" dirty="0" smtClean="0"/>
              <a:t> </a:t>
            </a:r>
            <a:r>
              <a:rPr lang="ru-RU" dirty="0" err="1" smtClean="0"/>
              <a:t>оглы</a:t>
            </a:r>
            <a:r>
              <a:rPr lang="ru-RU" dirty="0" smtClean="0"/>
              <a:t> </a:t>
            </a:r>
            <a:r>
              <a:rPr lang="ru-RU" dirty="0" err="1" smtClean="0"/>
              <a:t>Эйвазов</a:t>
            </a:r>
            <a:endParaRPr lang="ru-RU" dirty="0"/>
          </a:p>
        </p:txBody>
      </p:sp>
      <p:pic>
        <p:nvPicPr>
          <p:cNvPr id="14339" name="Picture 2" descr="http://im0-tub-ru.yandex.net/i?id=393233495-15-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04"/>
          <a:stretch>
            <a:fillRect/>
          </a:stretch>
        </p:blipFill>
        <p:spPr bwMode="auto">
          <a:xfrm>
            <a:off x="1258888" y="2924175"/>
            <a:ext cx="1873250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755650" y="1700213"/>
            <a:ext cx="35226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– 152 года. </a:t>
            </a:r>
          </a:p>
          <a:p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стаж – 132 года</a:t>
            </a:r>
          </a:p>
        </p:txBody>
      </p:sp>
      <p:sp>
        <p:nvSpPr>
          <p:cNvPr id="14341" name="Прямоугольник 5"/>
          <p:cNvSpPr>
            <a:spLocks noChangeArrowheads="1"/>
          </p:cNvSpPr>
          <p:nvPr/>
        </p:nvSpPr>
        <p:spPr bwMode="auto">
          <a:xfrm>
            <a:off x="4211638" y="357346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По словам долгожителя, он «никогда не пил, не курил, не врал»</a:t>
            </a:r>
          </a:p>
        </p:txBody>
      </p:sp>
    </p:spTree>
    <p:extLst>
      <p:ext uri="{BB962C8B-B14F-4D97-AF65-F5344CB8AC3E}">
        <p14:creationId xmlns:p14="http://schemas.microsoft.com/office/powerpoint/2010/main" val="2572981110"/>
      </p:ext>
    </p:extLst>
  </p:cSld>
  <p:clrMapOvr>
    <a:masterClrMapping/>
  </p:clrMapOvr>
  <p:transition spd="med">
    <p:split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Используемая 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525963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ФИЗИОЛОГИЧЕСКИЕ ОСНОВЫ ЗДОРОВЬЯ</a:t>
            </a: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/>
              <a:t>Краткий курс лекций по валеологии (Составитель: Ирина Александровна Тихомирова, доктор биологических наук, доцент кафедры анатомии и физиологии человека и животных)</a:t>
            </a:r>
          </a:p>
          <a:p>
            <a:pPr>
              <a:buNone/>
            </a:pPr>
            <a:r>
              <a:rPr lang="en-US" sz="2400" dirty="0" smtClean="0"/>
              <a:t>http://cito</a:t>
            </a:r>
            <a:r>
              <a:rPr lang="ru-RU" sz="2400" dirty="0" smtClean="0"/>
              <a:t>-</a:t>
            </a:r>
            <a:r>
              <a:rPr lang="en-US" sz="2400" dirty="0" smtClean="0"/>
              <a:t>web.yspu.org/link1/</a:t>
            </a:r>
            <a:r>
              <a:rPr lang="en-US" sz="2400" dirty="0" err="1" smtClean="0"/>
              <a:t>metod</a:t>
            </a:r>
            <a:r>
              <a:rPr lang="en-US" sz="2400" dirty="0" smtClean="0"/>
              <a:t>/met73/node5.html</a:t>
            </a:r>
            <a:endParaRPr lang="ru-RU" sz="2400" dirty="0" smtClean="0"/>
          </a:p>
          <a:p>
            <a:pPr>
              <a:buNone/>
            </a:pP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Определение здоровья</a:t>
            </a:r>
            <a:endParaRPr lang="ru-RU" dirty="0"/>
          </a:p>
        </p:txBody>
      </p:sp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323850" y="1484313"/>
            <a:ext cx="45720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ru-RU" altLang="ru-RU" sz="2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«Состояние полного физического, душевного и социального благополучия, а не только отсутствие болезней и физических дефектов»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2339975" y="3644900"/>
            <a:ext cx="15988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ru-RU" altLang="ru-RU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ВОЗ, 1975 год</a:t>
            </a:r>
          </a:p>
        </p:txBody>
      </p:sp>
      <p:pic>
        <p:nvPicPr>
          <p:cNvPr id="12293" name="Picture 2" descr="Картинка 2 из 264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284538"/>
            <a:ext cx="4103687" cy="30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479606"/>
      </p:ext>
    </p:extLst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Амосов Николай Михайлович</a:t>
            </a:r>
            <a:endParaRPr lang="ru-RU" dirty="0"/>
          </a:p>
        </p:txBody>
      </p:sp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179388" y="1628775"/>
            <a:ext cx="4572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r>
              <a:rPr lang="ru-RU" altLang="ru-RU" dirty="0"/>
              <a:t> </a:t>
            </a:r>
            <a:r>
              <a:rPr lang="ru-RU" altLang="ru-RU" sz="2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В </a:t>
            </a:r>
            <a:r>
              <a:rPr lang="ru-RU" altLang="ru-RU" sz="24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большенстве</a:t>
            </a:r>
            <a:r>
              <a:rPr lang="ru-RU" altLang="ru-RU" sz="2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болезней виновата не природа, не общество, а только сам человек. Чаще всего он болеет от лени и жадности, но иногда и от неразумности. Что бы быть здоровым, нужны собственные усилия, постоянные и значительные. Заменить их нельзя ничем»</a:t>
            </a:r>
          </a:p>
        </p:txBody>
      </p:sp>
      <p:pic>
        <p:nvPicPr>
          <p:cNvPr id="16388" name="Picture 2" descr="Картинка 2 из 19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"/>
          <a:stretch>
            <a:fillRect/>
          </a:stretch>
        </p:blipFill>
        <p:spPr bwMode="auto">
          <a:xfrm>
            <a:off x="5795963" y="1341438"/>
            <a:ext cx="300037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Картинка 8 из 19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"/>
          <a:stretch>
            <a:fillRect/>
          </a:stretch>
        </p:blipFill>
        <p:spPr bwMode="auto">
          <a:xfrm>
            <a:off x="4716463" y="3644900"/>
            <a:ext cx="2592387" cy="300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7541082"/>
      </p:ext>
    </p:extLst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24" y="357166"/>
            <a:ext cx="4257676" cy="5768997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Эксперты Всемирной организации здравоохранения (ВОЗ) в 80-х гг. XX в. определили ориентировочное соотношение различных факторов обеспечения здоровья современного человека, выделив в качестве основных четыре группы таких факторов. На основе этого в 1994 году Межведомственная комиссия Совета безопасности Российской Федерации по охране здоровья населения в Федеральных концепциях "Охрана здоровья населения" и "К здоровой России" определила это соотношение применительно к нашей стране следующим образом.</a:t>
            </a:r>
            <a:endParaRPr lang="ru-RU" sz="2000" dirty="0"/>
          </a:p>
        </p:txBody>
      </p:sp>
      <p:pic>
        <p:nvPicPr>
          <p:cNvPr id="14340" name="Picture 4" descr="C:\Documents and Settings\Хомячок\Рабочий стол\fak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3116"/>
            <a:ext cx="4286280" cy="3546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1" y="214291"/>
          <a:ext cx="8715438" cy="6393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5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5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4379">
                <a:tc rowSpan="2">
                  <a:txBody>
                    <a:bodyPr/>
                    <a:lstStyle/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Сфера влияния факторов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Факторы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28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Укрепляющие здоровье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Ухудшающие здоровье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815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Генетические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Здоровая наследственность. Отсутствие морфофункциональных предпосылок возникновения заболевания.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Наследственные заболевания и нарушения. Наследственная предрасположенность к заболеваниям.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691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Состояние окружающей среды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Хорошие бытовые и производственные условия, благоприятные климатические и природные условия, экологически благоприятная среда обитания.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Вредные условия быта и производства, неблагоприятные климатические и природные условия, нарушение экологической обстановки.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691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Медицинское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Медицинский скрининг, высокий уровень профилактических мероприятий, своевременная и полноценная медицинская помощь.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Отсутствие постоянного медицинского контроля за динамикой здоровья, низкий уровень первичной профилактики, некачественное медицинское обслуживание.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691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Условия и образ жизни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Рациональная организация жизнедеятельности: оседлый образ жизни, адекватная двигательная активность, социальный образ жизни.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Отсутствие рационального режима жизнедеятельности, миграционные процессы, </a:t>
                      </a:r>
                      <a:r>
                        <a:rPr lang="ru-RU" sz="1400" dirty="0" err="1" smtClean="0"/>
                        <a:t>гипо</a:t>
                      </a:r>
                      <a:r>
                        <a:rPr lang="ru-RU" sz="1400" dirty="0" smtClean="0"/>
                        <a:t> - или </a:t>
                      </a:r>
                      <a:r>
                        <a:rPr lang="ru-RU" sz="1400" dirty="0" err="1" smtClean="0"/>
                        <a:t>гипердинамия</a:t>
                      </a:r>
                      <a:r>
                        <a:rPr lang="ru-RU" sz="1400" dirty="0" smtClean="0"/>
                        <a:t>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71543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Факторы влияющие на устойчивость человека к </a:t>
            </a:r>
            <a:r>
              <a:rPr lang="ru-RU" dirty="0"/>
              <a:t>з</a:t>
            </a:r>
            <a:r>
              <a:rPr lang="ru-RU" dirty="0" smtClean="0"/>
              <a:t>аболеваемости.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2428860" y="1285860"/>
            <a:ext cx="428628" cy="85725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858016" y="1285860"/>
            <a:ext cx="428628" cy="85725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214554"/>
            <a:ext cx="4857784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Внутренние факторы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15008" y="2214554"/>
            <a:ext cx="3214710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Внешние факторы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14282" y="2714620"/>
            <a:ext cx="46434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Генетические особенности;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Состояние ЦНС;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Состояние эндокринной системы;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Состояние иммунной системы;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Возрастная восприимчивость;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Дефицит белков и витаминов;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Вредные привычки;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Перенесенные травмы и т.д.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715008" y="2714620"/>
            <a:ext cx="3143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Условия труда и быта;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Климатические и сезонные факторы;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Физические и химические факторы и т.д.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4143380"/>
            <a:ext cx="3929090" cy="237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Генетические факторы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429684" cy="4357718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Онтогенетическое развитие дочерних организмов предопределяется той наследственной программой, которую они наследуют с родительскими хромосомами. </a:t>
            </a:r>
          </a:p>
          <a:p>
            <a:pPr>
              <a:buNone/>
            </a:pPr>
            <a:r>
              <a:rPr lang="ru-RU" sz="2000" dirty="0" smtClean="0"/>
              <a:t>Однако, сами хромосомы и их структурные элементы - гены, могут подвергаться вредным влияниям, причем, что особенно важно, в течение всей жизни будущих родителей. То есть в конечном итоге все происходящее с девочкой, девушкой, женщиной в течение ее жизни до зачатия в той или иной степени сказывается на качестве хромосом и генов. Продолжительность жизни сперматозоида гораздо меньше, чем яйцеклетки, но и их периода жизни бывает достаточно для возникновения нарушений в их генетическом аппарате. Таким образом, становится понятна ответственность, которую несут перед потомством будущие родители в течение всей своей жизни, предшествующей зачатию. </a:t>
            </a:r>
          </a:p>
          <a:p>
            <a:endParaRPr lang="ru-RU" sz="2000" dirty="0"/>
          </a:p>
        </p:txBody>
      </p:sp>
      <p:pic>
        <p:nvPicPr>
          <p:cNvPr id="41986" name="Picture 2" descr="C:\Documents and Settings\Хомячок\Рабочий стол\Копия 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5286388"/>
            <a:ext cx="1143008" cy="1167327"/>
          </a:xfrm>
          <a:prstGeom prst="rect">
            <a:avLst/>
          </a:prstGeom>
          <a:noFill/>
        </p:spPr>
      </p:pic>
      <p:pic>
        <p:nvPicPr>
          <p:cNvPr id="41987" name="Picture 3" descr="C:\Documents and Settings\Хомячок\Рабочий стол\Копия (2) 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000636"/>
            <a:ext cx="1714512" cy="1500198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3428992" y="5715016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472518" cy="5840435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Наследственность и среда выступают в качестве этиологических факторов и играют роль в патогенезе любого заболевания человека, однако доля их участия при каждой болезни своя, причем, чем больше доля одного фактора, тем меньше вклад другого. Все формы патологии с этой точки зрения можно разделить на четыре группы, между которыми нет резких границ.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357430"/>
            <a:ext cx="3929090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С</a:t>
            </a:r>
            <a:r>
              <a:rPr lang="ru-RU" sz="1800" b="1" i="1" dirty="0" smtClean="0">
                <a:solidFill>
                  <a:schemeClr val="tx1"/>
                </a:solidFill>
              </a:rPr>
              <a:t>обственно наследственные заболевания</a:t>
            </a:r>
            <a:r>
              <a:rPr lang="ru-RU" sz="1800" dirty="0" smtClean="0">
                <a:solidFill>
                  <a:schemeClr val="tx1"/>
                </a:solidFill>
              </a:rPr>
              <a:t>, у которых этиологическую роль играет патологический ген, роль среды заключается в модификации лишь проявлений заболевания.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357694"/>
            <a:ext cx="5000660" cy="22145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sz="1800" dirty="0" smtClean="0">
                <a:solidFill>
                  <a:schemeClr val="tx1"/>
                </a:solidFill>
              </a:rPr>
              <a:t>одавляющее число распространенных болезней, особенно болезней зрелого и преклонного возраста. Основным этиологическим фактором неблагоприятное воздействие среды, однако </a:t>
            </a:r>
            <a:r>
              <a:rPr lang="ru-RU" sz="1800" b="1" i="1" dirty="0" smtClean="0">
                <a:solidFill>
                  <a:schemeClr val="tx1"/>
                </a:solidFill>
              </a:rPr>
              <a:t>реализация действия фактора зависит от индивидуальной генетической предрасположенности организма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2357430"/>
            <a:ext cx="4214842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Н</a:t>
            </a:r>
            <a:r>
              <a:rPr lang="ru-RU" sz="1800" b="1" i="1" dirty="0" smtClean="0">
                <a:solidFill>
                  <a:schemeClr val="tx1"/>
                </a:solidFill>
              </a:rPr>
              <a:t>аследственные болезни</a:t>
            </a:r>
            <a:r>
              <a:rPr lang="ru-RU" sz="1800" dirty="0" smtClean="0">
                <a:solidFill>
                  <a:schemeClr val="tx1"/>
                </a:solidFill>
              </a:rPr>
              <a:t>, обусловленные патологической мутацией, однако для их проявления необходимо специфическое воздействие среды.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0694" y="4357694"/>
            <a:ext cx="3286148" cy="2071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С</a:t>
            </a:r>
            <a:r>
              <a:rPr lang="ru-RU" sz="1800" b="1" i="1" dirty="0" smtClean="0">
                <a:solidFill>
                  <a:schemeClr val="tx1"/>
                </a:solidFill>
              </a:rPr>
              <a:t>равнительно немногие формы патологии</a:t>
            </a:r>
            <a:r>
              <a:rPr lang="ru-RU" sz="1800" dirty="0" smtClean="0">
                <a:solidFill>
                  <a:schemeClr val="tx1"/>
                </a:solidFill>
              </a:rPr>
              <a:t>, в возникновении которых исключительную роль играет фактор среды. Генетические факторы в этом случае влияют на ее исход.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/>
                </a:solidFill>
              </a:rPr>
              <a:t>Состояние окружающей среды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Человек, как живая система, является составной частью биосферы. Воздействие человека на биосферу связано не столько с его биологической, сколько с трудовой деятельностью. Известно, что технические системы оказывают химическое и физическое воздействие на биосферу по следующим каналам: 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pPr>
              <a:buNone/>
            </a:pPr>
            <a:r>
              <a:rPr lang="ru-RU" sz="2000" dirty="0" smtClean="0"/>
              <a:t> </a:t>
            </a:r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857496"/>
            <a:ext cx="800105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через атмосферу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(использование и выделение различных газов нарушает естественный газообмен)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3857628"/>
            <a:ext cx="800105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через гидросферу (загрязнение химическими веществами и нефтью рек, морей и океанов)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4786322"/>
            <a:ext cx="800105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через литосферу (использование полезных ископаемых, загрязнение почв промышленными отходами и т. д.)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nset2">
  <a:themeElements>
    <a:clrScheme name="048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04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048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8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8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8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8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8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8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8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8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8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8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8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8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8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8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8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Sunset2</Template>
  <TotalTime>107</TotalTime>
  <Words>1303</Words>
  <Application>Microsoft Office PowerPoint</Application>
  <PresentationFormat>Экран (4:3)</PresentationFormat>
  <Paragraphs>94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Franklin Gothic Book</vt:lpstr>
      <vt:lpstr>Times New Roman</vt:lpstr>
      <vt:lpstr>Sunset2</vt:lpstr>
      <vt:lpstr>1_colormaster</vt:lpstr>
      <vt:lpstr>ФАКТОРЫ, ВЛИЯЮЩИЕ НА ЗДОРОВЬЕ ЧЕЛОВЕКА </vt:lpstr>
      <vt:lpstr>Определение здоровья</vt:lpstr>
      <vt:lpstr>Амосов Николай Михайлович</vt:lpstr>
      <vt:lpstr>Презентация PowerPoint</vt:lpstr>
      <vt:lpstr>Презентация PowerPoint</vt:lpstr>
      <vt:lpstr>Презентация PowerPoint</vt:lpstr>
      <vt:lpstr>Генетические факторы</vt:lpstr>
      <vt:lpstr>Презентация PowerPoint</vt:lpstr>
      <vt:lpstr>Состояние окружающей среды</vt:lpstr>
      <vt:lpstr>Презентация PowerPoint</vt:lpstr>
      <vt:lpstr>Медицинское обеспечение</vt:lpstr>
      <vt:lpstr>Презентация PowerPoint</vt:lpstr>
      <vt:lpstr>Условия и образ жизни</vt:lpstr>
      <vt:lpstr>Презентация PowerPoint</vt:lpstr>
      <vt:lpstr>Махмуд Багир оглы Эйвазов</vt:lpstr>
      <vt:lpstr>Используемая литература</vt:lpstr>
    </vt:vector>
  </TitlesOfParts>
  <Company>Бельчатник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Факторы, влияющие на здоровье человека</dc:title>
  <dc:creator>Бельчонок</dc:creator>
  <cp:lastModifiedBy>Пользователь</cp:lastModifiedBy>
  <cp:revision>14</cp:revision>
  <dcterms:created xsi:type="dcterms:W3CDTF">2010-10-08T10:30:18Z</dcterms:created>
  <dcterms:modified xsi:type="dcterms:W3CDTF">2020-05-16T08:57:27Z</dcterms:modified>
</cp:coreProperties>
</file>