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99"/>
    <a:srgbClr val="FF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1EB666F7-92DC-49BD-A627-5D3F5E273934}" type="datetimeFigureOut">
              <a:rPr lang="ru-RU" smtClean="0"/>
              <a:t>вт 19.05.20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D75E7D03-F7F5-4A26-A6D7-3A48177684B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mdtp://$1976667585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mdtp://$1700527489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mdtp://$561395117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772400" cy="2952328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Оказание п</a:t>
            </a:r>
            <a:r>
              <a:rPr lang="ru-RU" sz="4800" b="1" i="1" dirty="0" smtClean="0">
                <a:solidFill>
                  <a:srgbClr val="FF0000"/>
                </a:solidFill>
              </a:rPr>
              <a:t>ервой помощи </a:t>
            </a:r>
            <a:r>
              <a:rPr lang="ru-RU" sz="4800" b="1" i="1" dirty="0" smtClean="0">
                <a:solidFill>
                  <a:srgbClr val="FF0000"/>
                </a:solidFill>
              </a:rPr>
              <a:t>при </a:t>
            </a:r>
            <a:r>
              <a:rPr lang="ru-RU" sz="4800" b="1" i="1" dirty="0" smtClean="0">
                <a:solidFill>
                  <a:srgbClr val="FF0000"/>
                </a:solidFill>
              </a:rPr>
              <a:t>кровотечениях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40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98178"/>
          </a:xfrm>
        </p:spPr>
        <p:txBody>
          <a:bodyPr/>
          <a:lstStyle/>
          <a:p>
            <a:pPr algn="l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600" b="1" dirty="0" smtClean="0">
                <a:solidFill>
                  <a:srgbClr val="C00000"/>
                </a:solidFill>
              </a:rPr>
              <a:t>Методы </a:t>
            </a:r>
            <a:r>
              <a:rPr lang="ru-RU" sz="1600" b="1" dirty="0">
                <a:solidFill>
                  <a:srgbClr val="C00000"/>
                </a:solidFill>
              </a:rPr>
              <a:t>остановки кровотечения из сосудов конечностей путем их форсированного сгибания: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а —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800000"/>
                </a:solidFill>
              </a:rPr>
              <a:t>общий механизм действия форсированного сгибания конечности </a:t>
            </a:r>
            <a:r>
              <a:rPr lang="ru-RU" sz="1600" dirty="0" smtClean="0"/>
              <a:t>(</a:t>
            </a:r>
            <a:r>
              <a:rPr lang="ru-RU" sz="1600" dirty="0"/>
              <a:t>1 — кровеносный сосуд, 2 — валик, 3 — конечность</a:t>
            </a:r>
            <a:r>
              <a:rPr lang="ru-RU" sz="1600" b="1" dirty="0">
                <a:solidFill>
                  <a:srgbClr val="7030A0"/>
                </a:solidFill>
              </a:rPr>
              <a:t>); б —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800000"/>
                </a:solidFill>
              </a:rPr>
              <a:t>при ранении подключичной артерии;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в —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800000"/>
                </a:solidFill>
              </a:rPr>
              <a:t>при ранении подмышечной артерии</a:t>
            </a:r>
            <a:r>
              <a:rPr lang="ru-RU" sz="1600" b="1" dirty="0">
                <a:solidFill>
                  <a:srgbClr val="7030A0"/>
                </a:solidFill>
              </a:rPr>
              <a:t>; г —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800000"/>
                </a:solidFill>
              </a:rPr>
              <a:t>при ранении плечевой и локтевой артерий;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д — </a:t>
            </a:r>
            <a:r>
              <a:rPr lang="ru-RU" sz="1600" dirty="0">
                <a:solidFill>
                  <a:srgbClr val="800000"/>
                </a:solidFill>
              </a:rPr>
              <a:t>при ранении подколенной артерии; </a:t>
            </a:r>
            <a:r>
              <a:rPr lang="ru-RU" sz="1600" b="1" dirty="0">
                <a:solidFill>
                  <a:srgbClr val="7030A0"/>
                </a:solidFill>
              </a:rPr>
              <a:t>е —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800000"/>
                </a:solidFill>
              </a:rPr>
              <a:t>при ранении бедренной артерии</a:t>
            </a:r>
            <a:r>
              <a:rPr lang="ru-RU" sz="1600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824536" cy="50405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34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800" b="1" i="1" dirty="0">
                <a:solidFill>
                  <a:srgbClr val="000099"/>
                </a:solidFill>
              </a:rPr>
              <a:t>Внутренние скрытые </a:t>
            </a:r>
            <a:r>
              <a:rPr lang="ru-RU" sz="2800" b="1" i="1" dirty="0" smtClean="0">
                <a:solidFill>
                  <a:srgbClr val="000099"/>
                </a:solidFill>
              </a:rPr>
              <a:t>кровотечения.  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832648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FF0000"/>
                </a:solidFill>
              </a:rPr>
              <a:t>ВСК</a:t>
            </a: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rgbClr val="800000"/>
                </a:solidFill>
              </a:rPr>
              <a:t>- кровотечение </a:t>
            </a:r>
            <a:r>
              <a:rPr lang="ru-RU" sz="2400" b="1" i="1" dirty="0">
                <a:solidFill>
                  <a:srgbClr val="800000"/>
                </a:solidFill>
              </a:rPr>
              <a:t>в замкнутые полости тела, возникают главным образом в результате повреждения внутренних органов (печени, легкого и др.), и кровь при этом не выделяется наружу. </a:t>
            </a:r>
            <a:r>
              <a:rPr lang="ru-RU" sz="2400" b="1" i="1" dirty="0">
                <a:solidFill>
                  <a:srgbClr val="CC0099"/>
                </a:solidFill>
              </a:rPr>
              <a:t>Такое кровотечение можно заподозрить лишь по изменениям общего состояния пострадавшего и по симптомам скопления жидкости в той или иной полости. </a:t>
            </a:r>
            <a:r>
              <a:rPr lang="ru-RU" sz="2400" b="1" i="1" dirty="0">
                <a:solidFill>
                  <a:srgbClr val="000099"/>
                </a:solidFill>
              </a:rPr>
              <a:t>Кровотечение в брюшную полость проявляется бледностью, слабым частым пульсом, жаждой, сонливостью, потемнением в глазах, обмороком. </a:t>
            </a:r>
            <a:r>
              <a:rPr lang="ru-RU" sz="2400" b="1" i="1" dirty="0">
                <a:solidFill>
                  <a:srgbClr val="00B050"/>
                </a:solidFill>
              </a:rPr>
              <a:t>При кровотечении в грудную полость эти симптомы сочетаются с одышкой.</a:t>
            </a:r>
            <a:r>
              <a:rPr lang="ru-RU" sz="2400" i="1" dirty="0"/>
              <a:t> </a:t>
            </a:r>
            <a:endParaRPr lang="ru-RU" sz="2400" i="1" dirty="0" smtClean="0"/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000099"/>
                </a:solidFill>
              </a:rPr>
              <a:t>При </a:t>
            </a:r>
            <a:r>
              <a:rPr lang="ru-RU" sz="2400" b="1" i="1" dirty="0">
                <a:solidFill>
                  <a:srgbClr val="000099"/>
                </a:solidFill>
              </a:rPr>
              <a:t>кровотечении в полость черепа на первый план выступают признаки сдавления головного мозга — головная боль, нарушение сознания, расстройства дыхания, параличи и др.</a:t>
            </a:r>
            <a:endParaRPr lang="ru-RU" sz="2400" b="1" dirty="0">
              <a:solidFill>
                <a:srgbClr val="000099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304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hlinkClick r:id="rId2"/>
              </a:rPr>
              <a:t>Желудочно-кишечное кровотечение</a:t>
            </a:r>
            <a:r>
              <a:rPr lang="ru-RU" sz="2800" b="1" i="1" dirty="0" smtClean="0"/>
              <a:t>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/>
          <a:lstStyle/>
          <a:p>
            <a:pPr marL="0" indent="0">
              <a:buNone/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Первая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помощь направлена на создание условий, способствующих снижению интенсивности кровотечения вплоть до его остановки. </a:t>
            </a:r>
            <a:r>
              <a:rPr lang="ru-RU" sz="2800" b="1" dirty="0">
                <a:solidFill>
                  <a:srgbClr val="FF0000"/>
                </a:solidFill>
              </a:rPr>
              <a:t>Показаны абсолютный покой, </a:t>
            </a:r>
            <a:r>
              <a:rPr lang="ru-RU" sz="2800" b="1" dirty="0" err="1">
                <a:solidFill>
                  <a:srgbClr val="FF0000"/>
                </a:solidFill>
              </a:rPr>
              <a:t>местно</a:t>
            </a:r>
            <a:r>
              <a:rPr lang="ru-RU" sz="2800" b="1" dirty="0">
                <a:solidFill>
                  <a:srgbClr val="FF0000"/>
                </a:solidFill>
              </a:rPr>
              <a:t> применяют холод (пузырь со льдом, с холодной водой) на область предполагаемого кровотечения, можно давать проглатывать мелкие кусочки льда.</a:t>
            </a:r>
            <a:r>
              <a:rPr lang="ru-RU" sz="2800" i="1" dirty="0"/>
              <a:t> </a:t>
            </a:r>
            <a:r>
              <a:rPr lang="ru-RU" sz="2800" b="1" dirty="0">
                <a:solidFill>
                  <a:srgbClr val="CC0099"/>
                </a:solidFill>
              </a:rPr>
              <a:t>Больного необходимо быстро доставить в лечебное учреждение (транспортировка на носилках).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84537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hlinkClick r:id="rId2"/>
              </a:rPr>
              <a:t>Кровохарканье</a:t>
            </a:r>
            <a:r>
              <a:rPr lang="ru-RU" sz="2800" b="1" i="1" dirty="0"/>
              <a:t>. 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84576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/>
              <a:t>Первая </a:t>
            </a:r>
            <a:r>
              <a:rPr lang="ru-RU" b="1" i="1" dirty="0"/>
              <a:t>помощь</a:t>
            </a:r>
            <a:r>
              <a:rPr lang="ru-RU" i="1" dirty="0"/>
              <a:t> при кровотечении заключается в том, чтобы придать больному возвышенное, </a:t>
            </a:r>
            <a:r>
              <a:rPr lang="ru-RU" i="1" dirty="0" err="1"/>
              <a:t>полусидячее</a:t>
            </a:r>
            <a:r>
              <a:rPr lang="ru-RU" i="1" dirty="0"/>
              <a:t> положение, успокоить его, запретить двигаться и разговаривать, положить на грудь пузырь со льдом. Больной нуждается в срочной врачебной помощи для выяснения причин </a:t>
            </a:r>
            <a:r>
              <a:rPr lang="ru-RU" i="1" dirty="0" smtClean="0"/>
              <a:t> </a:t>
            </a:r>
            <a:r>
              <a:rPr lang="ru-RU" i="1" dirty="0"/>
              <a:t>и лечения.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19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800" b="1" i="1" dirty="0">
                <a:hlinkClick r:id="rId2"/>
              </a:rPr>
              <a:t>Носовое кровотечение</a:t>
            </a:r>
            <a:r>
              <a:rPr lang="ru-RU" sz="2800" b="1" i="1" dirty="0"/>
              <a:t>.</a:t>
            </a:r>
            <a:r>
              <a:rPr lang="ru-RU" sz="2800" i="1" dirty="0"/>
              <a:t> 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568952" cy="5832648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 smtClean="0"/>
              <a:t>Первая </a:t>
            </a:r>
            <a:r>
              <a:rPr lang="ru-RU" sz="2400" b="1" i="1" dirty="0"/>
              <a:t>помощь. </a:t>
            </a:r>
            <a:r>
              <a:rPr lang="ru-RU" sz="2400" i="1" dirty="0"/>
              <a:t>При носовом кровотечении больного следует уложить в постель, приподняв верхнюю половину туловища, и попытаться остановить кровотечение, вводя в передний отдел носа марлю или вату, смоченную перекисью водорода, что может сделать и сам больной; на переносицу кладут платок, смоченный холодной водой; при продолжающемся кровотечении к затылку прикладывают пузырь со льдом. </a:t>
            </a:r>
            <a:endParaRPr lang="ru-RU" sz="2400" i="1" dirty="0" smtClean="0"/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0099"/>
                </a:solidFill>
              </a:rPr>
              <a:t>Не </a:t>
            </a:r>
            <a:r>
              <a:rPr lang="ru-RU" sz="2400" i="1" dirty="0">
                <a:solidFill>
                  <a:srgbClr val="000099"/>
                </a:solidFill>
              </a:rPr>
              <a:t>следует запрокидывать голову больного, т.к. кровь в этом положении будет незаметно стекать по стенке глотки. После остановки кровотечения больному следует полежать и в ближайшие дни избегать резких движений, не сморкаться, не принимать горячей пищи. Если остановить кровотечение не удается, необходимо вызвать врача. </a:t>
            </a:r>
            <a:endParaRPr lang="ru-RU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8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ВНИМАНИЕ!!!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b="1" dirty="0" err="1" smtClean="0">
                <a:solidFill>
                  <a:srgbClr val="C00000"/>
                </a:solidFill>
              </a:rPr>
              <a:t>Неквалифицированно</a:t>
            </a:r>
            <a:r>
              <a:rPr lang="ru-RU" sz="2400" b="1" dirty="0" smtClean="0">
                <a:solidFill>
                  <a:srgbClr val="C00000"/>
                </a:solidFill>
              </a:rPr>
              <a:t> наложенный жгут сам по себе представляет серьезную опасность; к этой операции следует прибегать только в крайнем случае при очень сильных кровотечениях, которые не удается остановить иначе. Тяжелое кровотечение может привести к смерти пострадавшего за 3—5 мин.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chemeClr val="accent5">
                    <a:lumMod val="25000"/>
                  </a:schemeClr>
                </a:solidFill>
              </a:rPr>
              <a:t>Максимальное время, в течение которого можно не снимать жгут, в теплое время года составляет 1,5—2 ч, в холодное время — 1 ч. Превышение указанного времени может привести к омертвлению обескровленной конечности.</a:t>
            </a:r>
            <a:endParaRPr lang="ru-RU" sz="2400" b="1" dirty="0" smtClean="0">
              <a:solidFill>
                <a:schemeClr val="accent5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77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srgbClr val="C00000"/>
                </a:solidFill>
              </a:rPr>
              <a:t>Кровотечение</a:t>
            </a:r>
            <a:r>
              <a:rPr lang="ru-RU" sz="3200" b="1" dirty="0">
                <a:solidFill>
                  <a:srgbClr val="FF0000"/>
                </a:solidFill>
              </a:rPr>
              <a:t> — истечение крови из кровеносных сосудов при нарушении целости их стенки.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Кровотечение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  Наружное                             Внутреннее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 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Стрелка углом вверх 5"/>
          <p:cNvSpPr/>
          <p:nvPr/>
        </p:nvSpPr>
        <p:spPr>
          <a:xfrm flipV="1">
            <a:off x="5940152" y="1844824"/>
            <a:ext cx="1440160" cy="93610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/>
              </a:solidFill>
            </a:endParaRPr>
          </a:p>
        </p:txBody>
      </p:sp>
      <p:sp>
        <p:nvSpPr>
          <p:cNvPr id="7" name="Стрелка углом вверх 6"/>
          <p:cNvSpPr/>
          <p:nvPr/>
        </p:nvSpPr>
        <p:spPr>
          <a:xfrm flipH="1" flipV="1">
            <a:off x="1763688" y="1844824"/>
            <a:ext cx="1440160" cy="93610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3717032"/>
            <a:ext cx="33843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C00000"/>
                </a:solidFill>
              </a:rPr>
              <a:t>кровь поступает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во внешнюю среду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723302"/>
            <a:ext cx="4392488" cy="1721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к</a:t>
            </a:r>
            <a:r>
              <a:rPr lang="ru-RU" sz="2800" dirty="0" smtClean="0">
                <a:solidFill>
                  <a:srgbClr val="C00000"/>
                </a:solidFill>
              </a:rPr>
              <a:t>ровь поступает </a:t>
            </a:r>
            <a:r>
              <a:rPr lang="ru-RU" sz="2800" dirty="0">
                <a:solidFill>
                  <a:srgbClr val="C00000"/>
                </a:solidFill>
              </a:rPr>
              <a:t>во внутренние полости организма или полые органы</a:t>
            </a:r>
          </a:p>
        </p:txBody>
      </p:sp>
    </p:spTree>
    <p:extLst>
      <p:ext uri="{BB962C8B-B14F-4D97-AF65-F5344CB8AC3E}">
        <p14:creationId xmlns:p14="http://schemas.microsoft.com/office/powerpoint/2010/main" val="134265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ОПАСНОСТЬ!!!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78112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CC0099"/>
                </a:solidFill>
              </a:rPr>
              <a:t>Падает </a:t>
            </a:r>
            <a:r>
              <a:rPr lang="ru-RU" b="1" i="1" dirty="0">
                <a:solidFill>
                  <a:srgbClr val="CC0099"/>
                </a:solidFill>
              </a:rPr>
              <a:t>количество циркулирующей </a:t>
            </a:r>
            <a:r>
              <a:rPr lang="ru-RU" b="1" i="1" dirty="0" smtClean="0">
                <a:solidFill>
                  <a:srgbClr val="CC0099"/>
                </a:solidFill>
              </a:rPr>
              <a:t>крови.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2. </a:t>
            </a:r>
            <a:r>
              <a:rPr lang="ru-RU" b="1" i="1" dirty="0">
                <a:solidFill>
                  <a:srgbClr val="CC0099"/>
                </a:solidFill>
              </a:rPr>
              <a:t>У</a:t>
            </a:r>
            <a:r>
              <a:rPr lang="ru-RU" b="1" i="1" dirty="0" smtClean="0">
                <a:solidFill>
                  <a:srgbClr val="CC0099"/>
                </a:solidFill>
              </a:rPr>
              <a:t>худшаются </a:t>
            </a:r>
            <a:r>
              <a:rPr lang="ru-RU" b="1" i="1" dirty="0">
                <a:solidFill>
                  <a:srgbClr val="CC0099"/>
                </a:solidFill>
              </a:rPr>
              <a:t>сердечная деятельность и обеспечение тканей (особенно головного мозга), печени и почек кислородом. </a:t>
            </a:r>
            <a:endParaRPr lang="ru-RU" b="1" i="1" dirty="0" smtClean="0">
              <a:solidFill>
                <a:srgbClr val="CC0099"/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3. </a:t>
            </a:r>
            <a:r>
              <a:rPr lang="ru-RU" b="1" i="1" dirty="0" smtClean="0">
                <a:solidFill>
                  <a:srgbClr val="CC0099"/>
                </a:solidFill>
              </a:rPr>
              <a:t>При </a:t>
            </a:r>
            <a:r>
              <a:rPr lang="ru-RU" b="1" i="1" dirty="0">
                <a:solidFill>
                  <a:srgbClr val="CC0099"/>
                </a:solidFill>
              </a:rPr>
              <a:t>обширной и длительной кровопотере развивается малокровие (анемия). </a:t>
            </a:r>
            <a:endParaRPr lang="ru-RU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84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Виды кровотечений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 Капиллярное 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кровь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выделяется равномерно из всей раны (как из губки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2. Венозное - </a:t>
            </a:r>
            <a:r>
              <a:rPr lang="ru-RU" b="1" dirty="0">
                <a:solidFill>
                  <a:srgbClr val="002060"/>
                </a:solidFill>
              </a:rPr>
              <a:t>вытекает равномерной струей, имеет темно-вишневую окраску </a:t>
            </a:r>
            <a:r>
              <a:rPr lang="ru-RU" dirty="0"/>
              <a:t>(в случае повреждения крупной вены может отмечаться пульсирование струи крови в ритме дыхания</a:t>
            </a:r>
            <a:r>
              <a:rPr lang="ru-RU" dirty="0" smtClean="0"/>
              <a:t>).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3. Артериальное - </a:t>
            </a:r>
            <a:r>
              <a:rPr lang="ru-RU" b="1" dirty="0">
                <a:solidFill>
                  <a:srgbClr val="002060"/>
                </a:solidFill>
              </a:rPr>
              <a:t>изливающаяся кровь имеет ярко-красный цвет, она бьет сильной прерывистой </a:t>
            </a:r>
            <a:r>
              <a:rPr lang="ru-RU" b="1" dirty="0" smtClean="0">
                <a:solidFill>
                  <a:srgbClr val="002060"/>
                </a:solidFill>
              </a:rPr>
              <a:t>струей (фонтаном).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ru-RU" sz="3200" dirty="0" smtClean="0"/>
              <a:t>               </a:t>
            </a:r>
            <a:br>
              <a:rPr lang="ru-RU" sz="3200" dirty="0" smtClean="0"/>
            </a:br>
            <a:r>
              <a:rPr lang="ru-RU" sz="3200" dirty="0"/>
              <a:t> </a:t>
            </a:r>
            <a:r>
              <a:rPr lang="ru-RU" sz="3200" dirty="0" smtClean="0"/>
              <a:t>               </a:t>
            </a:r>
            <a:r>
              <a:rPr lang="ru-RU" sz="3200" b="1" dirty="0" smtClean="0">
                <a:solidFill>
                  <a:srgbClr val="C00000"/>
                </a:solidFill>
              </a:rPr>
              <a:t>Виды </a:t>
            </a:r>
            <a:r>
              <a:rPr lang="ru-RU" sz="3200" b="1" dirty="0">
                <a:solidFill>
                  <a:srgbClr val="C00000"/>
                </a:solidFill>
              </a:rPr>
              <a:t>кровотечения: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b="1" dirty="0">
                <a:solidFill>
                  <a:srgbClr val="FF0000"/>
                </a:solidFill>
              </a:rPr>
              <a:t> — артериальное, </a:t>
            </a:r>
            <a:r>
              <a:rPr lang="ru-RU" sz="3200" b="1" dirty="0">
                <a:solidFill>
                  <a:srgbClr val="800000"/>
                </a:solidFill>
              </a:rPr>
              <a:t>б — венозное.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6768752" cy="51845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При </a:t>
            </a:r>
            <a:r>
              <a:rPr lang="ru-RU" sz="2400" b="1" dirty="0">
                <a:solidFill>
                  <a:schemeClr val="accent2"/>
                </a:solidFill>
              </a:rPr>
              <a:t>оказании первой помощи необходимо соблюдать следующие правила: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616624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1. </a:t>
            </a:r>
            <a:r>
              <a:rPr lang="ru-RU" sz="2400" b="1" dirty="0">
                <a:solidFill>
                  <a:srgbClr val="CC0099"/>
                </a:solidFill>
              </a:rPr>
              <a:t>П</a:t>
            </a:r>
            <a:r>
              <a:rPr lang="ru-RU" sz="2400" b="1" dirty="0" smtClean="0">
                <a:solidFill>
                  <a:srgbClr val="CC0099"/>
                </a:solidFill>
              </a:rPr>
              <a:t>ромывать </a:t>
            </a:r>
            <a:r>
              <a:rPr lang="ru-RU" sz="2400" b="1" dirty="0">
                <a:solidFill>
                  <a:srgbClr val="CC0099"/>
                </a:solidFill>
              </a:rPr>
              <a:t>рану можно только в случае попадания в нее едких или ядовитых веществ</a:t>
            </a:r>
          </a:p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 </a:t>
            </a:r>
            <a:r>
              <a:rPr lang="ru-RU" sz="2400" b="1" dirty="0">
                <a:solidFill>
                  <a:srgbClr val="CC0099"/>
                </a:solidFill>
              </a:rPr>
              <a:t>В</a:t>
            </a:r>
            <a:r>
              <a:rPr lang="ru-RU" sz="2400" b="1" dirty="0" smtClean="0">
                <a:solidFill>
                  <a:srgbClr val="CC0099"/>
                </a:solidFill>
              </a:rPr>
              <a:t> </a:t>
            </a:r>
            <a:r>
              <a:rPr lang="ru-RU" sz="2400" b="1" dirty="0">
                <a:solidFill>
                  <a:srgbClr val="CC0099"/>
                </a:solidFill>
              </a:rPr>
              <a:t>случае если в рану попал песок, ржавчина и т.п. промывать ее водой и растворами лекарственных средств нельзя</a:t>
            </a:r>
          </a:p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 </a:t>
            </a:r>
            <a:r>
              <a:rPr lang="ru-RU" sz="2400" b="1" dirty="0">
                <a:solidFill>
                  <a:srgbClr val="CC0099"/>
                </a:solidFill>
              </a:rPr>
              <a:t>Н</a:t>
            </a:r>
            <a:r>
              <a:rPr lang="ru-RU" sz="2400" b="1" dirty="0" smtClean="0">
                <a:solidFill>
                  <a:srgbClr val="CC0099"/>
                </a:solidFill>
              </a:rPr>
              <a:t>ельзя </a:t>
            </a:r>
            <a:r>
              <a:rPr lang="ru-RU" sz="2400" b="1" dirty="0">
                <a:solidFill>
                  <a:srgbClr val="CC0099"/>
                </a:solidFill>
              </a:rPr>
              <a:t>смазывать рану мазями или засыпать порошком — это препятствует ее заживлению;</a:t>
            </a:r>
          </a:p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4. </a:t>
            </a:r>
            <a:r>
              <a:rPr lang="ru-RU" sz="2400" b="1" dirty="0">
                <a:solidFill>
                  <a:srgbClr val="CC0099"/>
                </a:solidFill>
              </a:rPr>
              <a:t>П</a:t>
            </a:r>
            <a:r>
              <a:rPr lang="ru-RU" sz="2400" b="1" dirty="0" smtClean="0">
                <a:solidFill>
                  <a:srgbClr val="CC0099"/>
                </a:solidFill>
              </a:rPr>
              <a:t>ри </a:t>
            </a:r>
            <a:r>
              <a:rPr lang="ru-RU" sz="2400" b="1" dirty="0">
                <a:solidFill>
                  <a:srgbClr val="CC0099"/>
                </a:solidFill>
              </a:rPr>
              <a:t>загрязнении раны следует осторожно удалить грязь с кожи вокруг раны по направлению от краев раны наружу; очищенный участок перед наложением повязки смазывают настойкой </a:t>
            </a:r>
            <a:r>
              <a:rPr lang="ru-RU" sz="2400" b="1" dirty="0" err="1" smtClean="0">
                <a:solidFill>
                  <a:srgbClr val="CC0099"/>
                </a:solidFill>
              </a:rPr>
              <a:t>иода</a:t>
            </a:r>
            <a:r>
              <a:rPr lang="ru-RU" sz="2400" b="1" dirty="0" smtClean="0">
                <a:solidFill>
                  <a:srgbClr val="CC0099"/>
                </a:solidFill>
              </a:rPr>
              <a:t>.</a:t>
            </a:r>
            <a:endParaRPr lang="ru-RU" sz="24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6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12524"/>
            <a:ext cx="8363272" cy="6336704"/>
          </a:xfrm>
        </p:spPr>
        <p:txBody>
          <a:bodyPr/>
          <a:lstStyle/>
          <a:p>
            <a:pPr marL="0" lv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5. </a:t>
            </a:r>
            <a:r>
              <a:rPr lang="ru-RU" sz="2800" b="1" dirty="0">
                <a:solidFill>
                  <a:srgbClr val="CC0099"/>
                </a:solidFill>
              </a:rPr>
              <a:t>Нельзя допускать попадания </a:t>
            </a:r>
            <a:r>
              <a:rPr lang="ru-RU" sz="2800" b="1" dirty="0" err="1">
                <a:solidFill>
                  <a:srgbClr val="CC0099"/>
                </a:solidFill>
              </a:rPr>
              <a:t>иода</a:t>
            </a:r>
            <a:r>
              <a:rPr lang="ru-RU" sz="2800" b="1" dirty="0">
                <a:solidFill>
                  <a:srgbClr val="CC0099"/>
                </a:solidFill>
              </a:rPr>
              <a:t> внутрь </a:t>
            </a:r>
            <a:r>
              <a:rPr lang="ru-RU" sz="2800" b="1" dirty="0" smtClean="0">
                <a:solidFill>
                  <a:srgbClr val="CC0099"/>
                </a:solidFill>
              </a:rPr>
              <a:t>раны;</a:t>
            </a:r>
          </a:p>
          <a:p>
            <a:pPr marL="0" lv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6. </a:t>
            </a:r>
            <a:r>
              <a:rPr lang="ru-RU" sz="2800" b="1" dirty="0" smtClean="0">
                <a:solidFill>
                  <a:srgbClr val="CC0099"/>
                </a:solidFill>
              </a:rPr>
              <a:t>Нельзя прикасаться к ране руками, даже если они чисто вымыты; нельзя удалять из раны сгустки крови, так как это может вызвать сильное кровотечение;</a:t>
            </a:r>
          </a:p>
          <a:p>
            <a:pPr marL="0" lv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7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  <a:r>
              <a:rPr lang="ru-RU" sz="2800" b="1" dirty="0">
                <a:solidFill>
                  <a:srgbClr val="CC0099"/>
                </a:solidFill>
              </a:rPr>
              <a:t>Удалять из раны мелкие осколки стекла может только врач;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8. </a:t>
            </a:r>
            <a:r>
              <a:rPr lang="ru-RU" sz="2800" b="1" dirty="0">
                <a:solidFill>
                  <a:srgbClr val="CC0099"/>
                </a:solidFill>
              </a:rPr>
              <a:t>После оказания первой помощи, когда кровотечение остановлено, если потеря крови оказалась значительной, пострадавшего следует срочно направить к врачу.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31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98178"/>
          </a:xfrm>
        </p:spPr>
        <p:txBody>
          <a:bodyPr/>
          <a:lstStyle/>
          <a:p>
            <a:pPr algn="l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C00000"/>
                </a:solidFill>
              </a:rPr>
              <a:t>Метод </a:t>
            </a:r>
            <a:r>
              <a:rPr lang="ru-RU" sz="1600" b="1" dirty="0">
                <a:solidFill>
                  <a:srgbClr val="C00000"/>
                </a:solidFill>
              </a:rPr>
              <a:t>временной остановки (пальцевое прижатие) артериального кровотечения: </a:t>
            </a:r>
            <a:r>
              <a:rPr lang="ru-RU" sz="1600" b="1" dirty="0">
                <a:solidFill>
                  <a:srgbClr val="7030A0"/>
                </a:solidFill>
              </a:rPr>
              <a:t>а</a:t>
            </a:r>
            <a:r>
              <a:rPr lang="ru-RU" sz="1600" b="1" dirty="0">
                <a:solidFill>
                  <a:srgbClr val="002060"/>
                </a:solidFill>
              </a:rPr>
              <a:t> </a:t>
            </a:r>
            <a:r>
              <a:rPr lang="ru-RU" sz="1600" b="1" dirty="0">
                <a:solidFill>
                  <a:srgbClr val="C00000"/>
                </a:solidFill>
              </a:rPr>
              <a:t>— схема расположения магистральных артерий и точек их прижатия </a:t>
            </a:r>
            <a:r>
              <a:rPr lang="ru-RU" sz="1600" b="1" dirty="0">
                <a:solidFill>
                  <a:srgbClr val="002060"/>
                </a:solidFill>
              </a:rPr>
              <a:t>(указаны стрелками);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7030A0"/>
                </a:solidFill>
              </a:rPr>
              <a:t>б, в</a:t>
            </a:r>
            <a:r>
              <a:rPr lang="ru-RU" sz="1600" b="1" dirty="0">
                <a:solidFill>
                  <a:srgbClr val="C00000"/>
                </a:solidFill>
              </a:rPr>
              <a:t> — прижатие общей сонной артерии</a:t>
            </a:r>
            <a:r>
              <a:rPr lang="ru-RU" sz="1600" b="1" dirty="0">
                <a:solidFill>
                  <a:srgbClr val="7030A0"/>
                </a:solidFill>
              </a:rPr>
              <a:t>; г</a:t>
            </a:r>
            <a:r>
              <a:rPr lang="ru-RU" sz="1600" b="1" dirty="0">
                <a:solidFill>
                  <a:srgbClr val="C00000"/>
                </a:solidFill>
              </a:rPr>
              <a:t> — прижатие подключичной артерии; </a:t>
            </a:r>
            <a:r>
              <a:rPr lang="ru-RU" sz="1600" b="1" dirty="0">
                <a:solidFill>
                  <a:srgbClr val="7030A0"/>
                </a:solidFill>
              </a:rPr>
              <a:t>д —</a:t>
            </a:r>
            <a:r>
              <a:rPr lang="ru-RU" sz="1600" b="1" dirty="0">
                <a:solidFill>
                  <a:srgbClr val="C00000"/>
                </a:solidFill>
              </a:rPr>
              <a:t> прижатие наружной челюстной артерии; </a:t>
            </a:r>
            <a:r>
              <a:rPr lang="ru-RU" sz="1600" b="1" dirty="0">
                <a:solidFill>
                  <a:srgbClr val="7030A0"/>
                </a:solidFill>
              </a:rPr>
              <a:t>е —</a:t>
            </a:r>
            <a:r>
              <a:rPr lang="ru-RU" sz="1600" b="1" dirty="0">
                <a:solidFill>
                  <a:srgbClr val="C00000"/>
                </a:solidFill>
              </a:rPr>
              <a:t> прижатие височной артерии</a:t>
            </a:r>
            <a:r>
              <a:rPr lang="ru-RU" sz="1600" b="1" dirty="0">
                <a:solidFill>
                  <a:srgbClr val="7030A0"/>
                </a:solidFill>
              </a:rPr>
              <a:t>; ж, з — </a:t>
            </a:r>
            <a:r>
              <a:rPr lang="ru-RU" sz="1600" b="1" dirty="0">
                <a:solidFill>
                  <a:srgbClr val="C00000"/>
                </a:solidFill>
              </a:rPr>
              <a:t>прижатие плечевой артерии; </a:t>
            </a:r>
            <a:r>
              <a:rPr lang="ru-RU" sz="1600" b="1" dirty="0">
                <a:solidFill>
                  <a:srgbClr val="7030A0"/>
                </a:solidFill>
              </a:rPr>
              <a:t>и </a:t>
            </a:r>
            <a:r>
              <a:rPr lang="ru-RU" sz="1600" b="1" dirty="0">
                <a:solidFill>
                  <a:srgbClr val="C00000"/>
                </a:solidFill>
              </a:rPr>
              <a:t>— прижатие подмышечной артерии.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5760640" cy="499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40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Использование </a:t>
            </a:r>
            <a:r>
              <a:rPr lang="ru-RU" sz="2400" b="1" dirty="0">
                <a:solidFill>
                  <a:srgbClr val="FF0000"/>
                </a:solidFill>
              </a:rPr>
              <a:t>поясного ремня в качестве кровоостанавливающего жгута: </a:t>
            </a:r>
            <a:r>
              <a:rPr lang="ru-RU" sz="2400" b="1" dirty="0">
                <a:solidFill>
                  <a:srgbClr val="7030A0"/>
                </a:solidFill>
              </a:rPr>
              <a:t>а, б, в, г — </a:t>
            </a:r>
            <a:r>
              <a:rPr lang="ru-RU" sz="2400" dirty="0">
                <a:solidFill>
                  <a:srgbClr val="C00000"/>
                </a:solidFill>
              </a:rPr>
              <a:t>этапы наложения жгута;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7030A0"/>
                </a:solidFill>
              </a:rPr>
              <a:t>д, е —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C00000"/>
                </a:solidFill>
              </a:rPr>
              <a:t>подготовка двойной петли.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696744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06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102</TotalTime>
  <Words>680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Wingdings</vt:lpstr>
      <vt:lpstr>Тема1</vt:lpstr>
      <vt:lpstr>Оказание первой помощи при кровотечениях</vt:lpstr>
      <vt:lpstr>Кровотечение — истечение крови из кровеносных сосудов при нарушении целости их стенки. </vt:lpstr>
      <vt:lpstr>ОПАСНОСТЬ!!!</vt:lpstr>
      <vt:lpstr>Виды кровотечений</vt:lpstr>
      <vt:lpstr>                                Виды кровотечения:  а — артериальное, б — венозное. </vt:lpstr>
      <vt:lpstr>  При оказании первой помощи необходимо соблюдать следующие правила: </vt:lpstr>
      <vt:lpstr>Презентация PowerPoint</vt:lpstr>
      <vt:lpstr>  Метод временной остановки (пальцевое прижатие) артериального кровотечения: а — схема расположения магистральных артерий и точек их прижатия (указаны стрелками); б, в — прижатие общей сонной артерии; г — прижатие подключичной артерии; д — прижатие наружной челюстной артерии; е — прижатие височной артерии; ж, з — прижатие плечевой артерии; и — прижатие подмышечной артерии. </vt:lpstr>
      <vt:lpstr> Использование поясного ремня в качестве кровоостанавливающего жгута: а, б, в, г — этапы наложения жгута; д, е — подготовка двойной петли. </vt:lpstr>
      <vt:lpstr>  Методы остановки кровотечения из сосудов конечностей путем их форсированного сгибания: а — общий механизм действия форсированного сгибания конечности (1 — кровеносный сосуд, 2 — валик, 3 — конечность); б — при ранении подключичной артерии; в — при ранении подмышечной артерии; г — при ранении плечевой и локтевой артерий; д — при ранении подколенной артерии; е — при ранении бедренной артерии. </vt:lpstr>
      <vt:lpstr>Внутренние скрытые кровотечения.  </vt:lpstr>
      <vt:lpstr>Желудочно-кишечное кровотечение.</vt:lpstr>
      <vt:lpstr>Кровохарканье. </vt:lpstr>
      <vt:lpstr>Носовое кровотечение. </vt:lpstr>
      <vt:lpstr>ВНИМАНИЕ!!!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«Первая помощь при кровотечении»</dc:title>
  <dc:creator>*</dc:creator>
  <cp:lastModifiedBy>Пользователь</cp:lastModifiedBy>
  <cp:revision>12</cp:revision>
  <dcterms:created xsi:type="dcterms:W3CDTF">2012-11-29T15:34:53Z</dcterms:created>
  <dcterms:modified xsi:type="dcterms:W3CDTF">2020-05-19T06:56:05Z</dcterms:modified>
</cp:coreProperties>
</file>